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2" r:id="rId3"/>
    <p:sldMasterId id="2147483675" r:id="rId4"/>
    <p:sldMasterId id="2147483687" r:id="rId5"/>
  </p:sldMasterIdLst>
  <p:notesMasterIdLst>
    <p:notesMasterId r:id="rId128"/>
  </p:notesMasterIdLst>
  <p:sldIdLst>
    <p:sldId id="289" r:id="rId6"/>
    <p:sldId id="499" r:id="rId7"/>
    <p:sldId id="372" r:id="rId8"/>
    <p:sldId id="373" r:id="rId9"/>
    <p:sldId id="450" r:id="rId10"/>
    <p:sldId id="490" r:id="rId11"/>
    <p:sldId id="500" r:id="rId12"/>
    <p:sldId id="471" r:id="rId13"/>
    <p:sldId id="509" r:id="rId14"/>
    <p:sldId id="487" r:id="rId15"/>
    <p:sldId id="488" r:id="rId16"/>
    <p:sldId id="510" r:id="rId17"/>
    <p:sldId id="522" r:id="rId18"/>
    <p:sldId id="400" r:id="rId19"/>
    <p:sldId id="547" r:id="rId20"/>
    <p:sldId id="513" r:id="rId21"/>
    <p:sldId id="536" r:id="rId22"/>
    <p:sldId id="506" r:id="rId23"/>
    <p:sldId id="475" r:id="rId24"/>
    <p:sldId id="554" r:id="rId25"/>
    <p:sldId id="552" r:id="rId26"/>
    <p:sldId id="543" r:id="rId27"/>
    <p:sldId id="473" r:id="rId28"/>
    <p:sldId id="544" r:id="rId29"/>
    <p:sldId id="540" r:id="rId30"/>
    <p:sldId id="541" r:id="rId31"/>
    <p:sldId id="555" r:id="rId32"/>
    <p:sldId id="563" r:id="rId33"/>
    <p:sldId id="551" r:id="rId34"/>
    <p:sldId id="337" r:id="rId35"/>
    <p:sldId id="533" r:id="rId36"/>
    <p:sldId id="338" r:id="rId37"/>
    <p:sldId id="339" r:id="rId38"/>
    <p:sldId id="340" r:id="rId39"/>
    <p:sldId id="369" r:id="rId40"/>
    <p:sldId id="464" r:id="rId41"/>
    <p:sldId id="371" r:id="rId42"/>
    <p:sldId id="505" r:id="rId43"/>
    <p:sldId id="377" r:id="rId44"/>
    <p:sldId id="494" r:id="rId45"/>
    <p:sldId id="257" r:id="rId46"/>
    <p:sldId id="495" r:id="rId47"/>
    <p:sldId id="496" r:id="rId48"/>
    <p:sldId id="260" r:id="rId49"/>
    <p:sldId id="497" r:id="rId50"/>
    <p:sldId id="511" r:id="rId51"/>
    <p:sldId id="518" r:id="rId52"/>
    <p:sldId id="546" r:id="rId53"/>
    <p:sldId id="399" r:id="rId54"/>
    <p:sldId id="461" r:id="rId55"/>
    <p:sldId id="457" r:id="rId56"/>
    <p:sldId id="459" r:id="rId57"/>
    <p:sldId id="458" r:id="rId58"/>
    <p:sldId id="492" r:id="rId59"/>
    <p:sldId id="493" r:id="rId60"/>
    <p:sldId id="420" r:id="rId61"/>
    <p:sldId id="463" r:id="rId62"/>
    <p:sldId id="535" r:id="rId63"/>
    <p:sldId id="545" r:id="rId64"/>
    <p:sldId id="374" r:id="rId65"/>
    <p:sldId id="452" r:id="rId66"/>
    <p:sldId id="548" r:id="rId67"/>
    <p:sldId id="519" r:id="rId68"/>
    <p:sldId id="520" r:id="rId69"/>
    <p:sldId id="549" r:id="rId70"/>
    <p:sldId id="550" r:id="rId71"/>
    <p:sldId id="502" r:id="rId72"/>
    <p:sldId id="503" r:id="rId73"/>
    <p:sldId id="434" r:id="rId74"/>
    <p:sldId id="435" r:id="rId75"/>
    <p:sldId id="508" r:id="rId76"/>
    <p:sldId id="507" r:id="rId77"/>
    <p:sldId id="515" r:id="rId78"/>
    <p:sldId id="524" r:id="rId79"/>
    <p:sldId id="561" r:id="rId80"/>
    <p:sldId id="516" r:id="rId81"/>
    <p:sldId id="517" r:id="rId82"/>
    <p:sldId id="406" r:id="rId83"/>
    <p:sldId id="532" r:id="rId84"/>
    <p:sldId id="537" r:id="rId85"/>
    <p:sldId id="402" r:id="rId86"/>
    <p:sldId id="256" r:id="rId87"/>
    <p:sldId id="437" r:id="rId88"/>
    <p:sldId id="438" r:id="rId89"/>
    <p:sldId id="439" r:id="rId90"/>
    <p:sldId id="440" r:id="rId91"/>
    <p:sldId id="441" r:id="rId92"/>
    <p:sldId id="442" r:id="rId93"/>
    <p:sldId id="443" r:id="rId94"/>
    <p:sldId id="444" r:id="rId95"/>
    <p:sldId id="445" r:id="rId96"/>
    <p:sldId id="538" r:id="rId97"/>
    <p:sldId id="562" r:id="rId98"/>
    <p:sldId id="558" r:id="rId99"/>
    <p:sldId id="559" r:id="rId100"/>
    <p:sldId id="560" r:id="rId101"/>
    <p:sldId id="446" r:id="rId102"/>
    <p:sldId id="453" r:id="rId103"/>
    <p:sldId id="525" r:id="rId104"/>
    <p:sldId id="527" r:id="rId105"/>
    <p:sldId id="528" r:id="rId106"/>
    <p:sldId id="531" r:id="rId107"/>
    <p:sldId id="476" r:id="rId108"/>
    <p:sldId id="477" r:id="rId109"/>
    <p:sldId id="258" r:id="rId110"/>
    <p:sldId id="259" r:id="rId111"/>
    <p:sldId id="478" r:id="rId112"/>
    <p:sldId id="491" r:id="rId113"/>
    <p:sldId id="261" r:id="rId114"/>
    <p:sldId id="262" r:id="rId115"/>
    <p:sldId id="480" r:id="rId116"/>
    <p:sldId id="481" r:id="rId117"/>
    <p:sldId id="482" r:id="rId118"/>
    <p:sldId id="483" r:id="rId119"/>
    <p:sldId id="484" r:id="rId120"/>
    <p:sldId id="485" r:id="rId121"/>
    <p:sldId id="486" r:id="rId122"/>
    <p:sldId id="501" r:id="rId123"/>
    <p:sldId id="523" r:id="rId124"/>
    <p:sldId id="521" r:id="rId125"/>
    <p:sldId id="479" r:id="rId126"/>
    <p:sldId id="539" r:id="rId12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DCFF"/>
    <a:srgbClr val="F3D78A"/>
    <a:srgbClr val="D0CAAC"/>
    <a:srgbClr val="D4AF37"/>
    <a:srgbClr val="BFD1E7"/>
    <a:srgbClr val="E9EFF7"/>
    <a:srgbClr val="BCCFE6"/>
    <a:srgbClr val="ADC5E1"/>
    <a:srgbClr val="A9C1DF"/>
    <a:srgbClr val="050B1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81" autoAdjust="0"/>
    <p:restoredTop sz="91983" autoAdjust="0"/>
  </p:normalViewPr>
  <p:slideViewPr>
    <p:cSldViewPr snapToGrid="0" snapToObjects="1">
      <p:cViewPr varScale="1">
        <p:scale>
          <a:sx n="86" d="100"/>
          <a:sy n="86" d="100"/>
        </p:scale>
        <p:origin x="120" y="5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544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B3224BD-BE54-475F-9454-1936FF77B13F}" type="datetimeFigureOut">
              <a:rPr lang="en-US" smtClean="0"/>
              <a:t>10/17/2026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BC5FB04-F0DF-44B3-BEE6-D28F289CA6F4}" type="slidenum">
              <a:rPr lang="en-US" smtClean="0"/>
              <a:t>‹#›</a:t>
            </a:fld>
            <a:endParaRPr lang="en-US"/>
          </a:p>
        </p:txBody>
      </p:sp>
    </p:spTree>
    <p:extLst>
      <p:ext uri="{BB962C8B-B14F-4D97-AF65-F5344CB8AC3E}">
        <p14:creationId xmlns:p14="http://schemas.microsoft.com/office/powerpoint/2010/main" val="11076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a:t>
            </a:fld>
            <a:endParaRPr lang="en-US"/>
          </a:p>
        </p:txBody>
      </p:sp>
    </p:spTree>
    <p:extLst>
      <p:ext uri="{BB962C8B-B14F-4D97-AF65-F5344CB8AC3E}">
        <p14:creationId xmlns:p14="http://schemas.microsoft.com/office/powerpoint/2010/main" val="2963900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83306">
              <a:defRPr/>
            </a:pPr>
            <a:fld id="{DD647B1D-ECE0-4B5F-A01F-AB76A8AE66C1}" type="slidenum">
              <a:rPr lang="en-US">
                <a:solidFill>
                  <a:prstClr val="black"/>
                </a:solidFill>
                <a:latin typeface="Calibri" panose="020F0502020204030204"/>
              </a:rPr>
              <a:pPr defTabSz="483306">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26726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4</a:t>
            </a:fld>
            <a:endParaRPr lang="en-US"/>
          </a:p>
        </p:txBody>
      </p:sp>
    </p:spTree>
    <p:extLst>
      <p:ext uri="{BB962C8B-B14F-4D97-AF65-F5344CB8AC3E}">
        <p14:creationId xmlns:p14="http://schemas.microsoft.com/office/powerpoint/2010/main" val="3199498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5</a:t>
            </a:fld>
            <a:endParaRPr lang="en-US"/>
          </a:p>
        </p:txBody>
      </p:sp>
    </p:spTree>
    <p:extLst>
      <p:ext uri="{BB962C8B-B14F-4D97-AF65-F5344CB8AC3E}">
        <p14:creationId xmlns:p14="http://schemas.microsoft.com/office/powerpoint/2010/main" val="253254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11</a:t>
            </a:fld>
            <a:endParaRPr lang="en-US"/>
          </a:p>
        </p:txBody>
      </p:sp>
    </p:spTree>
    <p:extLst>
      <p:ext uri="{BB962C8B-B14F-4D97-AF65-F5344CB8AC3E}">
        <p14:creationId xmlns:p14="http://schemas.microsoft.com/office/powerpoint/2010/main" val="986494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14</a:t>
            </a:fld>
            <a:endParaRPr lang="en-US"/>
          </a:p>
        </p:txBody>
      </p:sp>
    </p:spTree>
    <p:extLst>
      <p:ext uri="{BB962C8B-B14F-4D97-AF65-F5344CB8AC3E}">
        <p14:creationId xmlns:p14="http://schemas.microsoft.com/office/powerpoint/2010/main" val="223641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747153-F5FD-4CC1-BEBA-FF9BEF23DB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155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39</a:t>
            </a:fld>
            <a:endParaRPr lang="en-US"/>
          </a:p>
        </p:txBody>
      </p:sp>
    </p:spTree>
    <p:extLst>
      <p:ext uri="{BB962C8B-B14F-4D97-AF65-F5344CB8AC3E}">
        <p14:creationId xmlns:p14="http://schemas.microsoft.com/office/powerpoint/2010/main" val="48910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57</a:t>
            </a:fld>
            <a:endParaRPr lang="en-US"/>
          </a:p>
        </p:txBody>
      </p:sp>
    </p:spTree>
    <p:extLst>
      <p:ext uri="{BB962C8B-B14F-4D97-AF65-F5344CB8AC3E}">
        <p14:creationId xmlns:p14="http://schemas.microsoft.com/office/powerpoint/2010/main" val="1621821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58</a:t>
            </a:fld>
            <a:endParaRPr lang="en-US"/>
          </a:p>
        </p:txBody>
      </p:sp>
    </p:spTree>
    <p:extLst>
      <p:ext uri="{BB962C8B-B14F-4D97-AF65-F5344CB8AC3E}">
        <p14:creationId xmlns:p14="http://schemas.microsoft.com/office/powerpoint/2010/main" val="2967939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60</a:t>
            </a:fld>
            <a:endParaRPr lang="en-US"/>
          </a:p>
        </p:txBody>
      </p:sp>
    </p:spTree>
    <p:extLst>
      <p:ext uri="{BB962C8B-B14F-4D97-AF65-F5344CB8AC3E}">
        <p14:creationId xmlns:p14="http://schemas.microsoft.com/office/powerpoint/2010/main" val="3038743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64</a:t>
            </a:fld>
            <a:endParaRPr lang="en-US"/>
          </a:p>
        </p:txBody>
      </p:sp>
    </p:spTree>
    <p:extLst>
      <p:ext uri="{BB962C8B-B14F-4D97-AF65-F5344CB8AC3E}">
        <p14:creationId xmlns:p14="http://schemas.microsoft.com/office/powerpoint/2010/main" val="644428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F2775-491B-F426-3393-B51D2E819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82BEB-C4D9-46B0-16A7-BCEBBB637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447A34-ADCA-7FFB-A159-AE8EF907D8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61C17C-878C-1353-BE3F-32D8AA467FA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C5FB04-F0DF-44B3-BEE6-D28F289CA6F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482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l" defTabSz="966612">
              <a:defRPr/>
            </a:pPr>
            <a:fld id="{F7021451-1387-4CA6-816F-3879F97B5CBC}" type="slidenum">
              <a:rPr lang="en-US" sz="1900">
                <a:solidFill>
                  <a:prstClr val="black"/>
                </a:solidFill>
                <a:latin typeface="Calibri" panose="020F0502020204030204"/>
              </a:rPr>
              <a:pPr algn="l" defTabSz="966612">
                <a:defRPr/>
              </a:pPr>
              <a:t>82</a:t>
            </a:fld>
            <a:endParaRPr lang="en-US" sz="1900">
              <a:solidFill>
                <a:prstClr val="black"/>
              </a:solidFill>
              <a:latin typeface="Calibri" panose="020F0502020204030204"/>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91</a:t>
            </a:fld>
            <a:endParaRPr lang="en-US"/>
          </a:p>
        </p:txBody>
      </p:sp>
    </p:spTree>
    <p:extLst>
      <p:ext uri="{BB962C8B-B14F-4D97-AF65-F5344CB8AC3E}">
        <p14:creationId xmlns:p14="http://schemas.microsoft.com/office/powerpoint/2010/main" val="419092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5FB04-F0DF-44B3-BEE6-D28F289CA6F4}" type="slidenum">
              <a:rPr lang="en-US" smtClean="0"/>
              <a:t>97</a:t>
            </a:fld>
            <a:endParaRPr lang="en-US"/>
          </a:p>
        </p:txBody>
      </p:sp>
    </p:spTree>
    <p:extLst>
      <p:ext uri="{BB962C8B-B14F-4D97-AF65-F5344CB8AC3E}">
        <p14:creationId xmlns:p14="http://schemas.microsoft.com/office/powerpoint/2010/main" val="119753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FF7A05-15C0-588B-1269-FE54F0F1B32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D3BDE2F0-EB37-019E-A9B3-EE333041B1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AB1DED-9E86-19BE-4B17-083E2CE1037D}"/>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pic>
        <p:nvPicPr>
          <p:cNvPr id="8" name="Picture 7">
            <a:extLst>
              <a:ext uri="{FF2B5EF4-FFF2-40B4-BE49-F238E27FC236}">
                <a16:creationId xmlns:a16="http://schemas.microsoft.com/office/drawing/2014/main" id="{719EBB27-FCDF-81DE-38EC-85DC4CB5D0B1}"/>
              </a:ext>
            </a:extLst>
          </p:cNvPr>
          <p:cNvPicPr>
            <a:picLocks noChangeAspect="1"/>
          </p:cNvPicPr>
          <p:nvPr userDrawn="1"/>
        </p:nvPicPr>
        <p:blipFill>
          <a:blip r:embed="rId2"/>
          <a:stretch>
            <a:fillRect/>
          </a:stretch>
        </p:blipFill>
        <p:spPr>
          <a:xfrm>
            <a:off x="-57150" y="-71441"/>
            <a:ext cx="12249150" cy="207966"/>
          </a:xfrm>
          <a:prstGeom prst="rect">
            <a:avLst/>
          </a:prstGeom>
        </p:spPr>
      </p:pic>
    </p:spTree>
    <p:extLst>
      <p:ext uri="{BB962C8B-B14F-4D97-AF65-F5344CB8AC3E}">
        <p14:creationId xmlns:p14="http://schemas.microsoft.com/office/powerpoint/2010/main" val="866014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076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799" y="369865"/>
            <a:ext cx="9956261" cy="1022207"/>
          </a:xfrm>
        </p:spPr>
        <p:txBody>
          <a:bodyPr/>
          <a:lstStyle>
            <a:lvl1pPr>
              <a:defRPr>
                <a:solidFill>
                  <a:schemeClr val="tx1"/>
                </a:solidFill>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893928" y="2133600"/>
            <a:ext cx="10370702" cy="3707642"/>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9733128" y="6400207"/>
            <a:ext cx="2133600"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025115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9865"/>
            <a:ext cx="7772400" cy="1022207"/>
          </a:xfrm>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p>
        </p:txBody>
      </p:sp>
      <p:sp>
        <p:nvSpPr>
          <p:cNvPr id="3" name="Subtitle 2"/>
          <p:cNvSpPr>
            <a:spLocks noGrp="1"/>
          </p:cNvSpPr>
          <p:nvPr>
            <p:ph type="subTitle" idx="1"/>
          </p:nvPr>
        </p:nvSpPr>
        <p:spPr>
          <a:xfrm>
            <a:off x="893928" y="2133600"/>
            <a:ext cx="9396484" cy="370764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9733128" y="6400207"/>
            <a:ext cx="2133600" cy="365125"/>
          </a:xfrm>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44144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564065-9339-42A9-B73E-9CB79834B4C8}" type="datetime1">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822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64AA9-0AD8-4BE0-A946-459C43E72ABE}" type="datetime1">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71514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23096E-35B7-4134-AB90-024654E33D78}" type="datetime1">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75115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7C757E-06ED-4692-B19A-186BCCD94AAB}" type="datetime1">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57055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9F7BB5-415C-4BCB-AFC4-AA31981C894E}" type="datetime1">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24354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9D2C6-EB79-4E6A-BA61-E341D0B7C93F}" type="datetime1">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9514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4F6AE8-B783-435A-B0A2-4F3BFEF31D83}" type="datetime1">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6722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0F4381-DCB0-43CC-90A0-054D2CD0B3B7}" type="datetime1">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506779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2E1B6-2F3F-4C51-A0EE-66BF0FDCC50F}" type="datetime1">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568391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0820A8-8F1B-46E3-9B1C-F3200DA3F834}" type="datetime1">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6373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FF7A05-15C0-588B-1269-FE54F0F1B32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D3BDE2F0-EB37-019E-A9B3-EE333041B1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AB1DED-9E86-19BE-4B17-083E2CE1037D}"/>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pic>
        <p:nvPicPr>
          <p:cNvPr id="8" name="Picture 7">
            <a:extLst>
              <a:ext uri="{FF2B5EF4-FFF2-40B4-BE49-F238E27FC236}">
                <a16:creationId xmlns:a16="http://schemas.microsoft.com/office/drawing/2014/main" id="{719EBB27-FCDF-81DE-38EC-85DC4CB5D0B1}"/>
              </a:ext>
            </a:extLst>
          </p:cNvPr>
          <p:cNvPicPr>
            <a:picLocks noChangeAspect="1"/>
          </p:cNvPicPr>
          <p:nvPr userDrawn="1"/>
        </p:nvPicPr>
        <p:blipFill>
          <a:blip r:embed="rId2"/>
          <a:stretch>
            <a:fillRect/>
          </a:stretch>
        </p:blipFill>
        <p:spPr>
          <a:xfrm>
            <a:off x="-57150" y="-71441"/>
            <a:ext cx="12249150" cy="207966"/>
          </a:xfrm>
          <a:prstGeom prst="rect">
            <a:avLst/>
          </a:prstGeom>
        </p:spPr>
      </p:pic>
    </p:spTree>
    <p:extLst>
      <p:ext uri="{BB962C8B-B14F-4D97-AF65-F5344CB8AC3E}">
        <p14:creationId xmlns:p14="http://schemas.microsoft.com/office/powerpoint/2010/main" val="2298930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F4A1-CB11-87C8-4D0F-5ACEC737DA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AE3E6AB-2F7D-B454-4EF6-C322884874C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B824F-F4C6-A5D1-97D4-291B22641FC9}"/>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69504B90-2215-39BB-95DB-ABA678BA7A3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B9479DE-D831-7EA8-CC59-2FA7907221A3}"/>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9810807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8F128-39CD-A6D7-F2F1-E75C1932CFE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1EA81D-F0DE-BECD-E237-9D1661530B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3EF070-BF7C-CF30-54E3-8B351FB37F36}"/>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78B17D68-4D97-31C9-C6FC-28DEB7FA49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ABB53A-A40E-8E13-2AED-FA92487E3D23}"/>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914605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A5676-F5E4-BC0E-34C6-E70A5BE1C6A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687EEA8-7103-761E-A8C3-9B32EC67048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5A38A3-799E-2A09-3D42-F15BA402DB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B970E3-54E9-A276-2247-590783C93B6C}"/>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6" name="Footer Placeholder 5">
            <a:extLst>
              <a:ext uri="{FF2B5EF4-FFF2-40B4-BE49-F238E27FC236}">
                <a16:creationId xmlns:a16="http://schemas.microsoft.com/office/drawing/2014/main" id="{0F0D6BCC-95F4-FAD7-6BC0-5F6E4F58407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302B1B1-141D-E5A6-2C3D-0EF87253B5A3}"/>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23767553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4922-D455-1394-E5EE-93BEE1F3EC1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1BC812D-6B18-9FCA-CBA8-0BD225D655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22CA64-0DCC-1142-19C4-2ECE948A8D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D5749A-1690-BA19-24A4-110D55FCDA5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05DEEC-0822-6BD1-E0D2-2EB111DA0EE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C57630-5288-90F2-6340-EE8CAF0333CC}"/>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8" name="Footer Placeholder 7">
            <a:extLst>
              <a:ext uri="{FF2B5EF4-FFF2-40B4-BE49-F238E27FC236}">
                <a16:creationId xmlns:a16="http://schemas.microsoft.com/office/drawing/2014/main" id="{B6512437-828A-6DEC-7DB3-4D043171A2B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2BA8ACF-26AE-F2F7-5036-2C31B0DD4AFB}"/>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6068273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981A6-E3C4-51BC-756F-832A3BF65DF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92F4E67-A0F3-8E45-0F36-6F36250CD787}"/>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4" name="Footer Placeholder 3">
            <a:extLst>
              <a:ext uri="{FF2B5EF4-FFF2-40B4-BE49-F238E27FC236}">
                <a16:creationId xmlns:a16="http://schemas.microsoft.com/office/drawing/2014/main" id="{DD30E9ED-5414-A684-64FA-2E14DE94DB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5AB72AA-9FF8-0530-C0AC-6D1535DE9640}"/>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1036143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39D23C-BD85-D317-A755-18CCEF381A6E}"/>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3" name="Footer Placeholder 2">
            <a:extLst>
              <a:ext uri="{FF2B5EF4-FFF2-40B4-BE49-F238E27FC236}">
                <a16:creationId xmlns:a16="http://schemas.microsoft.com/office/drawing/2014/main" id="{6CAE0660-076A-030F-3755-190CCD52FA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DF61079-BBD2-0610-7178-A77A49793159}"/>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4604421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5B2C-A9E0-4726-407C-F0CDD383EB6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772D16-C075-AE16-1D74-CCB08345AAA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A7D975-9E26-4D3D-76B1-D6F1A785B6B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F11AEF-DF15-D8D9-C4F8-E22ACD2C2B4E}"/>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6" name="Footer Placeholder 5">
            <a:extLst>
              <a:ext uri="{FF2B5EF4-FFF2-40B4-BE49-F238E27FC236}">
                <a16:creationId xmlns:a16="http://schemas.microsoft.com/office/drawing/2014/main" id="{8B8A24BC-7D5E-9BE0-8287-0E0FF235E5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C072D20-2D76-E52A-481E-F14517CB33D0}"/>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4286875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F4CE3-AA64-0444-D460-A88AEC22ACE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6EAB81-F661-7741-1F50-36380801E51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E4B058-73F8-6377-5894-4CBF73C7FC6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9748E7-C650-A55F-A3E1-6D60B92035A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6" name="Footer Placeholder 5">
            <a:extLst>
              <a:ext uri="{FF2B5EF4-FFF2-40B4-BE49-F238E27FC236}">
                <a16:creationId xmlns:a16="http://schemas.microsoft.com/office/drawing/2014/main" id="{A5455D8D-07EC-0146-C0B5-65F943AB5C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0DDF3DB-44EB-5DD0-5C04-DD77939AA47F}"/>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8908200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72B6-BC6A-2B5D-7CC1-A96914F728F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0ED54-FF30-6066-FCEB-363AB4996DD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5E2483-EAD9-88FA-416A-E3E6EE5AF69D}"/>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2BAE7D19-5B09-0070-AFA6-627D49BA8B3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A426545-D1CB-135A-53B0-D398CA6F2768}"/>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23701209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F2DEFA-FECB-F06F-9794-2D75AD196A96}"/>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F2A59-2E17-514A-C2CA-70E089AF44E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B5D9C-1E03-D3E8-FB58-5194FC58AEC1}"/>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0E41F79D-165C-030E-F3A2-8865928DF2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C40F5B-A5B9-F09F-BC4B-13AF6AF4A376}"/>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spTree>
    <p:extLst>
      <p:ext uri="{BB962C8B-B14F-4D97-AF65-F5344CB8AC3E}">
        <p14:creationId xmlns:p14="http://schemas.microsoft.com/office/powerpoint/2010/main" val="3688900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B501-2E30-7DE9-852B-725B3A9306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E5A068-C8E3-EC8F-77D0-9481F9362E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D24639-3696-72C8-87E5-1BCFA19DDBD5}"/>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5" name="Footer Placeholder 4">
            <a:extLst>
              <a:ext uri="{FF2B5EF4-FFF2-40B4-BE49-F238E27FC236}">
                <a16:creationId xmlns:a16="http://schemas.microsoft.com/office/drawing/2014/main" id="{DF83DC01-1556-3210-E25D-9A20BA696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D02E3-7EDA-063F-D5BF-60288DD3E81D}"/>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27050057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9B690-2BB1-D34C-D4BD-A4F0E69C85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FF70C0-9254-B68E-5C6A-BA9F782732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9CAE88-41F3-D3EC-5A5D-E821608256D1}"/>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5" name="Footer Placeholder 4">
            <a:extLst>
              <a:ext uri="{FF2B5EF4-FFF2-40B4-BE49-F238E27FC236}">
                <a16:creationId xmlns:a16="http://schemas.microsoft.com/office/drawing/2014/main" id="{62878943-3720-D0C8-43D6-81C2D4A39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3979A-DBBA-0E86-34CA-2FAD40E832BE}"/>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2179441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2A09-9F01-B7DA-D126-47E4014B43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64729B-F9D4-105F-3315-91AB9CCABB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45FABC-B768-597F-2D09-101413DAD70C}"/>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5" name="Footer Placeholder 4">
            <a:extLst>
              <a:ext uri="{FF2B5EF4-FFF2-40B4-BE49-F238E27FC236}">
                <a16:creationId xmlns:a16="http://schemas.microsoft.com/office/drawing/2014/main" id="{E5E742D5-01F2-2F21-0162-A6E2D8246F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C14AF0-3FB3-BA4D-765B-1C04DB33FE7A}"/>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1036960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D6ED7-D829-41E1-4F68-DFAC8FA195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CEF087-88D2-DB9E-F3A7-050AE000F0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F910B0-5AE3-46DF-13B6-D18B960433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C1500A-BCBC-1242-21BA-27EFE9A9F73E}"/>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6" name="Footer Placeholder 5">
            <a:extLst>
              <a:ext uri="{FF2B5EF4-FFF2-40B4-BE49-F238E27FC236}">
                <a16:creationId xmlns:a16="http://schemas.microsoft.com/office/drawing/2014/main" id="{02D7A10E-1C5E-4D0F-DA2A-C8CEEE9AB4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769D5A-C57C-FDD4-B9AC-633146B9700A}"/>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31427081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7C0A5-CCC2-0C50-7150-C28CC41BFD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045CD7-B836-AE72-17DC-33D348F6FE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077270-7A67-5418-7E16-DFEEBE3147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3CF5FF-8EEC-4376-5562-8B18409CD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A88BC0-9DF1-6831-5270-B2A725F387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3D0ED1-B4FE-0441-559B-FCBF46456644}"/>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8" name="Footer Placeholder 7">
            <a:extLst>
              <a:ext uri="{FF2B5EF4-FFF2-40B4-BE49-F238E27FC236}">
                <a16:creationId xmlns:a16="http://schemas.microsoft.com/office/drawing/2014/main" id="{4E6797F0-69C1-9549-5CB8-BB43F7338B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550D42-1972-21FB-6792-1FD069941735}"/>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34154680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EA8C-F3FF-8AB1-E9F5-F813BA4B3E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A14706-029E-8191-0616-B8963DCE6C19}"/>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4" name="Footer Placeholder 3">
            <a:extLst>
              <a:ext uri="{FF2B5EF4-FFF2-40B4-BE49-F238E27FC236}">
                <a16:creationId xmlns:a16="http://schemas.microsoft.com/office/drawing/2014/main" id="{DE5B98D3-2F0C-16CE-F3EC-8C0F04EA95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F1A3D4-00BD-1B60-7EFC-FACCD995E733}"/>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41357397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831432-F55E-5436-460C-AA3E440D2A11}"/>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3" name="Footer Placeholder 2">
            <a:extLst>
              <a:ext uri="{FF2B5EF4-FFF2-40B4-BE49-F238E27FC236}">
                <a16:creationId xmlns:a16="http://schemas.microsoft.com/office/drawing/2014/main" id="{2C80E967-72CD-0421-0D47-588DD10A5B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CC1E48-729C-841E-93B9-B49BAA2081C4}"/>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42041629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10FE-EB3D-71D7-3741-BAE7F70E1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E23F08-38D4-B38F-E458-235017D4F2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4FA411-5B52-467A-41C0-2B15714B8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FE7FCD-2E82-CD68-7171-5A0B839D4E33}"/>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6" name="Footer Placeholder 5">
            <a:extLst>
              <a:ext uri="{FF2B5EF4-FFF2-40B4-BE49-F238E27FC236}">
                <a16:creationId xmlns:a16="http://schemas.microsoft.com/office/drawing/2014/main" id="{CDB9F0E4-9291-37C3-F737-1823DE526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503CF3-53BC-E5E8-E41F-DB9B72C9E2F0}"/>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36624892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144D-CF0A-F617-CDC8-DF0B3FE03B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EAD0F-2B37-3A97-ACA7-436A47E35E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3A1626-73DA-6912-385A-57B9BFCF6F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653C0-9CB9-36DE-FB2D-BD06A608EAE9}"/>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6" name="Footer Placeholder 5">
            <a:extLst>
              <a:ext uri="{FF2B5EF4-FFF2-40B4-BE49-F238E27FC236}">
                <a16:creationId xmlns:a16="http://schemas.microsoft.com/office/drawing/2014/main" id="{616F82E6-1039-C1A1-965F-38FF621085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64ABF-EB46-DFC7-60D8-E1A575D6A820}"/>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28271075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3448-8CEA-75B8-AB19-89B2489718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88D154-7C99-E8DD-8540-F9EB42219F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A6E775-7578-D037-B224-40173716332E}"/>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5" name="Footer Placeholder 4">
            <a:extLst>
              <a:ext uri="{FF2B5EF4-FFF2-40B4-BE49-F238E27FC236}">
                <a16:creationId xmlns:a16="http://schemas.microsoft.com/office/drawing/2014/main" id="{A33ACC09-EB76-9931-18A4-444545FDF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4294F-E6B9-4127-B349-F96A08DC9EC3}"/>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19197038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D09E93-43BE-8503-F0EC-73C6963FBE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628BD0-B202-6863-2B0C-E65BEC905B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80F1E-E1ED-3814-72B2-AD08EB890C21}"/>
              </a:ext>
            </a:extLst>
          </p:cNvPr>
          <p:cNvSpPr>
            <a:spLocks noGrp="1"/>
          </p:cNvSpPr>
          <p:nvPr>
            <p:ph type="dt" sz="half" idx="10"/>
          </p:nvPr>
        </p:nvSpPr>
        <p:spPr/>
        <p:txBody>
          <a:bodyPr/>
          <a:lstStyle/>
          <a:p>
            <a:fld id="{680B78CC-D570-4603-A156-5BB21508D99A}" type="datetimeFigureOut">
              <a:rPr lang="en-US" smtClean="0"/>
              <a:t>10/17/2026</a:t>
            </a:fld>
            <a:endParaRPr lang="en-US"/>
          </a:p>
        </p:txBody>
      </p:sp>
      <p:sp>
        <p:nvSpPr>
          <p:cNvPr id="5" name="Footer Placeholder 4">
            <a:extLst>
              <a:ext uri="{FF2B5EF4-FFF2-40B4-BE49-F238E27FC236}">
                <a16:creationId xmlns:a16="http://schemas.microsoft.com/office/drawing/2014/main" id="{ADAF03FD-1922-540B-8429-F15C4E640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02CA21-42BD-AD9C-84BF-24399BA21893}"/>
              </a:ext>
            </a:extLst>
          </p:cNvPr>
          <p:cNvSpPr>
            <a:spLocks noGrp="1"/>
          </p:cNvSpPr>
          <p:nvPr>
            <p:ph type="sldNum" sz="quarter" idx="12"/>
          </p:nvPr>
        </p:nvSpPr>
        <p:spPr/>
        <p:txBody>
          <a:bodyPr/>
          <a:lstStyle/>
          <a:p>
            <a:fld id="{635AB431-2271-4131-8301-330F8AAC1968}" type="slidenum">
              <a:rPr lang="en-US" smtClean="0"/>
              <a:t>‹#›</a:t>
            </a:fld>
            <a:endParaRPr lang="en-US"/>
          </a:p>
        </p:txBody>
      </p:sp>
    </p:spTree>
    <p:extLst>
      <p:ext uri="{BB962C8B-B14F-4D97-AF65-F5344CB8AC3E}">
        <p14:creationId xmlns:p14="http://schemas.microsoft.com/office/powerpoint/2010/main" val="41448220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FF7A05-15C0-588B-1269-FE54F0F1B32A}"/>
              </a:ext>
            </a:extLst>
          </p:cNvPr>
          <p:cNvSpPr>
            <a:spLocks noGrp="1"/>
          </p:cNvSpPr>
          <p:nvPr>
            <p:ph type="dt" sz="half" idx="10"/>
          </p:nvPr>
        </p:nvSpPr>
        <p:spPr>
          <a:xfrm>
            <a:off x="838200" y="6356350"/>
            <a:ext cx="2743200" cy="365125"/>
          </a:xfrm>
          <a:prstGeom prst="rect">
            <a:avLst/>
          </a:prstGeom>
        </p:spPr>
        <p:txBody>
          <a:bodyPr/>
          <a:lstStyle/>
          <a:p>
            <a:fld id="{1CF394A4-8F7F-4B7C-A051-8F8711FE7A4C}" type="datetimeFigureOut">
              <a:rPr lang="en-US" smtClean="0"/>
              <a:t>10/17/2026</a:t>
            </a:fld>
            <a:endParaRPr lang="en-US"/>
          </a:p>
        </p:txBody>
      </p:sp>
      <p:sp>
        <p:nvSpPr>
          <p:cNvPr id="5" name="Footer Placeholder 4">
            <a:extLst>
              <a:ext uri="{FF2B5EF4-FFF2-40B4-BE49-F238E27FC236}">
                <a16:creationId xmlns:a16="http://schemas.microsoft.com/office/drawing/2014/main" id="{D3BDE2F0-EB37-019E-A9B3-EE333041B11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AB1DED-9E86-19BE-4B17-083E2CE1037D}"/>
              </a:ext>
            </a:extLst>
          </p:cNvPr>
          <p:cNvSpPr>
            <a:spLocks noGrp="1"/>
          </p:cNvSpPr>
          <p:nvPr>
            <p:ph type="sldNum" sz="quarter" idx="12"/>
          </p:nvPr>
        </p:nvSpPr>
        <p:spPr>
          <a:xfrm>
            <a:off x="8610600" y="6356350"/>
            <a:ext cx="2743200" cy="365125"/>
          </a:xfrm>
          <a:prstGeom prst="rect">
            <a:avLst/>
          </a:prstGeom>
        </p:spPr>
        <p:txBody>
          <a:bodyPr/>
          <a:lstStyle/>
          <a:p>
            <a:fld id="{DB724163-C6A7-4AF7-B9D6-FC7271B6DDC6}" type="slidenum">
              <a:rPr lang="en-US" smtClean="0"/>
              <a:t>‹#›</a:t>
            </a:fld>
            <a:endParaRPr lang="en-US"/>
          </a:p>
        </p:txBody>
      </p:sp>
      <p:pic>
        <p:nvPicPr>
          <p:cNvPr id="8" name="Picture 7">
            <a:extLst>
              <a:ext uri="{FF2B5EF4-FFF2-40B4-BE49-F238E27FC236}">
                <a16:creationId xmlns:a16="http://schemas.microsoft.com/office/drawing/2014/main" id="{719EBB27-FCDF-81DE-38EC-85DC4CB5D0B1}"/>
              </a:ext>
            </a:extLst>
          </p:cNvPr>
          <p:cNvPicPr>
            <a:picLocks noChangeAspect="1"/>
          </p:cNvPicPr>
          <p:nvPr userDrawn="1"/>
        </p:nvPicPr>
        <p:blipFill>
          <a:blip r:embed="rId2"/>
          <a:stretch>
            <a:fillRect/>
          </a:stretch>
        </p:blipFill>
        <p:spPr>
          <a:xfrm>
            <a:off x="-57150" y="-71441"/>
            <a:ext cx="12249150" cy="207966"/>
          </a:xfrm>
          <a:prstGeom prst="rect">
            <a:avLst/>
          </a:prstGeom>
        </p:spPr>
      </p:pic>
    </p:spTree>
    <p:extLst>
      <p:ext uri="{BB962C8B-B14F-4D97-AF65-F5344CB8AC3E}">
        <p14:creationId xmlns:p14="http://schemas.microsoft.com/office/powerpoint/2010/main" val="3597162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432127"/>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8F4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274638"/>
            <a:ext cx="10359957"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10359956"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153D3F-4067-4F35-ACB3-089F9526AEEA}" type="datetime1">
              <a:rPr lang="en-US" smtClean="0"/>
              <a:t>10/17/2026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
        <p:nvSpPr>
          <p:cNvPr id="8" name="Rectangle 7">
            <a:extLst>
              <a:ext uri="{FF2B5EF4-FFF2-40B4-BE49-F238E27FC236}">
                <a16:creationId xmlns:a16="http://schemas.microsoft.com/office/drawing/2014/main" id="{7648E46B-0928-7CCC-B3B9-3E37BF282035}"/>
              </a:ext>
            </a:extLst>
          </p:cNvPr>
          <p:cNvSpPr/>
          <p:nvPr userDrawn="1"/>
        </p:nvSpPr>
        <p:spPr>
          <a:xfrm>
            <a:off x="0" y="0"/>
            <a:ext cx="12191999" cy="82296"/>
          </a:xfrm>
          <a:prstGeom prst="rect">
            <a:avLst/>
          </a:prstGeom>
          <a:solidFill>
            <a:srgbClr val="B88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E5AC28C9-EA7A-C0EA-F52C-5E8A5EE06B0E}"/>
              </a:ext>
            </a:extLst>
          </p:cNvPr>
          <p:cNvSpPr/>
          <p:nvPr userDrawn="1"/>
        </p:nvSpPr>
        <p:spPr>
          <a:xfrm>
            <a:off x="502920" y="6336792"/>
            <a:ext cx="11201400" cy="22860"/>
          </a:xfrm>
          <a:prstGeom prst="rect">
            <a:avLst/>
          </a:prstGeom>
          <a:solidFill>
            <a:srgbClr val="D2BE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BD71A9C7-061C-87AD-9373-77EE716ABA47}"/>
              </a:ext>
            </a:extLst>
          </p:cNvPr>
          <p:cNvSpPr txBox="1"/>
          <p:nvPr userDrawn="1"/>
        </p:nvSpPr>
        <p:spPr>
          <a:xfrm>
            <a:off x="658368" y="6400800"/>
            <a:ext cx="10881360" cy="274320"/>
          </a:xfrm>
          <a:prstGeom prst="rect">
            <a:avLst/>
          </a:prstGeom>
          <a:noFill/>
        </p:spPr>
        <p:txBody>
          <a:bodyPr wrap="none">
            <a:spAutoFit/>
          </a:bodyPr>
          <a:lstStyle/>
          <a:p>
            <a:r>
              <a:rPr sz="950">
                <a:solidFill>
                  <a:srgbClr val="705A40"/>
                </a:solidFill>
                <a:latin typeface="Aptos"/>
              </a:rPr>
              <a:t>WordLight.org  •  Integrated Bible Study, R-Search, Discovery, Learning, and Reference System</a:t>
            </a:r>
          </a:p>
        </p:txBody>
      </p:sp>
      <p:pic>
        <p:nvPicPr>
          <p:cNvPr id="14" name="Picture 13">
            <a:extLst>
              <a:ext uri="{FF2B5EF4-FFF2-40B4-BE49-F238E27FC236}">
                <a16:creationId xmlns:a16="http://schemas.microsoft.com/office/drawing/2014/main" id="{07E7D25F-B408-2674-C1FC-A316ECD3807A}"/>
              </a:ext>
            </a:extLst>
          </p:cNvPr>
          <p:cNvPicPr>
            <a:picLocks noChangeAspect="1"/>
          </p:cNvPicPr>
          <p:nvPr userDrawn="1"/>
        </p:nvPicPr>
        <p:blipFill>
          <a:blip r:embed="rId14"/>
          <a:stretch>
            <a:fillRect/>
          </a:stretch>
        </p:blipFill>
        <p:spPr>
          <a:xfrm>
            <a:off x="11092047" y="37578"/>
            <a:ext cx="1065959" cy="1025923"/>
          </a:xfrm>
          <a:prstGeom prst="rect">
            <a:avLst/>
          </a:prstGeom>
        </p:spPr>
      </p:pic>
    </p:spTree>
    <p:extLst>
      <p:ext uri="{BB962C8B-B14F-4D97-AF65-F5344CB8AC3E}">
        <p14:creationId xmlns:p14="http://schemas.microsoft.com/office/powerpoint/2010/main" val="20522736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3BFD00-8907-87C5-DBF4-2DC668BDF700}"/>
              </a:ext>
            </a:extLst>
          </p:cNvPr>
          <p:cNvPicPr>
            <a:picLocks noChangeAspect="1"/>
          </p:cNvPicPr>
          <p:nvPr userDrawn="1"/>
        </p:nvPicPr>
        <p:blipFill>
          <a:blip r:embed="rId13"/>
          <a:stretch>
            <a:fillRect/>
          </a:stretch>
        </p:blipFill>
        <p:spPr>
          <a:xfrm>
            <a:off x="-57150" y="-71441"/>
            <a:ext cx="12249150" cy="207966"/>
          </a:xfrm>
          <a:prstGeom prst="rect">
            <a:avLst/>
          </a:prstGeom>
        </p:spPr>
      </p:pic>
    </p:spTree>
    <p:extLst>
      <p:ext uri="{BB962C8B-B14F-4D97-AF65-F5344CB8AC3E}">
        <p14:creationId xmlns:p14="http://schemas.microsoft.com/office/powerpoint/2010/main" val="38483002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8D0082-9956-A45B-E431-594AE2191B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F0154A-B5A4-913D-CF22-1C6FF8F51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87FA02-847F-DE6F-2F3B-D8FB0E35F7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0B78CC-D570-4603-A156-5BB21508D99A}" type="datetimeFigureOut">
              <a:rPr lang="en-US" smtClean="0"/>
              <a:t>10/17/2026</a:t>
            </a:fld>
            <a:endParaRPr lang="en-US"/>
          </a:p>
        </p:txBody>
      </p:sp>
      <p:sp>
        <p:nvSpPr>
          <p:cNvPr id="5" name="Footer Placeholder 4">
            <a:extLst>
              <a:ext uri="{FF2B5EF4-FFF2-40B4-BE49-F238E27FC236}">
                <a16:creationId xmlns:a16="http://schemas.microsoft.com/office/drawing/2014/main" id="{904241A5-D9E2-A919-7BC1-C6795C3897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5E3A9D-5984-6FB3-3A49-5690B73316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AB431-2271-4131-8301-330F8AAC1968}" type="slidenum">
              <a:rPr lang="en-US" smtClean="0"/>
              <a:t>‹#›</a:t>
            </a:fld>
            <a:endParaRPr lang="en-US"/>
          </a:p>
        </p:txBody>
      </p:sp>
    </p:spTree>
    <p:extLst>
      <p:ext uri="{BB962C8B-B14F-4D97-AF65-F5344CB8AC3E}">
        <p14:creationId xmlns:p14="http://schemas.microsoft.com/office/powerpoint/2010/main" val="307532990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18.gif"/><Relationship Id="rId5" Type="http://schemas.openxmlformats.org/officeDocument/2006/relationships/image" Target="../media/image17.pn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7.xml"/><Relationship Id="rId7" Type="http://schemas.openxmlformats.org/officeDocument/2006/relationships/image" Target="../media/image2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5.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57.png"/><Relationship Id="rId4" Type="http://schemas.openxmlformats.org/officeDocument/2006/relationships/notesSlide" Target="../notesSlides/notesSlide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s://learn.microsoft.com/en-us/azure/ai-services/translator/custom-translator/concepts/bleu-score#:~:text=BLEU%20%28Bilingual,same%20source%20sentence."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62.png"/><Relationship Id="rId4" Type="http://schemas.openxmlformats.org/officeDocument/2006/relationships/notesSlide" Target="../notesSlides/notesSlide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6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69.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70.gif"/></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72.png"/><Relationship Id="rId4" Type="http://schemas.openxmlformats.org/officeDocument/2006/relationships/image" Target="../media/image71.png"/></Relationships>
</file>

<file path=ppt/slides/_rels/slide7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https://wordlight.org/MathCad_Transformer_Model.pdf" TargetMode="External"/><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package" Target="../embeddings/Microsoft_PowerPoint_Presentation.pptx"/><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83.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88.gi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89.gi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0.gi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1.gi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2.gi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93.gif"/><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4.gif"/><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6.gi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63.jpg"/></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5.mp4"/><Relationship Id="rId1" Type="http://schemas.microsoft.com/office/2007/relationships/media" Target="../media/media15.mp4"/><Relationship Id="rId4" Type="http://schemas.openxmlformats.org/officeDocument/2006/relationships/image" Target="../media/image3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64FD77-897A-F46A-9045-A792D642BE5E}"/>
              </a:ext>
            </a:extLst>
          </p:cNvPr>
          <p:cNvPicPr>
            <a:picLocks noChangeAspect="1"/>
          </p:cNvPicPr>
          <p:nvPr/>
        </p:nvPicPr>
        <p:blipFill>
          <a:blip r:embed="rId3"/>
          <a:stretch>
            <a:fillRect/>
          </a:stretch>
        </p:blipFill>
        <p:spPr>
          <a:xfrm>
            <a:off x="3239" y="0"/>
            <a:ext cx="12185522" cy="6858000"/>
          </a:xfrm>
          <a:prstGeom prst="rect">
            <a:avLst/>
          </a:prstGeom>
        </p:spPr>
      </p:pic>
      <p:pic>
        <p:nvPicPr>
          <p:cNvPr id="4" name="Picture 3">
            <a:extLst>
              <a:ext uri="{FF2B5EF4-FFF2-40B4-BE49-F238E27FC236}">
                <a16:creationId xmlns:a16="http://schemas.microsoft.com/office/drawing/2014/main" id="{26EB0A2D-D4F0-A9D2-967C-61F998F640C7}"/>
              </a:ext>
            </a:extLst>
          </p:cNvPr>
          <p:cNvPicPr>
            <a:picLocks noChangeAspect="1"/>
          </p:cNvPicPr>
          <p:nvPr/>
        </p:nvPicPr>
        <p:blipFill>
          <a:blip r:embed="rId4"/>
          <a:stretch>
            <a:fillRect/>
          </a:stretch>
        </p:blipFill>
        <p:spPr>
          <a:xfrm>
            <a:off x="128337" y="2126330"/>
            <a:ext cx="10379242" cy="3680912"/>
          </a:xfrm>
          <a:prstGeom prst="rect">
            <a:avLst/>
          </a:prstGeom>
        </p:spPr>
      </p:pic>
      <p:pic>
        <p:nvPicPr>
          <p:cNvPr id="6" name="Picture 5">
            <a:extLst>
              <a:ext uri="{FF2B5EF4-FFF2-40B4-BE49-F238E27FC236}">
                <a16:creationId xmlns:a16="http://schemas.microsoft.com/office/drawing/2014/main" id="{A6C10B88-F4D7-A4BF-1316-53160A1A15ED}"/>
              </a:ext>
            </a:extLst>
          </p:cNvPr>
          <p:cNvPicPr>
            <a:picLocks noChangeAspect="1"/>
          </p:cNvPicPr>
          <p:nvPr/>
        </p:nvPicPr>
        <p:blipFill>
          <a:blip r:embed="rId4"/>
          <a:stretch>
            <a:fillRect/>
          </a:stretch>
        </p:blipFill>
        <p:spPr>
          <a:xfrm>
            <a:off x="10090485" y="2695323"/>
            <a:ext cx="2098276" cy="2983582"/>
          </a:xfrm>
          <a:prstGeom prst="rect">
            <a:avLst/>
          </a:prstGeom>
        </p:spPr>
      </p:pic>
      <p:sp>
        <p:nvSpPr>
          <p:cNvPr id="2" name="TextBox 1">
            <a:extLst>
              <a:ext uri="{FF2B5EF4-FFF2-40B4-BE49-F238E27FC236}">
                <a16:creationId xmlns:a16="http://schemas.microsoft.com/office/drawing/2014/main" id="{5A8C6C1D-78EB-25D6-6E53-12C62BE12040}"/>
              </a:ext>
            </a:extLst>
          </p:cNvPr>
          <p:cNvSpPr txBox="1"/>
          <p:nvPr/>
        </p:nvSpPr>
        <p:spPr>
          <a:xfrm>
            <a:off x="497541" y="5494239"/>
            <a:ext cx="11214847" cy="369332"/>
          </a:xfrm>
          <a:prstGeom prst="rect">
            <a:avLst/>
          </a:prstGeom>
          <a:noFill/>
        </p:spPr>
        <p:txBody>
          <a:bodyPr wrap="square" rtlCol="0">
            <a:spAutoFit/>
          </a:bodyPr>
          <a:lstStyle/>
          <a:p>
            <a:pPr algn="ctr"/>
            <a:r>
              <a:rPr lang="en-US" dirty="0">
                <a:solidFill>
                  <a:schemeClr val="bg1"/>
                </a:solidFill>
              </a:rPr>
              <a:t>Download PowerPoint at:  </a:t>
            </a:r>
            <a:r>
              <a:rPr lang="en-US" i="1" dirty="0">
                <a:solidFill>
                  <a:srgbClr val="FFFF00"/>
                </a:solidFill>
              </a:rPr>
              <a:t>WordLight.org/AI.pptx</a:t>
            </a:r>
          </a:p>
        </p:txBody>
      </p:sp>
    </p:spTree>
    <p:extLst>
      <p:ext uri="{BB962C8B-B14F-4D97-AF65-F5344CB8AC3E}">
        <p14:creationId xmlns:p14="http://schemas.microsoft.com/office/powerpoint/2010/main" val="1426893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p:cNvGrpSpPr/>
        <p:nvPr/>
      </p:nvGrpSpPr>
      <p:grpSpPr>
        <a:xfrm>
          <a:off x="0" y="0"/>
          <a:ext cx="0" cy="0"/>
          <a:chOff x="0" y="0"/>
          <a:chExt cx="0" cy="0"/>
        </a:xfrm>
      </p:grpSpPr>
      <p:sp>
        <p:nvSpPr>
          <p:cNvPr id="2" name="Rounded Rectangle 1"/>
          <p:cNvSpPr/>
          <p:nvPr/>
        </p:nvSpPr>
        <p:spPr>
          <a:xfrm>
            <a:off x="164592" y="164592"/>
            <a:ext cx="11859768" cy="6510528"/>
          </a:xfrm>
          <a:prstGeom prst="roundRect">
            <a:avLst/>
          </a:prstGeom>
          <a:noFill/>
          <a:ln w="15240">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153550"/>
            <a:ext cx="1120140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dirty="0">
                <a:ln>
                  <a:noFill/>
                </a:ln>
                <a:solidFill>
                  <a:srgbClr val="F7D278"/>
                </a:solidFill>
                <a:effectLst/>
                <a:uLnTx/>
                <a:uFillTx/>
                <a:latin typeface="Georgia"/>
                <a:ea typeface="+mn-ea"/>
                <a:cs typeface="+mn-cs"/>
              </a:rPr>
              <a:t>Presentation Roadmap</a:t>
            </a:r>
          </a:p>
        </p:txBody>
      </p:sp>
      <p:sp>
        <p:nvSpPr>
          <p:cNvPr id="4" name="TextBox 3"/>
          <p:cNvSpPr txBox="1"/>
          <p:nvPr/>
        </p:nvSpPr>
        <p:spPr>
          <a:xfrm>
            <a:off x="685800" y="738878"/>
            <a:ext cx="1083564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b="1" i="1" u="none" strike="noStrike" kern="1200" cap="none" spc="0" normalizeH="0" baseline="0" noProof="0" dirty="0">
                <a:ln>
                  <a:noFill/>
                </a:ln>
                <a:solidFill>
                  <a:srgbClr val="FFFF00"/>
                </a:solidFill>
                <a:effectLst/>
                <a:uLnTx/>
                <a:uFillTx/>
                <a:latin typeface="Georgia"/>
                <a:ea typeface="+mn-ea"/>
                <a:cs typeface="+mn-cs"/>
              </a:rPr>
              <a:t>Visualizing</a:t>
            </a:r>
            <a:r>
              <a:rPr kumimoji="0" b="1" i="0" u="none" strike="noStrike" kern="1200" cap="none" spc="0" normalizeH="0" baseline="0" noProof="0" dirty="0">
                <a:ln>
                  <a:noFill/>
                </a:ln>
                <a:solidFill>
                  <a:srgbClr val="FFFF00"/>
                </a:solidFill>
                <a:effectLst/>
                <a:uLnTx/>
                <a:uFillTx/>
                <a:latin typeface="Georgia"/>
                <a:ea typeface="+mn-ea"/>
                <a:cs typeface="+mn-cs"/>
              </a:rPr>
              <a:t> the Dynamics of Artificial Intelligence</a:t>
            </a:r>
          </a:p>
        </p:txBody>
      </p:sp>
      <p:sp>
        <p:nvSpPr>
          <p:cNvPr id="38" name="TextBox 37"/>
          <p:cNvSpPr txBox="1"/>
          <p:nvPr/>
        </p:nvSpPr>
        <p:spPr>
          <a:xfrm>
            <a:off x="414339" y="1465345"/>
            <a:ext cx="309700"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1</a:t>
            </a:r>
          </a:p>
        </p:txBody>
      </p:sp>
      <p:sp>
        <p:nvSpPr>
          <p:cNvPr id="39" name="TextBox 38"/>
          <p:cNvSpPr txBox="1"/>
          <p:nvPr/>
        </p:nvSpPr>
        <p:spPr>
          <a:xfrm>
            <a:off x="896943" y="1456290"/>
            <a:ext cx="10835640" cy="40011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ADFFF"/>
                </a:solidFill>
                <a:effectLst/>
                <a:uLnTx/>
                <a:uFillTx/>
                <a:latin typeface="Georgia"/>
                <a:ea typeface="+mn-ea"/>
                <a:cs typeface="+mn-cs"/>
              </a:rPr>
              <a:t>Early Development of AI Technology:  </a:t>
            </a:r>
            <a:r>
              <a:rPr kumimoji="0" lang="en-US" sz="2000" b="1" i="0" u="sng" strike="noStrike" kern="1200" cap="none" spc="0" normalizeH="0" baseline="0" noProof="0" dirty="0">
                <a:ln>
                  <a:noFill/>
                </a:ln>
                <a:solidFill>
                  <a:srgbClr val="F3D78A"/>
                </a:solidFill>
                <a:effectLst/>
                <a:uLnTx/>
                <a:uFillTx/>
                <a:latin typeface="Georgia"/>
                <a:ea typeface="+mn-ea"/>
                <a:cs typeface="+mn-cs"/>
              </a:rPr>
              <a:t>Modeling Technology</a:t>
            </a:r>
            <a:endParaRPr kumimoji="0" sz="2000" b="1" i="0" u="sng" strike="noStrike" kern="1200" cap="none" spc="0" normalizeH="0" baseline="0" noProof="0" dirty="0">
              <a:ln>
                <a:noFill/>
              </a:ln>
              <a:solidFill>
                <a:srgbClr val="F3D78A"/>
              </a:solidFill>
              <a:effectLst/>
              <a:uLnTx/>
              <a:uFillTx/>
              <a:latin typeface="Georgia"/>
              <a:ea typeface="+mn-ea"/>
              <a:cs typeface="+mn-cs"/>
            </a:endParaRPr>
          </a:p>
        </p:txBody>
      </p:sp>
      <p:sp>
        <p:nvSpPr>
          <p:cNvPr id="40" name="TextBox 39"/>
          <p:cNvSpPr txBox="1"/>
          <p:nvPr/>
        </p:nvSpPr>
        <p:spPr>
          <a:xfrm>
            <a:off x="379073" y="2050561"/>
            <a:ext cx="344966"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2</a:t>
            </a:r>
          </a:p>
        </p:txBody>
      </p:sp>
      <p:sp>
        <p:nvSpPr>
          <p:cNvPr id="41" name="TextBox 40"/>
          <p:cNvSpPr txBox="1"/>
          <p:nvPr/>
        </p:nvSpPr>
        <p:spPr>
          <a:xfrm>
            <a:off x="909225" y="2050560"/>
            <a:ext cx="11118749" cy="400110"/>
          </a:xfrm>
          <a:prstGeom prst="rect">
            <a:avLst/>
          </a:prstGeom>
          <a:noFill/>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u="sng" dirty="0">
                <a:solidFill>
                  <a:srgbClr val="F3D78A"/>
                </a:solidFill>
                <a:latin typeface="Georgia"/>
              </a:rPr>
              <a:t>Evolution</a:t>
            </a:r>
            <a:r>
              <a:rPr kumimoji="0" lang="en-US" sz="2000" b="1" i="0" u="none" strike="noStrike" kern="1200" cap="none" spc="0" normalizeH="0" baseline="0" noProof="0" dirty="0">
                <a:ln>
                  <a:noFill/>
                </a:ln>
                <a:solidFill>
                  <a:srgbClr val="6ADFFF"/>
                </a:solidFill>
                <a:effectLst/>
                <a:uLnTx/>
                <a:uFillTx/>
                <a:latin typeface="Georgia"/>
                <a:ea typeface="+mn-ea"/>
                <a:cs typeface="+mn-cs"/>
              </a:rPr>
              <a:t> of Development of </a:t>
            </a:r>
            <a:r>
              <a:rPr kumimoji="0" lang="en-US" sz="2000" b="1" i="0" u="none" strike="noStrike" kern="1200" cap="none" spc="0" normalizeH="0" baseline="0" noProof="0" dirty="0">
                <a:ln>
                  <a:noFill/>
                </a:ln>
                <a:solidFill>
                  <a:srgbClr val="F3D78A"/>
                </a:solidFill>
                <a:effectLst/>
                <a:uLnTx/>
                <a:uFillTx/>
                <a:latin typeface="Georgia"/>
                <a:ea typeface="+mn-ea"/>
                <a:cs typeface="+mn-cs"/>
              </a:rPr>
              <a:t>Conceptual Knowledge </a:t>
            </a:r>
            <a:r>
              <a:rPr kumimoji="0" lang="en-US" sz="2000" b="1" i="0" u="none" strike="noStrike" kern="1200" cap="none" spc="0" normalizeH="0" baseline="0" noProof="0" dirty="0">
                <a:ln>
                  <a:noFill/>
                </a:ln>
                <a:solidFill>
                  <a:srgbClr val="6ADFFF"/>
                </a:solidFill>
                <a:effectLst/>
                <a:uLnTx/>
                <a:uFillTx/>
                <a:latin typeface="Georgia"/>
                <a:ea typeface="+mn-ea"/>
                <a:cs typeface="+mn-cs"/>
              </a:rPr>
              <a:t>and AI Electronics Technology</a:t>
            </a:r>
            <a:endParaRPr kumimoji="0" sz="2000" b="1" i="0" u="none" strike="noStrike" kern="1200" cap="none" spc="0" normalizeH="0" baseline="0" noProof="0" dirty="0">
              <a:ln>
                <a:noFill/>
              </a:ln>
              <a:solidFill>
                <a:srgbClr val="6ADFFF"/>
              </a:solidFill>
              <a:effectLst/>
              <a:uLnTx/>
              <a:uFillTx/>
              <a:latin typeface="Georgia"/>
              <a:ea typeface="+mn-ea"/>
              <a:cs typeface="+mn-cs"/>
            </a:endParaRPr>
          </a:p>
        </p:txBody>
      </p:sp>
      <p:sp>
        <p:nvSpPr>
          <p:cNvPr id="42" name="TextBox 41"/>
          <p:cNvSpPr txBox="1"/>
          <p:nvPr/>
        </p:nvSpPr>
        <p:spPr>
          <a:xfrm>
            <a:off x="379073" y="2635777"/>
            <a:ext cx="344966"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3</a:t>
            </a:r>
          </a:p>
        </p:txBody>
      </p:sp>
      <p:sp>
        <p:nvSpPr>
          <p:cNvPr id="43" name="TextBox 42"/>
          <p:cNvSpPr txBox="1"/>
          <p:nvPr/>
        </p:nvSpPr>
        <p:spPr>
          <a:xfrm>
            <a:off x="842911" y="2626722"/>
            <a:ext cx="9640781" cy="400110"/>
          </a:xfrm>
          <a:prstGeom prst="rect">
            <a:avLst/>
          </a:prstGeom>
          <a:noFill/>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ADFFF"/>
                </a:solidFill>
                <a:effectLst/>
                <a:uLnTx/>
                <a:uFillTx/>
                <a:latin typeface="Georgia"/>
                <a:ea typeface="+mn-ea"/>
                <a:cs typeface="+mn-cs"/>
              </a:rPr>
              <a:t>Understanding Complex AI:   Making the Invisible Visible - </a:t>
            </a:r>
            <a:r>
              <a:rPr kumimoji="0" lang="en-US" sz="2000" b="1" i="0" u="sng" strike="noStrike" kern="1200" cap="none" spc="0" normalizeH="0" baseline="0" noProof="0" dirty="0">
                <a:ln>
                  <a:noFill/>
                </a:ln>
                <a:solidFill>
                  <a:srgbClr val="F3D78A"/>
                </a:solidFill>
                <a:effectLst/>
                <a:uLnTx/>
                <a:uFillTx/>
                <a:latin typeface="Georgia"/>
                <a:ea typeface="+mn-ea"/>
                <a:cs typeface="+mn-cs"/>
              </a:rPr>
              <a:t>Visualization</a:t>
            </a:r>
            <a:endParaRPr kumimoji="0" sz="2000" b="1" i="0" u="sng" strike="noStrike" kern="1200" cap="none" spc="0" normalizeH="0" baseline="0" noProof="0" dirty="0">
              <a:ln>
                <a:noFill/>
              </a:ln>
              <a:solidFill>
                <a:srgbClr val="F3D78A"/>
              </a:solidFill>
              <a:effectLst/>
              <a:uLnTx/>
              <a:uFillTx/>
              <a:latin typeface="Georgia"/>
              <a:ea typeface="+mn-ea"/>
              <a:cs typeface="+mn-cs"/>
            </a:endParaRPr>
          </a:p>
        </p:txBody>
      </p:sp>
      <p:sp>
        <p:nvSpPr>
          <p:cNvPr id="44" name="TextBox 43"/>
          <p:cNvSpPr txBox="1"/>
          <p:nvPr/>
        </p:nvSpPr>
        <p:spPr>
          <a:xfrm>
            <a:off x="372661" y="3220993"/>
            <a:ext cx="351378"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4</a:t>
            </a:r>
          </a:p>
        </p:txBody>
      </p:sp>
      <p:sp>
        <p:nvSpPr>
          <p:cNvPr id="45" name="TextBox 44"/>
          <p:cNvSpPr txBox="1"/>
          <p:nvPr/>
        </p:nvSpPr>
        <p:spPr>
          <a:xfrm>
            <a:off x="861199" y="3220992"/>
            <a:ext cx="8085868" cy="400110"/>
          </a:xfrm>
          <a:prstGeom prst="rect">
            <a:avLst/>
          </a:prstGeom>
          <a:noFill/>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dirty="0">
                <a:solidFill>
                  <a:srgbClr val="F3D78A"/>
                </a:solidFill>
                <a:latin typeface="Georgia"/>
              </a:rPr>
              <a:t>Evolution</a:t>
            </a:r>
            <a:r>
              <a:rPr kumimoji="0" lang="en-US" sz="2000" b="1" i="0" u="none" strike="noStrike" kern="1200" cap="none" spc="0" normalizeH="0" baseline="0" noProof="0" dirty="0">
                <a:ln>
                  <a:noFill/>
                </a:ln>
                <a:solidFill>
                  <a:srgbClr val="6ADFFF"/>
                </a:solidFill>
                <a:effectLst/>
                <a:uLnTx/>
                <a:uFillTx/>
                <a:latin typeface="Georgia"/>
                <a:ea typeface="+mn-ea"/>
                <a:cs typeface="+mn-cs"/>
              </a:rPr>
              <a:t> of  Development of </a:t>
            </a:r>
            <a:r>
              <a:rPr kumimoji="0" lang="en-US" sz="2000" b="1" i="0" u="sng" strike="noStrike" kern="1200" cap="none" spc="0" normalizeH="0" baseline="0" noProof="0" dirty="0">
                <a:ln>
                  <a:noFill/>
                </a:ln>
                <a:solidFill>
                  <a:srgbClr val="F3D78A"/>
                </a:solidFill>
                <a:effectLst/>
                <a:uLnTx/>
                <a:uFillTx/>
                <a:latin typeface="Georgia"/>
                <a:ea typeface="+mn-ea"/>
                <a:cs typeface="+mn-cs"/>
              </a:rPr>
              <a:t>AI  Architecture</a:t>
            </a:r>
            <a:r>
              <a:rPr kumimoji="0" lang="en-US" sz="2000" b="1" i="0" strike="noStrike" kern="1200" cap="none" spc="0" normalizeH="0" baseline="0" noProof="0" dirty="0">
                <a:ln>
                  <a:noFill/>
                </a:ln>
                <a:solidFill>
                  <a:srgbClr val="F3D78A"/>
                </a:solidFill>
                <a:effectLst/>
                <a:uLnTx/>
                <a:uFillTx/>
                <a:latin typeface="Georgia"/>
                <a:ea typeface="+mn-ea"/>
                <a:cs typeface="+mn-cs"/>
              </a:rPr>
              <a:t> </a:t>
            </a:r>
            <a:r>
              <a:rPr kumimoji="0" lang="en-US" sz="2000" b="1" i="0" u="none" strike="noStrike" kern="1200" cap="none" spc="0" normalizeH="0" baseline="0" noProof="0" dirty="0">
                <a:ln>
                  <a:noFill/>
                </a:ln>
                <a:solidFill>
                  <a:srgbClr val="6ADFFF"/>
                </a:solidFill>
                <a:effectLst/>
                <a:uLnTx/>
                <a:uFillTx/>
                <a:latin typeface="Georgia"/>
                <a:ea typeface="+mn-ea"/>
                <a:cs typeface="+mn-cs"/>
              </a:rPr>
              <a:t>&amp; Algorithms </a:t>
            </a:r>
            <a:endParaRPr kumimoji="0" sz="2000" b="1" i="0" u="none" strike="noStrike" kern="1200" cap="none" spc="0" normalizeH="0" baseline="0" noProof="0" dirty="0">
              <a:ln>
                <a:noFill/>
              </a:ln>
              <a:solidFill>
                <a:srgbClr val="6ADFFF"/>
              </a:solidFill>
              <a:effectLst/>
              <a:uLnTx/>
              <a:uFillTx/>
              <a:latin typeface="Georgia"/>
              <a:ea typeface="+mn-ea"/>
              <a:cs typeface="+mn-cs"/>
            </a:endParaRPr>
          </a:p>
        </p:txBody>
      </p:sp>
      <p:sp>
        <p:nvSpPr>
          <p:cNvPr id="46" name="TextBox 45"/>
          <p:cNvSpPr txBox="1"/>
          <p:nvPr/>
        </p:nvSpPr>
        <p:spPr>
          <a:xfrm>
            <a:off x="385485" y="3806209"/>
            <a:ext cx="338554"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5</a:t>
            </a:r>
          </a:p>
        </p:txBody>
      </p:sp>
      <p:sp>
        <p:nvSpPr>
          <p:cNvPr id="47" name="TextBox 46"/>
          <p:cNvSpPr txBox="1"/>
          <p:nvPr/>
        </p:nvSpPr>
        <p:spPr>
          <a:xfrm>
            <a:off x="861199" y="3806208"/>
            <a:ext cx="10060767" cy="400110"/>
          </a:xfrm>
          <a:prstGeom prst="rect">
            <a:avLst/>
          </a:prstGeom>
          <a:noFill/>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ADFFF"/>
                </a:solidFill>
                <a:effectLst/>
                <a:uLnTx/>
                <a:uFillTx/>
                <a:latin typeface="Georgia"/>
                <a:ea typeface="+mn-ea"/>
                <a:cs typeface="+mn-cs"/>
              </a:rPr>
              <a:t>Large Language Models:  “Attention is All You Need” – The </a:t>
            </a:r>
            <a:r>
              <a:rPr kumimoji="0" lang="en-US" sz="2000" b="1" i="0" u="sng" strike="noStrike" kern="1200" cap="none" spc="0" normalizeH="0" baseline="0" noProof="0" dirty="0">
                <a:ln>
                  <a:noFill/>
                </a:ln>
                <a:solidFill>
                  <a:srgbClr val="F3D78A"/>
                </a:solidFill>
                <a:effectLst/>
                <a:uLnTx/>
                <a:uFillTx/>
                <a:latin typeface="Georgia"/>
                <a:ea typeface="+mn-ea"/>
                <a:cs typeface="+mn-cs"/>
              </a:rPr>
              <a:t>AI Transformer</a:t>
            </a:r>
            <a:endParaRPr kumimoji="0" sz="2000" b="1" i="0" u="sng" strike="noStrike" kern="1200" cap="none" spc="0" normalizeH="0" baseline="0" noProof="0" dirty="0">
              <a:ln>
                <a:noFill/>
              </a:ln>
              <a:solidFill>
                <a:srgbClr val="F3D78A"/>
              </a:solidFill>
              <a:effectLst/>
              <a:uLnTx/>
              <a:uFillTx/>
              <a:latin typeface="Georgia"/>
              <a:ea typeface="+mn-ea"/>
              <a:cs typeface="+mn-cs"/>
            </a:endParaRPr>
          </a:p>
        </p:txBody>
      </p:sp>
      <p:sp>
        <p:nvSpPr>
          <p:cNvPr id="48" name="TextBox 47"/>
          <p:cNvSpPr txBox="1"/>
          <p:nvPr/>
        </p:nvSpPr>
        <p:spPr>
          <a:xfrm>
            <a:off x="372661" y="4391425"/>
            <a:ext cx="351378"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6</a:t>
            </a:r>
          </a:p>
        </p:txBody>
      </p:sp>
      <p:sp>
        <p:nvSpPr>
          <p:cNvPr id="49" name="TextBox 48"/>
          <p:cNvSpPr txBox="1"/>
          <p:nvPr/>
        </p:nvSpPr>
        <p:spPr>
          <a:xfrm>
            <a:off x="791586" y="5001600"/>
            <a:ext cx="9485289" cy="400110"/>
          </a:xfrm>
          <a:prstGeom prst="rect">
            <a:avLst/>
          </a:prstGeom>
          <a:noFill/>
        </p:spPr>
        <p:txBody>
          <a:bodyPr wrap="none" anchor="ctr">
            <a:spAutoFit/>
          </a:bodyPr>
          <a:lstStyle/>
          <a:p>
            <a:pPr lvl="0">
              <a:defRPr/>
            </a:pPr>
            <a:r>
              <a:rPr kumimoji="0" sz="2000" b="1" i="0" u="none" strike="noStrike" kern="1200" cap="none" spc="0" normalizeH="0" baseline="0" noProof="0" dirty="0">
                <a:ln>
                  <a:noFill/>
                </a:ln>
                <a:solidFill>
                  <a:srgbClr val="F3D78A"/>
                </a:solidFill>
                <a:effectLst/>
                <a:uLnTx/>
                <a:uFillTx/>
                <a:latin typeface="Georgia"/>
                <a:ea typeface="+mn-ea"/>
                <a:cs typeface="+mn-cs"/>
              </a:rPr>
              <a:t>Laboratory Model  </a:t>
            </a:r>
            <a:r>
              <a:rPr kumimoji="0" lang="en-US" sz="2000" b="1" i="0" u="none" strike="noStrike" kern="1200" cap="none" spc="0" normalizeH="0" baseline="0" noProof="0" dirty="0">
                <a:ln>
                  <a:noFill/>
                </a:ln>
                <a:solidFill>
                  <a:srgbClr val="6ADFFF"/>
                </a:solidFill>
                <a:effectLst/>
                <a:uLnTx/>
                <a:uFillTx/>
                <a:latin typeface="Georgia"/>
                <a:ea typeface="+mn-ea"/>
                <a:cs typeface="+mn-cs"/>
              </a:rPr>
              <a:t>of AI Architecture </a:t>
            </a:r>
            <a:r>
              <a:rPr lang="en-US" sz="2000" b="1" dirty="0">
                <a:solidFill>
                  <a:srgbClr val="6ADFFF"/>
                </a:solidFill>
                <a:latin typeface="Georgia"/>
                <a:sym typeface="Wingdings" panose="05000000000000000000" pitchFamily="2" charset="2"/>
              </a:rPr>
              <a:t></a:t>
            </a:r>
            <a:r>
              <a:rPr kumimoji="0" lang="en-US" sz="2000" b="1" i="0" u="none" strike="noStrike" kern="1200" cap="none" spc="0" normalizeH="0" baseline="0" noProof="0" dirty="0">
                <a:ln>
                  <a:noFill/>
                </a:ln>
                <a:solidFill>
                  <a:srgbClr val="6ADFFF"/>
                </a:solidFill>
                <a:effectLst/>
                <a:uLnTx/>
                <a:uFillTx/>
                <a:latin typeface="Georgia"/>
                <a:ea typeface="+mn-ea"/>
                <a:cs typeface="+mn-cs"/>
              </a:rPr>
              <a:t> Demonstrations/</a:t>
            </a:r>
            <a:r>
              <a:rPr lang="en-US" sz="2000" b="1" dirty="0">
                <a:solidFill>
                  <a:srgbClr val="F3D78A"/>
                </a:solidFill>
                <a:latin typeface="Georgia"/>
              </a:rPr>
              <a:t>Animations</a:t>
            </a:r>
            <a:r>
              <a:rPr lang="en-US" sz="2000" b="1" dirty="0">
                <a:solidFill>
                  <a:srgbClr val="6ADFFF"/>
                </a:solidFill>
                <a:latin typeface="Georgia"/>
              </a:rPr>
              <a:t>: </a:t>
            </a:r>
            <a:endParaRPr kumimoji="0" sz="2000" b="1" i="0" u="none" strike="noStrike" kern="1200" cap="none" spc="0" normalizeH="0" baseline="0" noProof="0" dirty="0">
              <a:ln>
                <a:noFill/>
              </a:ln>
              <a:solidFill>
                <a:srgbClr val="6ADFFF"/>
              </a:solidFill>
              <a:effectLst/>
              <a:uLnTx/>
              <a:uFillTx/>
              <a:latin typeface="Georgia"/>
              <a:ea typeface="+mn-ea"/>
              <a:cs typeface="+mn-cs"/>
            </a:endParaRPr>
          </a:p>
        </p:txBody>
      </p:sp>
      <p:sp>
        <p:nvSpPr>
          <p:cNvPr id="50" name="TextBox 49"/>
          <p:cNvSpPr txBox="1"/>
          <p:nvPr/>
        </p:nvSpPr>
        <p:spPr>
          <a:xfrm>
            <a:off x="396705" y="4976640"/>
            <a:ext cx="327334"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6ADFFF"/>
                </a:solidFill>
                <a:effectLst/>
                <a:uLnTx/>
                <a:uFillTx/>
                <a:latin typeface="Georgia"/>
                <a:ea typeface="+mn-ea"/>
                <a:cs typeface="+mn-cs"/>
              </a:rPr>
              <a:t>7</a:t>
            </a:r>
          </a:p>
        </p:txBody>
      </p:sp>
      <p:sp>
        <p:nvSpPr>
          <p:cNvPr id="51" name="TextBox 50"/>
          <p:cNvSpPr txBox="1"/>
          <p:nvPr/>
        </p:nvSpPr>
        <p:spPr>
          <a:xfrm>
            <a:off x="791586" y="5461771"/>
            <a:ext cx="10551286" cy="400110"/>
          </a:xfrm>
          <a:prstGeom prst="rect">
            <a:avLst/>
          </a:prstGeom>
          <a:noFill/>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ADFFF"/>
                </a:solidFill>
                <a:effectLst/>
                <a:uLnTx/>
                <a:uFillTx/>
                <a:latin typeface="Georgia"/>
                <a:ea typeface="+mn-ea"/>
                <a:cs typeface="+mn-cs"/>
              </a:rPr>
              <a:t>Illustrations of  Some </a:t>
            </a:r>
            <a:r>
              <a:rPr kumimoji="0" lang="en-US" sz="2000" b="1" i="0" u="none" strike="noStrike" kern="1200" cap="none" spc="0" normalizeH="0" baseline="0" noProof="0" dirty="0">
                <a:ln>
                  <a:noFill/>
                </a:ln>
                <a:solidFill>
                  <a:srgbClr val="F3D78A"/>
                </a:solidFill>
                <a:effectLst/>
                <a:uLnTx/>
                <a:uFillTx/>
                <a:latin typeface="Georgia"/>
                <a:ea typeface="+mn-ea"/>
                <a:cs typeface="+mn-cs"/>
              </a:rPr>
              <a:t>Basic Concepts/Dynamics of AI</a:t>
            </a:r>
            <a:r>
              <a:rPr kumimoji="0" lang="en-US" sz="2000" b="1" i="0" u="none" strike="noStrike" kern="1200" cap="none" spc="0" normalizeH="0" baseline="0" noProof="0" dirty="0">
                <a:ln>
                  <a:noFill/>
                </a:ln>
                <a:solidFill>
                  <a:srgbClr val="6ADFFF"/>
                </a:solidFill>
                <a:effectLst/>
                <a:uLnTx/>
                <a:uFillTx/>
                <a:latin typeface="Georgia"/>
                <a:ea typeface="+mn-ea"/>
                <a:cs typeface="+mn-cs"/>
              </a:rPr>
              <a:t>:  Number </a:t>
            </a:r>
            <a:r>
              <a:rPr kumimoji="0" lang="en-US" sz="2000" b="1" i="0" u="none" strike="noStrike" kern="1200" cap="none" spc="0" normalizeH="0" baseline="0" noProof="0" dirty="0">
                <a:ln>
                  <a:noFill/>
                </a:ln>
                <a:solidFill>
                  <a:srgbClr val="6ADFFF"/>
                </a:solidFill>
                <a:effectLst/>
                <a:uLnTx/>
                <a:uFillTx/>
                <a:latin typeface="Georgia"/>
                <a:ea typeface="+mn-ea"/>
                <a:cs typeface="+mn-cs"/>
                <a:sym typeface="Wingdings" panose="05000000000000000000" pitchFamily="2" charset="2"/>
              </a:rPr>
              <a:t></a:t>
            </a:r>
            <a:r>
              <a:rPr kumimoji="0" lang="en-US" sz="2000" b="1" i="0" u="none" strike="noStrike" kern="1200" cap="none" spc="0" normalizeH="0" baseline="0" noProof="0" dirty="0">
                <a:ln>
                  <a:noFill/>
                </a:ln>
                <a:solidFill>
                  <a:srgbClr val="6ADFFF"/>
                </a:solidFill>
                <a:effectLst/>
                <a:uLnTx/>
                <a:uFillTx/>
                <a:latin typeface="Georgia"/>
                <a:ea typeface="+mn-ea"/>
                <a:cs typeface="+mn-cs"/>
              </a:rPr>
              <a:t> Embeddings</a:t>
            </a:r>
            <a:endParaRPr kumimoji="0" sz="2000" b="1" i="0" u="none" strike="noStrike" kern="1200" cap="none" spc="0" normalizeH="0" baseline="0" noProof="0" dirty="0">
              <a:ln>
                <a:noFill/>
              </a:ln>
              <a:solidFill>
                <a:srgbClr val="6ADFFF"/>
              </a:solidFill>
              <a:effectLst/>
              <a:uLnTx/>
              <a:uFillTx/>
              <a:latin typeface="Georgia"/>
              <a:ea typeface="+mn-ea"/>
              <a:cs typeface="+mn-cs"/>
            </a:endParaRPr>
          </a:p>
        </p:txBody>
      </p:sp>
      <p:sp>
        <p:nvSpPr>
          <p:cNvPr id="6" name="TextBox 5">
            <a:extLst>
              <a:ext uri="{FF2B5EF4-FFF2-40B4-BE49-F238E27FC236}">
                <a16:creationId xmlns:a16="http://schemas.microsoft.com/office/drawing/2014/main" id="{83AED02E-DCD2-C70C-B297-E07F056A7403}"/>
              </a:ext>
            </a:extLst>
          </p:cNvPr>
          <p:cNvSpPr txBox="1"/>
          <p:nvPr/>
        </p:nvSpPr>
        <p:spPr>
          <a:xfrm>
            <a:off x="347960" y="5506487"/>
            <a:ext cx="357791" cy="400110"/>
          </a:xfrm>
          <a:prstGeom prst="rect">
            <a:avLst/>
          </a:prstGeom>
          <a:noFill/>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ADFFF"/>
                </a:solidFill>
                <a:effectLst/>
                <a:uLnTx/>
                <a:uFillTx/>
                <a:latin typeface="Georgia"/>
                <a:ea typeface="+mn-ea"/>
                <a:cs typeface="+mn-cs"/>
              </a:rPr>
              <a:t>8</a:t>
            </a:r>
            <a:endParaRPr kumimoji="0" sz="2000" b="1" i="0" u="none" strike="noStrike" kern="1200" cap="none" spc="0" normalizeH="0" baseline="0" noProof="0" dirty="0">
              <a:ln>
                <a:noFill/>
              </a:ln>
              <a:solidFill>
                <a:srgbClr val="6ADFFF"/>
              </a:solidFill>
              <a:effectLst/>
              <a:uLnTx/>
              <a:uFillTx/>
              <a:latin typeface="Georgia"/>
              <a:ea typeface="+mn-ea"/>
              <a:cs typeface="+mn-cs"/>
            </a:endParaRPr>
          </a:p>
        </p:txBody>
      </p:sp>
      <p:sp>
        <p:nvSpPr>
          <p:cNvPr id="8" name="TextBox 7">
            <a:extLst>
              <a:ext uri="{FF2B5EF4-FFF2-40B4-BE49-F238E27FC236}">
                <a16:creationId xmlns:a16="http://schemas.microsoft.com/office/drawing/2014/main" id="{DDCA906F-68F7-5275-86C3-ACD29BBDB9C5}"/>
              </a:ext>
            </a:extLst>
          </p:cNvPr>
          <p:cNvSpPr txBox="1"/>
          <p:nvPr/>
        </p:nvSpPr>
        <p:spPr>
          <a:xfrm>
            <a:off x="842911" y="4412882"/>
            <a:ext cx="5586786" cy="400110"/>
          </a:xfrm>
          <a:prstGeom prst="rect">
            <a:avLst/>
          </a:prstGeom>
          <a:noFill/>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ADFFF"/>
                </a:solidFill>
                <a:effectLst/>
                <a:uLnTx/>
                <a:uFillTx/>
                <a:latin typeface="Georgia"/>
                <a:ea typeface="+mn-ea"/>
                <a:cs typeface="+mn-cs"/>
              </a:rPr>
              <a:t>Visualizing the </a:t>
            </a:r>
            <a:r>
              <a:rPr kumimoji="0" lang="en-US" sz="2000" b="1" i="0" u="none" strike="noStrike" kern="1200" cap="none" spc="0" normalizeH="0" baseline="0" noProof="0" dirty="0">
                <a:ln>
                  <a:noFill/>
                </a:ln>
                <a:solidFill>
                  <a:srgbClr val="F3D78A"/>
                </a:solidFill>
                <a:effectLst/>
                <a:uLnTx/>
                <a:uFillTx/>
                <a:latin typeface="Georgia"/>
                <a:ea typeface="+mn-ea"/>
                <a:cs typeface="+mn-cs"/>
              </a:rPr>
              <a:t>Dynamics of AI Processes</a:t>
            </a:r>
            <a:endParaRPr kumimoji="0" sz="2000" b="1" i="0" u="none" strike="noStrike" kern="1200" cap="none" spc="0" normalizeH="0" baseline="0" noProof="0" dirty="0">
              <a:ln>
                <a:noFill/>
              </a:ln>
              <a:solidFill>
                <a:srgbClr val="F3D78A"/>
              </a:solidFill>
              <a:effectLst/>
              <a:uLnTx/>
              <a:uFillTx/>
              <a:latin typeface="Georgia"/>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ABF8C6-48A5-2EF1-CB69-DBADF3B1F62E}"/>
              </a:ext>
            </a:extLst>
          </p:cNvPr>
          <p:cNvSpPr>
            <a:spLocks noGrp="1"/>
          </p:cNvSpPr>
          <p:nvPr>
            <p:ph type="sldNum" sz="quarter" idx="12"/>
          </p:nvPr>
        </p:nvSpPr>
        <p:spPr>
          <a:xfrm>
            <a:off x="9898818" y="6400207"/>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1E94269D-CD53-F8F7-A1D4-EEFC03D91ACE}"/>
              </a:ext>
            </a:extLst>
          </p:cNvPr>
          <p:cNvPicPr>
            <a:picLocks noChangeAspect="1"/>
          </p:cNvPicPr>
          <p:nvPr/>
        </p:nvPicPr>
        <p:blipFill>
          <a:blip r:embed="rId3"/>
          <a:stretch>
            <a:fillRect/>
          </a:stretch>
        </p:blipFill>
        <p:spPr>
          <a:xfrm>
            <a:off x="5757" y="2216248"/>
            <a:ext cx="4995171" cy="3940129"/>
          </a:xfrm>
          <a:prstGeom prst="rect">
            <a:avLst/>
          </a:prstGeom>
        </p:spPr>
      </p:pic>
      <p:sp>
        <p:nvSpPr>
          <p:cNvPr id="5" name="TextBox 4">
            <a:extLst>
              <a:ext uri="{FF2B5EF4-FFF2-40B4-BE49-F238E27FC236}">
                <a16:creationId xmlns:a16="http://schemas.microsoft.com/office/drawing/2014/main" id="{3455B951-5637-C60D-672C-12832B47E1AC}"/>
              </a:ext>
            </a:extLst>
          </p:cNvPr>
          <p:cNvSpPr txBox="1"/>
          <p:nvPr/>
        </p:nvSpPr>
        <p:spPr>
          <a:xfrm>
            <a:off x="344833" y="1062168"/>
            <a:ext cx="3430133"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Apollo LEM Inertial Measurement Unit</a:t>
            </a:r>
          </a:p>
        </p:txBody>
      </p:sp>
      <p:pic>
        <p:nvPicPr>
          <p:cNvPr id="8" name="Picture 7" descr="Apollo Guidance Computer: Dipstiks and reverse engineering the core rope simulator">
            <a:extLst>
              <a:ext uri="{FF2B5EF4-FFF2-40B4-BE49-F238E27FC236}">
                <a16:creationId xmlns:a16="http://schemas.microsoft.com/office/drawing/2014/main" id="{EDBC3394-F89E-EAAD-E541-2B07F3D54B2B}"/>
              </a:ext>
            </a:extLst>
          </p:cNvPr>
          <p:cNvPicPr>
            <a:picLocks noChangeAspect="1"/>
          </p:cNvPicPr>
          <p:nvPr/>
        </p:nvPicPr>
        <p:blipFill>
          <a:blip r:embed="rId4"/>
          <a:stretch>
            <a:fillRect/>
          </a:stretch>
        </p:blipFill>
        <p:spPr>
          <a:xfrm>
            <a:off x="4965399" y="2230761"/>
            <a:ext cx="3430133" cy="3940129"/>
          </a:xfrm>
          <a:prstGeom prst="rect">
            <a:avLst/>
          </a:prstGeom>
        </p:spPr>
      </p:pic>
      <p:pic>
        <p:nvPicPr>
          <p:cNvPr id="12" name="Picture 11" descr="Apollo Guidance Computer: A pioneering digital computer for space exploration | Michael Magri posted on the topic | LinkedIn">
            <a:extLst>
              <a:ext uri="{FF2B5EF4-FFF2-40B4-BE49-F238E27FC236}">
                <a16:creationId xmlns:a16="http://schemas.microsoft.com/office/drawing/2014/main" id="{E125AB71-70F9-CE15-D4ED-DE20D533A901}"/>
              </a:ext>
            </a:extLst>
          </p:cNvPr>
          <p:cNvPicPr>
            <a:picLocks noChangeAspect="1"/>
          </p:cNvPicPr>
          <p:nvPr/>
        </p:nvPicPr>
        <p:blipFill>
          <a:blip r:embed="rId5"/>
          <a:stretch>
            <a:fillRect/>
          </a:stretch>
        </p:blipFill>
        <p:spPr>
          <a:xfrm>
            <a:off x="8590721" y="2216248"/>
            <a:ext cx="3601279" cy="3940130"/>
          </a:xfrm>
          <a:prstGeom prst="rect">
            <a:avLst/>
          </a:prstGeom>
        </p:spPr>
      </p:pic>
      <p:sp>
        <p:nvSpPr>
          <p:cNvPr id="16" name="TextBox 15">
            <a:extLst>
              <a:ext uri="{FF2B5EF4-FFF2-40B4-BE49-F238E27FC236}">
                <a16:creationId xmlns:a16="http://schemas.microsoft.com/office/drawing/2014/main" id="{F44FA2BB-CDAA-B620-DAF9-8F1558611C1F}"/>
              </a:ext>
            </a:extLst>
          </p:cNvPr>
          <p:cNvSpPr txBox="1"/>
          <p:nvPr/>
        </p:nvSpPr>
        <p:spPr>
          <a:xfrm>
            <a:off x="9230255" y="1062166"/>
            <a:ext cx="2322210"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LEM Display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And Keyboard</a:t>
            </a:r>
          </a:p>
        </p:txBody>
      </p:sp>
      <p:cxnSp>
        <p:nvCxnSpPr>
          <p:cNvPr id="19" name="Straight Arrow Connector 18">
            <a:extLst>
              <a:ext uri="{FF2B5EF4-FFF2-40B4-BE49-F238E27FC236}">
                <a16:creationId xmlns:a16="http://schemas.microsoft.com/office/drawing/2014/main" id="{09B2A14D-C6C6-57A6-CCF4-E46F7DB78082}"/>
              </a:ext>
            </a:extLst>
          </p:cNvPr>
          <p:cNvCxnSpPr>
            <a:cxnSpLocks/>
          </p:cNvCxnSpPr>
          <p:nvPr/>
        </p:nvCxnSpPr>
        <p:spPr>
          <a:xfrm flipH="1">
            <a:off x="6449151" y="1616165"/>
            <a:ext cx="2058908" cy="2086401"/>
          </a:xfrm>
          <a:prstGeom prst="straightConnector1">
            <a:avLst/>
          </a:prstGeom>
          <a:ln w="63500">
            <a:solidFill>
              <a:srgbClr val="002060"/>
            </a:solidFill>
            <a:tailEnd type="triangle" w="med" len="lg"/>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1071A3DC-8680-CE04-3DDC-31BC9D29D6DF}"/>
              </a:ext>
            </a:extLst>
          </p:cNvPr>
          <p:cNvPicPr>
            <a:picLocks noChangeAspect="1"/>
          </p:cNvPicPr>
          <p:nvPr/>
        </p:nvPicPr>
        <p:blipFill>
          <a:blip r:embed="rId6"/>
          <a:stretch>
            <a:fillRect/>
          </a:stretch>
        </p:blipFill>
        <p:spPr>
          <a:xfrm>
            <a:off x="10946567" y="149953"/>
            <a:ext cx="1239675" cy="954107"/>
          </a:xfrm>
          <a:prstGeom prst="rect">
            <a:avLst/>
          </a:prstGeom>
        </p:spPr>
      </p:pic>
      <p:sp>
        <p:nvSpPr>
          <p:cNvPr id="23" name="TextBox 22">
            <a:extLst>
              <a:ext uri="{FF2B5EF4-FFF2-40B4-BE49-F238E27FC236}">
                <a16:creationId xmlns:a16="http://schemas.microsoft.com/office/drawing/2014/main" id="{23AB9207-9385-266E-C252-470E3926A266}"/>
              </a:ext>
            </a:extLst>
          </p:cNvPr>
          <p:cNvSpPr txBox="1"/>
          <p:nvPr/>
        </p:nvSpPr>
        <p:spPr>
          <a:xfrm>
            <a:off x="31172" y="251975"/>
            <a:ext cx="12186243"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prstClr val="black"/>
                </a:solidFill>
                <a:effectLst/>
                <a:uLnTx/>
                <a:uFillTx/>
                <a:latin typeface="Calibri"/>
                <a:ea typeface="+mn-ea"/>
                <a:cs typeface="+mn-cs"/>
              </a:rPr>
              <a:t>Background: AC Electronics Sub-Contractor to NASA</a:t>
            </a:r>
          </a:p>
        </p:txBody>
      </p:sp>
      <p:sp>
        <p:nvSpPr>
          <p:cNvPr id="13" name="TextBox 12">
            <a:extLst>
              <a:ext uri="{FF2B5EF4-FFF2-40B4-BE49-F238E27FC236}">
                <a16:creationId xmlns:a16="http://schemas.microsoft.com/office/drawing/2014/main" id="{7A56DFF0-B3DD-929F-E661-914B2C4E349E}"/>
              </a:ext>
            </a:extLst>
          </p:cNvPr>
          <p:cNvSpPr txBox="1"/>
          <p:nvPr/>
        </p:nvSpPr>
        <p:spPr>
          <a:xfrm>
            <a:off x="4548062" y="1025656"/>
            <a:ext cx="3079982"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Apollo LEM </a:t>
            </a:r>
            <a:endParaRPr lang="en-US" sz="2800" dirty="0">
              <a:solidFill>
                <a:prstClr val="black"/>
              </a:solidFill>
              <a:latin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Guidance Computer</a:t>
            </a:r>
          </a:p>
        </p:txBody>
      </p:sp>
      <p:sp>
        <p:nvSpPr>
          <p:cNvPr id="17" name="TextBox 16">
            <a:extLst>
              <a:ext uri="{FF2B5EF4-FFF2-40B4-BE49-F238E27FC236}">
                <a16:creationId xmlns:a16="http://schemas.microsoft.com/office/drawing/2014/main" id="{431D45E5-B24D-BC72-3A23-6B50FBA9CCB3}"/>
              </a:ext>
            </a:extLst>
          </p:cNvPr>
          <p:cNvSpPr txBox="1"/>
          <p:nvPr/>
        </p:nvSpPr>
        <p:spPr>
          <a:xfrm>
            <a:off x="7709098" y="995544"/>
            <a:ext cx="1326004" cy="923330"/>
          </a:xfrm>
          <a:prstGeom prst="rect">
            <a:avLst/>
          </a:prstGeom>
          <a:solidFill>
            <a:srgbClr val="00206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2,800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FFFF00"/>
                </a:solidFill>
                <a:latin typeface="Arial" panose="020B0604020202020204" pitchFamily="34" charset="0"/>
                <a:cs typeface="Arial" panose="020B0604020202020204" pitchFamily="34" charset="0"/>
              </a:rPr>
              <a:t>NOR Gate</a:t>
            </a:r>
            <a:r>
              <a:rPr kumimoji="0" lang="en-US" sz="1800" b="0"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Arial" panose="020B0604020202020204" pitchFamily="34" charset="0"/>
                <a:cs typeface="Arial" panose="020B0604020202020204" pitchFamily="34" charset="0"/>
              </a:rPr>
              <a:t>ICs</a:t>
            </a:r>
          </a:p>
        </p:txBody>
      </p:sp>
      <p:sp>
        <p:nvSpPr>
          <p:cNvPr id="2" name="TextBox 1">
            <a:extLst>
              <a:ext uri="{FF2B5EF4-FFF2-40B4-BE49-F238E27FC236}">
                <a16:creationId xmlns:a16="http://schemas.microsoft.com/office/drawing/2014/main" id="{737FE9E5-5E42-48D0-4B08-55AC4B7E5FCD}"/>
              </a:ext>
            </a:extLst>
          </p:cNvPr>
          <p:cNvSpPr txBox="1"/>
          <p:nvPr/>
        </p:nvSpPr>
        <p:spPr>
          <a:xfrm>
            <a:off x="533752" y="6586451"/>
            <a:ext cx="11108602" cy="307777"/>
          </a:xfrm>
          <a:prstGeom prst="rect">
            <a:avLst/>
          </a:prstGeom>
          <a:noFill/>
        </p:spPr>
        <p:txBody>
          <a:bodyPr wrap="square" rtlCol="0">
            <a:spAutoFit/>
          </a:bodyPr>
          <a:lstStyle/>
          <a:p>
            <a:pPr algn="ctr"/>
            <a:r>
              <a:rPr lang="en-US" sz="1400" dirty="0">
                <a:solidFill>
                  <a:srgbClr val="BFD1E7"/>
                </a:solidFill>
              </a:rPr>
              <a:t>Why am I standing here before you? Gifts…</a:t>
            </a:r>
          </a:p>
        </p:txBody>
      </p:sp>
    </p:spTree>
    <p:extLst>
      <p:ext uri="{BB962C8B-B14F-4D97-AF65-F5344CB8AC3E}">
        <p14:creationId xmlns:p14="http://schemas.microsoft.com/office/powerpoint/2010/main" val="238342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8FFF9-1509-5F68-731A-C478E325B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3AA61-0D11-1ED4-3E19-0D5C9E5758D1}"/>
              </a:ext>
            </a:extLst>
          </p:cNvPr>
          <p:cNvSpPr>
            <a:spLocks noGrp="1"/>
          </p:cNvSpPr>
          <p:nvPr>
            <p:ph type="ctrTitle"/>
          </p:nvPr>
        </p:nvSpPr>
        <p:spPr>
          <a:xfrm>
            <a:off x="693206" y="159966"/>
            <a:ext cx="10320454" cy="1022207"/>
          </a:xfrm>
        </p:spPr>
        <p:txBody>
          <a:bodyPr/>
          <a:lstStyle/>
          <a:p>
            <a:r>
              <a:rPr lang="en-US" b="1" u="sng" dirty="0">
                <a:effectLst>
                  <a:outerShdw blurRad="38100" dist="38100" dir="2700000" algn="tl">
                    <a:srgbClr val="000000">
                      <a:alpha val="43137"/>
                    </a:srgbClr>
                  </a:outerShdw>
                </a:effectLst>
              </a:rPr>
              <a:t>Guidance Computer Integrated Circuits</a:t>
            </a:r>
          </a:p>
        </p:txBody>
      </p:sp>
      <p:sp>
        <p:nvSpPr>
          <p:cNvPr id="3" name="Subtitle 2">
            <a:extLst>
              <a:ext uri="{FF2B5EF4-FFF2-40B4-BE49-F238E27FC236}">
                <a16:creationId xmlns:a16="http://schemas.microsoft.com/office/drawing/2014/main" id="{CE267708-FA01-3013-247F-C5568E6F3E3B}"/>
              </a:ext>
            </a:extLst>
          </p:cNvPr>
          <p:cNvSpPr>
            <a:spLocks noGrp="1"/>
          </p:cNvSpPr>
          <p:nvPr>
            <p:ph type="subTitle" idx="1"/>
          </p:nvPr>
        </p:nvSpPr>
        <p:spPr>
          <a:xfrm>
            <a:off x="1155191" y="1180013"/>
            <a:ext cx="9396484" cy="3707642"/>
          </a:xfrm>
        </p:spPr>
        <p:txBody>
          <a:bodyPr/>
          <a:lstStyle/>
          <a:p>
            <a:r>
              <a:rPr lang="en-US" u="sng" dirty="0">
                <a:solidFill>
                  <a:schemeClr val="tx1"/>
                </a:solidFill>
              </a:rPr>
              <a:t>Analyst – Semiconductor/Integrated Circuit Analysis</a:t>
            </a:r>
          </a:p>
        </p:txBody>
      </p:sp>
      <p:sp>
        <p:nvSpPr>
          <p:cNvPr id="4" name="Slide Number Placeholder 3">
            <a:extLst>
              <a:ext uri="{FF2B5EF4-FFF2-40B4-BE49-F238E27FC236}">
                <a16:creationId xmlns:a16="http://schemas.microsoft.com/office/drawing/2014/main" id="{0FBE145A-CA4F-83F2-CDEE-673744F5AB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8D801834-97C3-8DBE-DB34-D5251F3A3A01}"/>
              </a:ext>
            </a:extLst>
          </p:cNvPr>
          <p:cNvPicPr>
            <a:picLocks noChangeAspect="1"/>
          </p:cNvPicPr>
          <p:nvPr/>
        </p:nvPicPr>
        <p:blipFill>
          <a:blip r:embed="rId3"/>
          <a:stretch>
            <a:fillRect/>
          </a:stretch>
        </p:blipFill>
        <p:spPr>
          <a:xfrm rot="10800000">
            <a:off x="6000053" y="1920323"/>
            <a:ext cx="5305425" cy="4229100"/>
          </a:xfrm>
          <a:prstGeom prst="rect">
            <a:avLst/>
          </a:prstGeom>
        </p:spPr>
      </p:pic>
      <p:pic>
        <p:nvPicPr>
          <p:cNvPr id="8" name="Picture 7">
            <a:extLst>
              <a:ext uri="{FF2B5EF4-FFF2-40B4-BE49-F238E27FC236}">
                <a16:creationId xmlns:a16="http://schemas.microsoft.com/office/drawing/2014/main" id="{F292C7CC-CB8D-AD85-BA00-4BB5851C7D24}"/>
              </a:ext>
            </a:extLst>
          </p:cNvPr>
          <p:cNvPicPr>
            <a:picLocks noChangeAspect="1"/>
          </p:cNvPicPr>
          <p:nvPr/>
        </p:nvPicPr>
        <p:blipFill>
          <a:blip r:embed="rId4"/>
          <a:stretch>
            <a:fillRect/>
          </a:stretch>
        </p:blipFill>
        <p:spPr>
          <a:xfrm>
            <a:off x="693206" y="1957830"/>
            <a:ext cx="4160147" cy="4229100"/>
          </a:xfrm>
          <a:prstGeom prst="rect">
            <a:avLst/>
          </a:prstGeom>
        </p:spPr>
      </p:pic>
      <p:pic>
        <p:nvPicPr>
          <p:cNvPr id="11" name="Picture 10" descr="A man looking through a microscope at something - Vector Illustration on Unsplash+">
            <a:extLst>
              <a:ext uri="{FF2B5EF4-FFF2-40B4-BE49-F238E27FC236}">
                <a16:creationId xmlns:a16="http://schemas.microsoft.com/office/drawing/2014/main" id="{DC1A245E-C48E-CCE6-3971-4FDE6C99149E}"/>
              </a:ext>
            </a:extLst>
          </p:cNvPr>
          <p:cNvPicPr>
            <a:picLocks noChangeAspect="1"/>
          </p:cNvPicPr>
          <p:nvPr/>
        </p:nvPicPr>
        <p:blipFill>
          <a:blip r:embed="rId5"/>
          <a:stretch>
            <a:fillRect/>
          </a:stretch>
        </p:blipFill>
        <p:spPr>
          <a:xfrm>
            <a:off x="11305478" y="2845766"/>
            <a:ext cx="886522" cy="886522"/>
          </a:xfrm>
          <a:prstGeom prst="rect">
            <a:avLst/>
          </a:prstGeom>
        </p:spPr>
      </p:pic>
      <p:cxnSp>
        <p:nvCxnSpPr>
          <p:cNvPr id="7" name="Straight Arrow Connector 6">
            <a:extLst>
              <a:ext uri="{FF2B5EF4-FFF2-40B4-BE49-F238E27FC236}">
                <a16:creationId xmlns:a16="http://schemas.microsoft.com/office/drawing/2014/main" id="{6593C8AA-D167-B3F3-011C-391D2F72B4C1}"/>
              </a:ext>
            </a:extLst>
          </p:cNvPr>
          <p:cNvCxnSpPr>
            <a:cxnSpLocks/>
          </p:cNvCxnSpPr>
          <p:nvPr/>
        </p:nvCxnSpPr>
        <p:spPr>
          <a:xfrm flipH="1">
            <a:off x="9244496" y="3412273"/>
            <a:ext cx="2269110" cy="1309115"/>
          </a:xfrm>
          <a:prstGeom prst="straightConnector1">
            <a:avLst/>
          </a:prstGeom>
          <a:ln w="47625">
            <a:solidFill>
              <a:schemeClr val="tx2">
                <a:lumMod val="60000"/>
                <a:lumOff val="40000"/>
              </a:schemeClr>
            </a:solidFill>
            <a:tailEnd type="triangle" w="med" len="lg"/>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C675EF8-1899-27FA-C0EC-485920DE60CF}"/>
              </a:ext>
            </a:extLst>
          </p:cNvPr>
          <p:cNvPicPr>
            <a:picLocks noChangeAspect="1"/>
          </p:cNvPicPr>
          <p:nvPr/>
        </p:nvPicPr>
        <p:blipFill>
          <a:blip r:embed="rId6"/>
          <a:stretch>
            <a:fillRect/>
          </a:stretch>
        </p:blipFill>
        <p:spPr>
          <a:xfrm>
            <a:off x="6000053" y="2112165"/>
            <a:ext cx="2432577" cy="1788377"/>
          </a:xfrm>
          <a:prstGeom prst="rect">
            <a:avLst/>
          </a:prstGeom>
        </p:spPr>
      </p:pic>
      <p:pic>
        <p:nvPicPr>
          <p:cNvPr id="12" name="Picture 11">
            <a:extLst>
              <a:ext uri="{FF2B5EF4-FFF2-40B4-BE49-F238E27FC236}">
                <a16:creationId xmlns:a16="http://schemas.microsoft.com/office/drawing/2014/main" id="{1D126AB8-4ECC-211F-6E41-CBCBD095C032}"/>
              </a:ext>
            </a:extLst>
          </p:cNvPr>
          <p:cNvPicPr>
            <a:picLocks noChangeAspect="1"/>
          </p:cNvPicPr>
          <p:nvPr/>
        </p:nvPicPr>
        <p:blipFill>
          <a:blip r:embed="rId7"/>
          <a:stretch>
            <a:fillRect/>
          </a:stretch>
        </p:blipFill>
        <p:spPr>
          <a:xfrm>
            <a:off x="6244681" y="4034873"/>
            <a:ext cx="1943319" cy="1921964"/>
          </a:xfrm>
          <a:prstGeom prst="rect">
            <a:avLst/>
          </a:prstGeom>
        </p:spPr>
      </p:pic>
      <p:pic>
        <p:nvPicPr>
          <p:cNvPr id="10" name="Picture 9">
            <a:extLst>
              <a:ext uri="{FF2B5EF4-FFF2-40B4-BE49-F238E27FC236}">
                <a16:creationId xmlns:a16="http://schemas.microsoft.com/office/drawing/2014/main" id="{0425BFB9-4CE0-856E-60A2-C44E3CFAB005}"/>
              </a:ext>
            </a:extLst>
          </p:cNvPr>
          <p:cNvPicPr>
            <a:picLocks noChangeAspect="1"/>
          </p:cNvPicPr>
          <p:nvPr/>
        </p:nvPicPr>
        <p:blipFill>
          <a:blip r:embed="rId8"/>
          <a:stretch>
            <a:fillRect/>
          </a:stretch>
        </p:blipFill>
        <p:spPr>
          <a:xfrm>
            <a:off x="6014555" y="4101484"/>
            <a:ext cx="2527624" cy="1921964"/>
          </a:xfrm>
          <a:prstGeom prst="rect">
            <a:avLst/>
          </a:prstGeom>
        </p:spPr>
      </p:pic>
      <p:sp>
        <p:nvSpPr>
          <p:cNvPr id="13" name="TextBox 12">
            <a:extLst>
              <a:ext uri="{FF2B5EF4-FFF2-40B4-BE49-F238E27FC236}">
                <a16:creationId xmlns:a16="http://schemas.microsoft.com/office/drawing/2014/main" id="{03C05E9F-FB48-6274-5ACE-EB6C228584DC}"/>
              </a:ext>
            </a:extLst>
          </p:cNvPr>
          <p:cNvSpPr txBox="1"/>
          <p:nvPr/>
        </p:nvSpPr>
        <p:spPr>
          <a:xfrm>
            <a:off x="11322723" y="2374900"/>
            <a:ext cx="792781" cy="584775"/>
          </a:xfrm>
          <a:prstGeom prst="rect">
            <a:avLst/>
          </a:prstGeom>
          <a:noFill/>
        </p:spPr>
        <p:txBody>
          <a:bodyPr wrap="none" rtlCol="0">
            <a:spAutoFit/>
          </a:bodyPr>
          <a:lstStyle/>
          <a:p>
            <a:r>
              <a:rPr lang="en-US" sz="1600" u="sng" dirty="0"/>
              <a:t>Analyst</a:t>
            </a:r>
          </a:p>
          <a:p>
            <a:pPr algn="ctr"/>
            <a:r>
              <a:rPr lang="en-US" sz="1600" dirty="0"/>
              <a:t>Tom</a:t>
            </a:r>
          </a:p>
        </p:txBody>
      </p:sp>
    </p:spTree>
    <p:extLst>
      <p:ext uri="{BB962C8B-B14F-4D97-AF65-F5344CB8AC3E}">
        <p14:creationId xmlns:p14="http://schemas.microsoft.com/office/powerpoint/2010/main" val="91975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D3CC-5C29-C1A4-5FFA-A1F319F3C71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FB27B6F-D3EF-A516-EEB7-89AA49142104}"/>
              </a:ext>
            </a:extLst>
          </p:cNvPr>
          <p:cNvPicPr>
            <a:picLocks noChangeAspect="1"/>
          </p:cNvPicPr>
          <p:nvPr/>
        </p:nvPicPr>
        <p:blipFill>
          <a:blip r:embed="rId3"/>
          <a:stretch>
            <a:fillRect/>
          </a:stretch>
        </p:blipFill>
        <p:spPr>
          <a:xfrm>
            <a:off x="48626" y="12031"/>
            <a:ext cx="12192001" cy="6833938"/>
          </a:xfrm>
          <a:prstGeom prst="rect">
            <a:avLst/>
          </a:prstGeom>
        </p:spPr>
      </p:pic>
      <p:pic>
        <p:nvPicPr>
          <p:cNvPr id="5" name="Picture 4">
            <a:extLst>
              <a:ext uri="{FF2B5EF4-FFF2-40B4-BE49-F238E27FC236}">
                <a16:creationId xmlns:a16="http://schemas.microsoft.com/office/drawing/2014/main" id="{B998D712-8085-841D-19D7-DB2EB48997B0}"/>
              </a:ext>
            </a:extLst>
          </p:cNvPr>
          <p:cNvPicPr>
            <a:picLocks noChangeAspect="1"/>
          </p:cNvPicPr>
          <p:nvPr/>
        </p:nvPicPr>
        <p:blipFill>
          <a:blip r:embed="rId4"/>
          <a:stretch>
            <a:fillRect/>
          </a:stretch>
        </p:blipFill>
        <p:spPr>
          <a:xfrm>
            <a:off x="48628" y="369598"/>
            <a:ext cx="6394785" cy="6464340"/>
          </a:xfrm>
          <a:prstGeom prst="rect">
            <a:avLst/>
          </a:prstGeom>
        </p:spPr>
      </p:pic>
      <p:sp>
        <p:nvSpPr>
          <p:cNvPr id="2" name="Title 1">
            <a:extLst>
              <a:ext uri="{FF2B5EF4-FFF2-40B4-BE49-F238E27FC236}">
                <a16:creationId xmlns:a16="http://schemas.microsoft.com/office/drawing/2014/main" id="{F98F5E58-0B2C-8303-254D-591E9D8A1A68}"/>
              </a:ext>
            </a:extLst>
          </p:cNvPr>
          <p:cNvSpPr txBox="1">
            <a:spLocks/>
          </p:cNvSpPr>
          <p:nvPr/>
        </p:nvSpPr>
        <p:spPr>
          <a:xfrm>
            <a:off x="-421106" y="93617"/>
            <a:ext cx="12613105" cy="102220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u="sng" dirty="0">
                <a:solidFill>
                  <a:schemeClr val="bg1"/>
                </a:solidFill>
                <a:latin typeface="Bell MT" panose="02020503060305020303" pitchFamily="18" charset="0"/>
                <a:ea typeface="ADLaM Display" panose="02010000000000000000" pitchFamily="2" charset="0"/>
                <a:cs typeface="ADLaM Display" panose="02010000000000000000" pitchFamily="2" charset="0"/>
              </a:rPr>
              <a:t>Lunar Excursion Module (LEM)</a:t>
            </a:r>
          </a:p>
        </p:txBody>
      </p:sp>
      <p:pic>
        <p:nvPicPr>
          <p:cNvPr id="13" name="Picture 12">
            <a:extLst>
              <a:ext uri="{FF2B5EF4-FFF2-40B4-BE49-F238E27FC236}">
                <a16:creationId xmlns:a16="http://schemas.microsoft.com/office/drawing/2014/main" id="{48882017-F97E-9060-6D13-6E8517076014}"/>
              </a:ext>
            </a:extLst>
          </p:cNvPr>
          <p:cNvPicPr>
            <a:picLocks noChangeAspect="1"/>
          </p:cNvPicPr>
          <p:nvPr/>
        </p:nvPicPr>
        <p:blipFill>
          <a:blip r:embed="rId5"/>
          <a:stretch>
            <a:fillRect/>
          </a:stretch>
        </p:blipFill>
        <p:spPr>
          <a:xfrm>
            <a:off x="6383832" y="2642368"/>
            <a:ext cx="5699961" cy="4122015"/>
          </a:xfrm>
          <a:prstGeom prst="rect">
            <a:avLst/>
          </a:prstGeom>
        </p:spPr>
      </p:pic>
      <p:sp>
        <p:nvSpPr>
          <p:cNvPr id="14" name="TextBox 13">
            <a:extLst>
              <a:ext uri="{FF2B5EF4-FFF2-40B4-BE49-F238E27FC236}">
                <a16:creationId xmlns:a16="http://schemas.microsoft.com/office/drawing/2014/main" id="{3C07E993-445D-0220-F46B-99800A860969}"/>
              </a:ext>
            </a:extLst>
          </p:cNvPr>
          <p:cNvSpPr txBox="1"/>
          <p:nvPr/>
        </p:nvSpPr>
        <p:spPr>
          <a:xfrm rot="1044134">
            <a:off x="135831" y="740457"/>
            <a:ext cx="3016210" cy="646331"/>
          </a:xfrm>
          <a:prstGeom prst="rect">
            <a:avLst/>
          </a:prstGeom>
          <a:noFill/>
        </p:spPr>
        <p:txBody>
          <a:bodyPr wrap="square" rtlCol="0">
            <a:spAutoFit/>
          </a:bodyPr>
          <a:lstStyle/>
          <a:p>
            <a:r>
              <a:rPr lang="en-US" dirty="0">
                <a:solidFill>
                  <a:srgbClr val="FFFF00"/>
                </a:solidFill>
              </a:rPr>
              <a:t>Inertial Measurement Unit -→</a:t>
            </a:r>
          </a:p>
          <a:p>
            <a:endParaRPr lang="en-US" dirty="0">
              <a:solidFill>
                <a:schemeClr val="bg1"/>
              </a:solidFill>
            </a:endParaRPr>
          </a:p>
        </p:txBody>
      </p:sp>
      <p:sp>
        <p:nvSpPr>
          <p:cNvPr id="3" name="TextBox 2">
            <a:extLst>
              <a:ext uri="{FF2B5EF4-FFF2-40B4-BE49-F238E27FC236}">
                <a16:creationId xmlns:a16="http://schemas.microsoft.com/office/drawing/2014/main" id="{2C325B91-5FE5-4D35-0B70-177DA5700124}"/>
              </a:ext>
            </a:extLst>
          </p:cNvPr>
          <p:cNvSpPr txBox="1"/>
          <p:nvPr/>
        </p:nvSpPr>
        <p:spPr>
          <a:xfrm>
            <a:off x="5038892" y="2797633"/>
            <a:ext cx="2965877" cy="400110"/>
          </a:xfrm>
          <a:prstGeom prst="rect">
            <a:avLst/>
          </a:prstGeom>
          <a:noFill/>
          <a:ln w="19050">
            <a:noFill/>
          </a:ln>
        </p:spPr>
        <p:txBody>
          <a:bodyPr wrap="none" rtlCol="0">
            <a:spAutoFit/>
          </a:bodyPr>
          <a:lstStyle/>
          <a:p>
            <a:r>
              <a:rPr lang="en-US" sz="2000" b="1" u="sng" dirty="0">
                <a:ln>
                  <a:solidFill>
                    <a:schemeClr val="tx1"/>
                  </a:solidFill>
                </a:ln>
                <a:solidFill>
                  <a:srgbClr val="FFFF00"/>
                </a:solidFill>
                <a:latin typeface="Arial Black" panose="020B0A04020102020204" pitchFamily="34" charset="0"/>
              </a:rPr>
              <a:t>Guidance Computer</a:t>
            </a:r>
          </a:p>
        </p:txBody>
      </p:sp>
      <p:sp>
        <p:nvSpPr>
          <p:cNvPr id="6" name="TextBox 3">
            <a:extLst>
              <a:ext uri="{FF2B5EF4-FFF2-40B4-BE49-F238E27FC236}">
                <a16:creationId xmlns:a16="http://schemas.microsoft.com/office/drawing/2014/main" id="{4892B6FC-AD79-A823-781D-95E817DBD50D}"/>
              </a:ext>
            </a:extLst>
          </p:cNvPr>
          <p:cNvSpPr txBox="1"/>
          <p:nvPr/>
        </p:nvSpPr>
        <p:spPr>
          <a:xfrm>
            <a:off x="10903080" y="6152357"/>
            <a:ext cx="1140056" cy="584775"/>
          </a:xfrm>
          <a:prstGeom prst="rect">
            <a:avLst/>
          </a:prstGeom>
          <a:noFill/>
        </p:spPr>
        <p:txBody>
          <a:bodyPr wrap="none" rtlCol="0">
            <a:spAutoFit/>
          </a:bodyPr>
          <a:lstStyle/>
          <a:p>
            <a:pPr marL="0" marR="0">
              <a:buNone/>
            </a:pPr>
            <a:r>
              <a:rPr lang="en-US" sz="16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Buzz Aldrin</a:t>
            </a:r>
            <a:endParaRPr lang="en-US" sz="1600" b="1" kern="100" dirty="0">
              <a:effectLst/>
              <a:latin typeface="Times New Roman" panose="02020603050405020304" pitchFamily="18" charset="0"/>
              <a:ea typeface="Calibri" panose="020F0502020204030204" pitchFamily="34" charset="0"/>
              <a:cs typeface="Arial" panose="020B0604020202020204" pitchFamily="34" charset="0"/>
            </a:endParaRPr>
          </a:p>
          <a:p>
            <a:pPr marL="0" marR="0" algn="ctr">
              <a:buNone/>
            </a:pPr>
            <a:r>
              <a:rPr lang="en-US" sz="16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7-20-19</a:t>
            </a:r>
            <a:r>
              <a:rPr lang="en-US" sz="1600" b="1" dirty="0">
                <a:solidFill>
                  <a:srgbClr val="000000"/>
                </a:solidFill>
                <a:latin typeface="Calibri" panose="020F0502020204030204" pitchFamily="34" charset="0"/>
                <a:ea typeface="Calibri" panose="020F0502020204030204" pitchFamily="34" charset="0"/>
                <a:cs typeface="Arial" panose="020B0604020202020204" pitchFamily="34" charset="0"/>
              </a:rPr>
              <a:t>6</a:t>
            </a:r>
            <a:r>
              <a:rPr lang="en-US" sz="16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9</a:t>
            </a:r>
            <a:endParaRPr lang="en-US" sz="1600" b="1" kern="100" dirty="0">
              <a:effectLst/>
              <a:latin typeface="Times New Roman" panose="02020603050405020304" pitchFamily="18" charset="0"/>
              <a:ea typeface="Calibri" panose="020F0502020204030204" pitchFamily="34" charset="0"/>
              <a:cs typeface="Arial" panose="020B0604020202020204" pitchFamily="34" charset="0"/>
            </a:endParaRPr>
          </a:p>
        </p:txBody>
      </p:sp>
      <p:pic>
        <p:nvPicPr>
          <p:cNvPr id="16" name="Picture 15" descr="CSM_Moon_Trajectory_Labeled_Transparent.gif"/>
          <p:cNvPicPr>
            <a:picLocks noChangeAspect="1"/>
          </p:cNvPicPr>
          <p:nvPr/>
        </p:nvPicPr>
        <p:blipFill>
          <a:blip r:embed="rId6"/>
          <a:stretch>
            <a:fillRect/>
          </a:stretch>
        </p:blipFill>
        <p:spPr>
          <a:xfrm>
            <a:off x="2495550" y="0"/>
            <a:ext cx="7200900" cy="6858000"/>
          </a:xfrm>
          <a:prstGeom prst="rect">
            <a:avLst/>
          </a:prstGeom>
        </p:spPr>
      </p:pic>
    </p:spTree>
    <p:extLst>
      <p:ext uri="{BB962C8B-B14F-4D97-AF65-F5344CB8AC3E}">
        <p14:creationId xmlns:p14="http://schemas.microsoft.com/office/powerpoint/2010/main" val="2243737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50A16"/>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96344" cy="6565392"/>
          </a:xfrm>
          <a:prstGeom prst="roundRect">
            <a:avLst/>
          </a:prstGeom>
          <a:noFill/>
          <a:ln w="15240">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141060"/>
            <a:ext cx="11201400" cy="769441"/>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5C448"/>
                </a:solidFill>
                <a:latin typeface="Georgia"/>
              </a:defRPr>
            </a:pPr>
            <a:r>
              <a:rPr kumimoji="0" sz="2200" b="1" i="0" u="none" strike="noStrike" kern="1200" cap="none" spc="0" normalizeH="0" baseline="0" noProof="0" dirty="0">
                <a:ln>
                  <a:noFill/>
                </a:ln>
                <a:solidFill>
                  <a:srgbClr val="F5C448"/>
                </a:solidFill>
                <a:effectLst/>
                <a:uLnTx/>
                <a:uFillTx/>
                <a:latin typeface="Georgia"/>
                <a:ea typeface="+mn-ea"/>
                <a:cs typeface="+mn-cs"/>
              </a:rPr>
              <a:t>MY WORK HISTORY — FROM EARLY ICs TO </a:t>
            </a:r>
            <a:endParaRPr kumimoji="0" lang="en-US" sz="2200" b="1" i="0" u="none" strike="noStrike" kern="1200" cap="none" spc="0" normalizeH="0" baseline="0" noProof="0" dirty="0">
              <a:ln>
                <a:noFill/>
              </a:ln>
              <a:solidFill>
                <a:srgbClr val="F5C448"/>
              </a:solidFill>
              <a:effectLst/>
              <a:uLnTx/>
              <a:uFillTx/>
              <a:latin typeface="Georgi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5C448"/>
                </a:solidFill>
                <a:latin typeface="Georgia"/>
              </a:defRPr>
            </a:pPr>
            <a:r>
              <a:rPr kumimoji="0" sz="2200" b="1" i="0" u="none" strike="noStrike" kern="1200" cap="none" spc="0" normalizeH="0" baseline="0" noProof="0" dirty="0">
                <a:ln>
                  <a:noFill/>
                </a:ln>
                <a:solidFill>
                  <a:srgbClr val="F5C448"/>
                </a:solidFill>
                <a:effectLst/>
                <a:uLnTx/>
                <a:uFillTx/>
                <a:latin typeface="Georgia"/>
                <a:ea typeface="+mn-ea"/>
                <a:cs typeface="+mn-cs"/>
              </a:rPr>
              <a:t>THE FOUNDATIONS OF MODERN AI</a:t>
            </a:r>
          </a:p>
        </p:txBody>
      </p:sp>
      <p:sp>
        <p:nvSpPr>
          <p:cNvPr id="4" name="TextBox 3"/>
          <p:cNvSpPr txBox="1"/>
          <p:nvPr/>
        </p:nvSpPr>
        <p:spPr>
          <a:xfrm>
            <a:off x="662940" y="1091762"/>
            <a:ext cx="1088136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50CDF2"/>
                </a:solidFill>
                <a:latin typeface="Aptos"/>
              </a:defRPr>
            </a:pPr>
            <a:r>
              <a:rPr kumimoji="0" sz="1700" b="1" i="0" u="none" strike="noStrike" kern="1200" cap="none" spc="0" normalizeH="0" baseline="0" noProof="0" dirty="0">
                <a:ln>
                  <a:noFill/>
                </a:ln>
                <a:solidFill>
                  <a:srgbClr val="50CDF2"/>
                </a:solidFill>
                <a:effectLst/>
                <a:uLnTx/>
                <a:uFillTx/>
                <a:latin typeface="Aptos"/>
                <a:ea typeface="+mn-ea"/>
                <a:cs typeface="+mn-cs"/>
              </a:rPr>
              <a:t>I entered the semiconductor field when integrated circuits were still in their formative years.</a:t>
            </a:r>
          </a:p>
        </p:txBody>
      </p:sp>
      <p:sp>
        <p:nvSpPr>
          <p:cNvPr id="5" name="Rounded Rectangle 4"/>
          <p:cNvSpPr/>
          <p:nvPr/>
        </p:nvSpPr>
        <p:spPr>
          <a:xfrm>
            <a:off x="499872" y="2167173"/>
            <a:ext cx="3456432" cy="2395728"/>
          </a:xfrm>
          <a:prstGeom prst="roundRect">
            <a:avLst/>
          </a:prstGeom>
          <a:solidFill>
            <a:srgbClr val="0D1C2F"/>
          </a:solidFill>
          <a:ln w="17780">
            <a:solidFill>
              <a:srgbClr val="50CDF2"/>
            </a:solidFill>
          </a:ln>
        </p:spPr>
        <p:style>
          <a:lnRef idx="1">
            <a:schemeClr val="accent1"/>
          </a:lnRef>
          <a:fillRef idx="3">
            <a:schemeClr val="accent1"/>
          </a:fillRef>
          <a:effectRef idx="2">
            <a:schemeClr val="accent1"/>
          </a:effectRef>
          <a:fontRef idx="minor">
            <a:schemeClr val="lt1"/>
          </a:fontRef>
        </p:style>
        <p:txBody>
          <a:bodyPr wrap="square" lIns="118872" tIns="73152" rIns="118872"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50CDF2"/>
                </a:solidFill>
                <a:latin typeface="Aptos"/>
              </a:defRPr>
            </a:pPr>
            <a:r>
              <a:rPr kumimoji="0" sz="1600" b="1" i="0" u="none" strike="noStrike" kern="1200" cap="none" spc="0" normalizeH="0" baseline="0" noProof="0" dirty="0">
                <a:ln>
                  <a:noFill/>
                </a:ln>
                <a:solidFill>
                  <a:srgbClr val="50CDF2"/>
                </a:solidFill>
                <a:effectLst/>
                <a:uLnTx/>
                <a:uFillTx/>
                <a:latin typeface="Aptos"/>
                <a:ea typeface="+mn-ea"/>
                <a:cs typeface="+mn-cs"/>
              </a:rPr>
              <a:t>1966–1972  •  </a:t>
            </a:r>
            <a:r>
              <a:rPr lang="en-US" sz="1600" b="1" dirty="0">
                <a:solidFill>
                  <a:srgbClr val="50CDF2"/>
                </a:solidFill>
                <a:latin typeface="Aptos"/>
              </a:rPr>
              <a:t>ANALYST </a:t>
            </a:r>
          </a:p>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50CDF2"/>
                </a:solidFill>
                <a:latin typeface="Aptos"/>
              </a:defRPr>
            </a:pPr>
            <a:r>
              <a:rPr kumimoji="0" sz="1600" b="1" i="0" u="none" strike="noStrike" kern="1200" cap="none" spc="0" normalizeH="0" baseline="0" noProof="0" dirty="0">
                <a:ln>
                  <a:noFill/>
                </a:ln>
                <a:solidFill>
                  <a:srgbClr val="50CDF2"/>
                </a:solidFill>
                <a:effectLst/>
                <a:uLnTx/>
                <a:uFillTx/>
                <a:latin typeface="Aptos"/>
                <a:ea typeface="+mn-ea"/>
                <a:cs typeface="+mn-cs"/>
              </a:rPr>
              <a:t>APOLLO SPACE PROGRAM</a:t>
            </a:r>
            <a:r>
              <a:rPr kumimoji="0" lang="en-US" sz="1600" b="1" i="0" u="none" strike="noStrike" kern="1200" cap="none" spc="0" normalizeH="0" baseline="0" noProof="0" dirty="0">
                <a:ln>
                  <a:noFill/>
                </a:ln>
                <a:solidFill>
                  <a:srgbClr val="50CDF2"/>
                </a:solidFill>
                <a:effectLst/>
                <a:uLnTx/>
                <a:uFillTx/>
                <a:latin typeface="Aptos"/>
                <a:ea typeface="+mn-ea"/>
                <a:cs typeface="+mn-cs"/>
              </a:rPr>
              <a:t> </a:t>
            </a:r>
            <a:endParaRPr kumimoji="0" sz="1600" b="1" i="0" u="none" strike="noStrike" kern="1200" cap="none" spc="0" normalizeH="0" baseline="0" noProof="0" dirty="0">
              <a:ln>
                <a:noFill/>
              </a:ln>
              <a:solidFill>
                <a:srgbClr val="50CDF2"/>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Analyst — ICs in the LEM Guidance Computer</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Direct exposure to early integrated-circuit computing</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Apollo-era computing showed what IC technology could make possible</a:t>
            </a:r>
          </a:p>
        </p:txBody>
      </p:sp>
      <p:sp>
        <p:nvSpPr>
          <p:cNvPr id="6" name="Rounded Rectangle 5"/>
          <p:cNvSpPr/>
          <p:nvPr/>
        </p:nvSpPr>
        <p:spPr>
          <a:xfrm>
            <a:off x="4367784" y="2167173"/>
            <a:ext cx="3499104" cy="2395728"/>
          </a:xfrm>
          <a:prstGeom prst="roundRect">
            <a:avLst/>
          </a:prstGeom>
          <a:solidFill>
            <a:srgbClr val="0D1C2F"/>
          </a:solidFill>
          <a:ln w="17780">
            <a:solidFill>
              <a:srgbClr val="69DC91"/>
            </a:solidFill>
          </a:ln>
        </p:spPr>
        <p:style>
          <a:lnRef idx="1">
            <a:schemeClr val="accent1"/>
          </a:lnRef>
          <a:fillRef idx="3">
            <a:schemeClr val="accent1"/>
          </a:fillRef>
          <a:effectRef idx="2">
            <a:schemeClr val="accent1"/>
          </a:effectRef>
          <a:fontRef idx="minor">
            <a:schemeClr val="lt1"/>
          </a:fontRef>
        </p:style>
        <p:txBody>
          <a:bodyPr wrap="square" lIns="118872" tIns="73152" rIns="118872"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69DC91"/>
                </a:solidFill>
                <a:latin typeface="Aptos"/>
              </a:defRPr>
            </a:pPr>
            <a:r>
              <a:rPr kumimoji="0" sz="1600" b="1" i="0" u="none" strike="noStrike" kern="1200" cap="none" spc="0" normalizeH="0" baseline="0" noProof="0" dirty="0">
                <a:ln>
                  <a:noFill/>
                </a:ln>
                <a:solidFill>
                  <a:srgbClr val="69DC91"/>
                </a:solidFill>
                <a:effectLst/>
                <a:uLnTx/>
                <a:uFillTx/>
                <a:latin typeface="Aptos"/>
                <a:ea typeface="+mn-ea"/>
                <a:cs typeface="+mn-cs"/>
              </a:rPr>
              <a:t>R&amp;D  •  SEMICONDUCTOR</a:t>
            </a:r>
            <a:r>
              <a:rPr lang="en-US" sz="1600" b="1" dirty="0">
                <a:solidFill>
                  <a:srgbClr val="69DC91"/>
                </a:solidFill>
                <a:latin typeface="Aptos"/>
              </a:rPr>
              <a:t> </a:t>
            </a:r>
            <a:r>
              <a:rPr kumimoji="0" sz="1600" b="1" i="0" u="none" strike="noStrike" kern="1200" cap="none" spc="0" normalizeH="0" baseline="0" noProof="0" dirty="0">
                <a:ln>
                  <a:noFill/>
                </a:ln>
                <a:solidFill>
                  <a:srgbClr val="69DC91"/>
                </a:solidFill>
                <a:effectLst/>
                <a:uLnTx/>
                <a:uFillTx/>
                <a:latin typeface="Aptos"/>
                <a:ea typeface="+mn-ea"/>
                <a:cs typeface="+mn-cs"/>
              </a:rPr>
              <a:t>PHYSICS</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Semiconductor / device innovations</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Optimization of transistor design</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Math- and physics-based analyses</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Senior Physicist — 37-year career</a:t>
            </a:r>
          </a:p>
        </p:txBody>
      </p:sp>
      <p:sp>
        <p:nvSpPr>
          <p:cNvPr id="7" name="Rounded Rectangle 6"/>
          <p:cNvSpPr/>
          <p:nvPr/>
        </p:nvSpPr>
        <p:spPr>
          <a:xfrm>
            <a:off x="8226552" y="2167173"/>
            <a:ext cx="3456432" cy="2395728"/>
          </a:xfrm>
          <a:prstGeom prst="roundRect">
            <a:avLst/>
          </a:prstGeom>
          <a:solidFill>
            <a:srgbClr val="0D1C2F"/>
          </a:solidFill>
          <a:ln w="17780">
            <a:solidFill>
              <a:srgbClr val="F5C448"/>
            </a:solidFill>
          </a:ln>
        </p:spPr>
        <p:style>
          <a:lnRef idx="1">
            <a:schemeClr val="accent1"/>
          </a:lnRef>
          <a:fillRef idx="3">
            <a:schemeClr val="accent1"/>
          </a:fillRef>
          <a:effectRef idx="2">
            <a:schemeClr val="accent1"/>
          </a:effectRef>
          <a:fontRef idx="minor">
            <a:schemeClr val="lt1"/>
          </a:fontRef>
        </p:style>
        <p:txBody>
          <a:bodyPr wrap="square" lIns="118872" tIns="73152" rIns="118872"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5C448"/>
                </a:solidFill>
                <a:latin typeface="Aptos"/>
              </a:defRPr>
            </a:pPr>
            <a:r>
              <a:rPr kumimoji="0" sz="1600" b="1" i="0" u="none" strike="noStrike" kern="1200" cap="none" spc="0" normalizeH="0" baseline="0" noProof="0" dirty="0">
                <a:ln>
                  <a:noFill/>
                </a:ln>
                <a:solidFill>
                  <a:srgbClr val="F5C448"/>
                </a:solidFill>
                <a:effectLst/>
                <a:uLnTx/>
                <a:uFillTx/>
                <a:latin typeface="Aptos"/>
                <a:ea typeface="+mn-ea"/>
                <a:cs typeface="+mn-cs"/>
              </a:rPr>
              <a:t>THE CONNECTION TO AI</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Modern processors and GPUs are built from the same underlying semiconductor technology</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Decades of IC scaling enabled vastly greater computing power</a:t>
            </a:r>
          </a:p>
          <a:p>
            <a:pPr marL="0" marR="0" lvl="0" indent="0" algn="l" defTabSz="457200" rtl="0" eaLnBrk="1" fontAlgn="auto" latinLnBrk="0" hangingPunct="1">
              <a:lnSpc>
                <a:spcPct val="100000"/>
              </a:lnSpc>
              <a:spcBef>
                <a:spcPts val="0"/>
              </a:spcBef>
              <a:spcAft>
                <a:spcPts val="200"/>
              </a:spcAft>
              <a:buClrTx/>
              <a:buSzTx/>
              <a:buFontTx/>
              <a:buNone/>
              <a:tabLst/>
              <a:defRPr sz="1250">
                <a:solidFill>
                  <a:srgbClr val="F4F7FA"/>
                </a:solidFill>
                <a:latin typeface="Aptos"/>
              </a:defRPr>
            </a:pPr>
            <a:r>
              <a:rPr kumimoji="0" sz="1250" b="0" i="0" u="none" strike="noStrike" kern="1200" cap="none" spc="0" normalizeH="0" baseline="0" noProof="0" dirty="0">
                <a:ln>
                  <a:noFill/>
                </a:ln>
                <a:solidFill>
                  <a:srgbClr val="F4F7FA"/>
                </a:solidFill>
                <a:effectLst/>
                <a:uLnTx/>
                <a:uFillTx/>
                <a:latin typeface="Aptos"/>
                <a:ea typeface="+mn-ea"/>
                <a:cs typeface="+mn-cs"/>
              </a:rPr>
              <a:t>• That computing foundation helped make modern AI practical</a:t>
            </a:r>
          </a:p>
        </p:txBody>
      </p:sp>
      <p:sp>
        <p:nvSpPr>
          <p:cNvPr id="20" name="TextBox 19"/>
          <p:cNvSpPr txBox="1"/>
          <p:nvPr/>
        </p:nvSpPr>
        <p:spPr>
          <a:xfrm>
            <a:off x="658368" y="5459189"/>
            <a:ext cx="10881360" cy="58477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5C448"/>
                </a:solidFill>
                <a:latin typeface="Aptos"/>
              </a:defRPr>
            </a:pPr>
            <a:r>
              <a:rPr kumimoji="0" sz="1600" b="1" i="0" u="none" strike="noStrike" kern="1200" cap="none" spc="0" normalizeH="0" baseline="0" noProof="0" dirty="0">
                <a:ln>
                  <a:noFill/>
                </a:ln>
                <a:solidFill>
                  <a:srgbClr val="F5C448"/>
                </a:solidFill>
                <a:effectLst/>
                <a:uLnTx/>
                <a:uFillTx/>
                <a:latin typeface="Aptos"/>
                <a:ea typeface="+mn-ea"/>
                <a:cs typeface="+mn-cs"/>
              </a:rPr>
              <a:t>“I didn't know it at the time, but in 1966 I had entered one of the technological streams that, </a:t>
            </a:r>
            <a:endParaRPr kumimoji="0" lang="en-US" sz="1600" b="1" i="0" u="none" strike="noStrike" kern="1200" cap="none" spc="0" normalizeH="0" baseline="0" noProof="0" dirty="0">
              <a:ln>
                <a:noFill/>
              </a:ln>
              <a:solidFill>
                <a:srgbClr val="F5C448"/>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5C448"/>
                </a:solidFill>
                <a:latin typeface="Aptos"/>
              </a:defRPr>
            </a:pPr>
            <a:r>
              <a:rPr kumimoji="0" sz="1600" b="1" i="0" u="none" strike="noStrike" kern="1200" cap="none" spc="0" normalizeH="0" baseline="0" noProof="0" dirty="0">
                <a:ln>
                  <a:noFill/>
                </a:ln>
                <a:solidFill>
                  <a:srgbClr val="F5C448"/>
                </a:solidFill>
                <a:effectLst/>
                <a:uLnTx/>
                <a:uFillTx/>
                <a:latin typeface="Aptos"/>
                <a:ea typeface="+mn-ea"/>
                <a:cs typeface="+mn-cs"/>
              </a:rPr>
              <a:t>sixty years later, would make artificial intelligence possible.”</a:t>
            </a:r>
          </a:p>
        </p:txBody>
      </p:sp>
      <p:sp>
        <p:nvSpPr>
          <p:cNvPr id="21" name="TextBox 20"/>
          <p:cNvSpPr txBox="1"/>
          <p:nvPr/>
        </p:nvSpPr>
        <p:spPr>
          <a:xfrm>
            <a:off x="658368" y="1594682"/>
            <a:ext cx="107899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150" b="0">
                <a:solidFill>
                  <a:srgbClr val="B6C6D3"/>
                </a:solidFill>
                <a:latin typeface="Aptos"/>
              </a:defRPr>
            </a:pPr>
            <a:r>
              <a:rPr kumimoji="0" sz="1400" b="0" i="0" u="none" strike="noStrike" kern="1200" cap="none" spc="0" normalizeH="0" baseline="0" noProof="0" dirty="0">
                <a:ln>
                  <a:noFill/>
                </a:ln>
                <a:solidFill>
                  <a:srgbClr val="B6C6D3"/>
                </a:solidFill>
                <a:effectLst/>
                <a:uLnTx/>
                <a:uFillTx/>
                <a:latin typeface="Aptos"/>
                <a:ea typeface="+mn-ea"/>
                <a:cs typeface="+mn-cs"/>
              </a:rPr>
              <a:t>Near the beginning of the integrated-circuit revolution → a technological foundation of modern 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a:extLst>
            <a:ext uri="{FF2B5EF4-FFF2-40B4-BE49-F238E27FC236}">
              <a16:creationId xmlns:a16="http://schemas.microsoft.com/office/drawing/2014/main" id="{E58E1AED-E457-7925-C481-F9C21FFEE70C}"/>
            </a:ext>
          </a:extLst>
        </p:cNvPr>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1BC36D36-F29F-9305-6349-4B6925856543}"/>
              </a:ext>
            </a:extLst>
          </p:cNvPr>
          <p:cNvSpPr>
            <a:spLocks noGrp="1"/>
          </p:cNvSpPr>
          <p:nvPr>
            <p:ph type="sldNum" sz="quarter" idx="12"/>
          </p:nvPr>
        </p:nvSpPr>
        <p:spPr>
          <a:xfrm>
            <a:off x="9733128" y="6400207"/>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28F3255-22C5-DD14-7DB4-DE067C92F0D0}"/>
              </a:ext>
            </a:extLst>
          </p:cNvPr>
          <p:cNvPicPr>
            <a:picLocks noChangeAspect="1"/>
          </p:cNvPicPr>
          <p:nvPr/>
        </p:nvPicPr>
        <p:blipFill>
          <a:blip r:embed="rId2"/>
          <a:stretch>
            <a:fillRect/>
          </a:stretch>
        </p:blipFill>
        <p:spPr>
          <a:xfrm>
            <a:off x="1792067" y="0"/>
            <a:ext cx="8365155" cy="6858000"/>
          </a:xfrm>
          <a:prstGeom prst="rect">
            <a:avLst/>
          </a:prstGeom>
        </p:spPr>
      </p:pic>
      <p:sp>
        <p:nvSpPr>
          <p:cNvPr id="5" name="TextBox 4">
            <a:extLst>
              <a:ext uri="{FF2B5EF4-FFF2-40B4-BE49-F238E27FC236}">
                <a16:creationId xmlns:a16="http://schemas.microsoft.com/office/drawing/2014/main" id="{912F74B8-1EC5-F125-2E54-F1ED628ED903}"/>
              </a:ext>
            </a:extLst>
          </p:cNvPr>
          <p:cNvSpPr txBox="1"/>
          <p:nvPr/>
        </p:nvSpPr>
        <p:spPr>
          <a:xfrm>
            <a:off x="6705601" y="4052888"/>
            <a:ext cx="1993252"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80% of IC Market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err="1">
                <a:ln>
                  <a:noFill/>
                </a:ln>
                <a:solidFill>
                  <a:prstClr val="black"/>
                </a:solidFill>
                <a:effectLst/>
                <a:uLnTx/>
                <a:uFillTx/>
                <a:latin typeface="Calibri"/>
                <a:ea typeface="+mn-ea"/>
                <a:cs typeface="+mn-cs"/>
              </a:rPr>
              <a:t>TSMC</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Samsung</a:t>
            </a:r>
          </a:p>
        </p:txBody>
      </p:sp>
      <p:cxnSp>
        <p:nvCxnSpPr>
          <p:cNvPr id="6" name="Straight Arrow Connector 5">
            <a:extLst>
              <a:ext uri="{FF2B5EF4-FFF2-40B4-BE49-F238E27FC236}">
                <a16:creationId xmlns:a16="http://schemas.microsoft.com/office/drawing/2014/main" id="{2992942E-B9F2-AE28-FA84-550459793398}"/>
              </a:ext>
            </a:extLst>
          </p:cNvPr>
          <p:cNvCxnSpPr>
            <a:cxnSpLocks/>
          </p:cNvCxnSpPr>
          <p:nvPr/>
        </p:nvCxnSpPr>
        <p:spPr>
          <a:xfrm flipV="1">
            <a:off x="4578781" y="1623432"/>
            <a:ext cx="0" cy="1416205"/>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1EB7514E-62B2-B517-4408-81F2E087F018}"/>
              </a:ext>
            </a:extLst>
          </p:cNvPr>
          <p:cNvCxnSpPr>
            <a:cxnSpLocks/>
          </p:cNvCxnSpPr>
          <p:nvPr/>
        </p:nvCxnSpPr>
        <p:spPr>
          <a:xfrm flipV="1">
            <a:off x="2798776" y="2705769"/>
            <a:ext cx="0" cy="310474"/>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2064C79-FFB8-C585-2264-32B09AB44709}"/>
              </a:ext>
            </a:extLst>
          </p:cNvPr>
          <p:cNvSpPr txBox="1"/>
          <p:nvPr/>
        </p:nvSpPr>
        <p:spPr>
          <a:xfrm>
            <a:off x="3580258" y="2348541"/>
            <a:ext cx="899605"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Calibri"/>
                <a:ea typeface="+mn-ea"/>
                <a:cs typeface="+mn-cs"/>
              </a:rPr>
              <a:t>1,000,000X</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Calibri"/>
                <a:ea typeface="+mn-ea"/>
                <a:cs typeface="+mn-cs"/>
              </a:rPr>
              <a:t>Increase</a:t>
            </a:r>
          </a:p>
        </p:txBody>
      </p:sp>
      <p:sp>
        <p:nvSpPr>
          <p:cNvPr id="4" name="TextBox 3">
            <a:extLst>
              <a:ext uri="{FF2B5EF4-FFF2-40B4-BE49-F238E27FC236}">
                <a16:creationId xmlns:a16="http://schemas.microsoft.com/office/drawing/2014/main" id="{42C79582-A4B2-2133-B9F8-9D24E21143CA}"/>
              </a:ext>
            </a:extLst>
          </p:cNvPr>
          <p:cNvSpPr txBox="1"/>
          <p:nvPr/>
        </p:nvSpPr>
        <p:spPr>
          <a:xfrm>
            <a:off x="8421905" y="662598"/>
            <a:ext cx="1089337" cy="523220"/>
          </a:xfrm>
          <a:prstGeom prst="rect">
            <a:avLst/>
          </a:prstGeom>
          <a:noFill/>
        </p:spPr>
        <p:txBody>
          <a:bodyPr wrap="none" rtlCol="0">
            <a:spAutoFit/>
          </a:bodyPr>
          <a:lstStyle/>
          <a:p>
            <a:r>
              <a:rPr lang="en-US" sz="1400" b="1" dirty="0">
                <a:solidFill>
                  <a:schemeClr val="accent1">
                    <a:lumMod val="75000"/>
                  </a:schemeClr>
                </a:solidFill>
              </a:rPr>
              <a:t>Human Red </a:t>
            </a:r>
          </a:p>
          <a:p>
            <a:r>
              <a:rPr lang="en-US" sz="1400" b="1" dirty="0">
                <a:solidFill>
                  <a:schemeClr val="accent1">
                    <a:lumMod val="75000"/>
                  </a:schemeClr>
                </a:solidFill>
              </a:rPr>
              <a:t>Blood Cell</a:t>
            </a:r>
          </a:p>
        </p:txBody>
      </p:sp>
      <p:cxnSp>
        <p:nvCxnSpPr>
          <p:cNvPr id="9" name="Straight Arrow Connector 8">
            <a:extLst>
              <a:ext uri="{FF2B5EF4-FFF2-40B4-BE49-F238E27FC236}">
                <a16:creationId xmlns:a16="http://schemas.microsoft.com/office/drawing/2014/main" id="{449AEC24-DA8F-9352-F2D2-0EEBE9EBC607}"/>
              </a:ext>
            </a:extLst>
          </p:cNvPr>
          <p:cNvCxnSpPr>
            <a:cxnSpLocks/>
            <a:stCxn id="4" idx="1"/>
          </p:cNvCxnSpPr>
          <p:nvPr/>
        </p:nvCxnSpPr>
        <p:spPr>
          <a:xfrm flipH="1" flipV="1">
            <a:off x="6934200" y="774700"/>
            <a:ext cx="1487705" cy="149508"/>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2A7AA4B1-D8B8-7D67-E88D-DB3917A35E57}"/>
              </a:ext>
            </a:extLst>
          </p:cNvPr>
          <p:cNvCxnSpPr>
            <a:cxnSpLocks/>
            <a:stCxn id="18" idx="1"/>
          </p:cNvCxnSpPr>
          <p:nvPr/>
        </p:nvCxnSpPr>
        <p:spPr>
          <a:xfrm flipH="1">
            <a:off x="7654101" y="1439446"/>
            <a:ext cx="872078" cy="21560"/>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46E8CF20-56F3-7C71-AD3B-77EC1FD369D2}"/>
              </a:ext>
            </a:extLst>
          </p:cNvPr>
          <p:cNvSpPr txBox="1"/>
          <p:nvPr/>
        </p:nvSpPr>
        <p:spPr>
          <a:xfrm>
            <a:off x="8526179" y="1177836"/>
            <a:ext cx="1322670" cy="523220"/>
          </a:xfrm>
          <a:prstGeom prst="rect">
            <a:avLst/>
          </a:prstGeom>
          <a:noFill/>
        </p:spPr>
        <p:txBody>
          <a:bodyPr wrap="none" rtlCol="0">
            <a:spAutoFit/>
          </a:bodyPr>
          <a:lstStyle/>
          <a:p>
            <a:r>
              <a:rPr lang="en-US" sz="1400" b="1" dirty="0">
                <a:solidFill>
                  <a:schemeClr val="accent1">
                    <a:lumMod val="75000"/>
                  </a:schemeClr>
                </a:solidFill>
              </a:rPr>
              <a:t>Limit of Optical</a:t>
            </a:r>
          </a:p>
          <a:p>
            <a:pPr algn="ctr"/>
            <a:r>
              <a:rPr lang="en-US" sz="1400" b="1" dirty="0">
                <a:solidFill>
                  <a:schemeClr val="accent1">
                    <a:lumMod val="75000"/>
                  </a:schemeClr>
                </a:solidFill>
              </a:rPr>
              <a:t>Microscope</a:t>
            </a:r>
          </a:p>
        </p:txBody>
      </p:sp>
    </p:spTree>
    <p:extLst>
      <p:ext uri="{BB962C8B-B14F-4D97-AF65-F5344CB8AC3E}">
        <p14:creationId xmlns:p14="http://schemas.microsoft.com/office/powerpoint/2010/main" val="292475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a:extLst>
            <a:ext uri="{FF2B5EF4-FFF2-40B4-BE49-F238E27FC236}">
              <a16:creationId xmlns:a16="http://schemas.microsoft.com/office/drawing/2014/main" id="{15421528-EDF6-9407-3652-23172FAC203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695D4FE-5F9D-68D8-C67C-BB2DA1C2B38C}"/>
              </a:ext>
            </a:extLst>
          </p:cNvPr>
          <p:cNvSpPr txBox="1"/>
          <p:nvPr/>
        </p:nvSpPr>
        <p:spPr>
          <a:xfrm>
            <a:off x="805911" y="2001713"/>
            <a:ext cx="10724828" cy="1938992"/>
          </a:xfrm>
          <a:prstGeom prst="rect">
            <a:avLst/>
          </a:prstGeom>
          <a:noFill/>
        </p:spPr>
        <p:txBody>
          <a:bodyPr wrap="square">
            <a:spAutoFit/>
          </a:bodyPr>
          <a:lstStyle/>
          <a:p>
            <a:pPr algn="ctr"/>
            <a:r>
              <a:rPr lang="en-US" sz="6000" b="1" u="sng" dirty="0">
                <a:solidFill>
                  <a:srgbClr val="F3D78A"/>
                </a:solidFill>
                <a:latin typeface="Bierstadt Display" panose="020B0004020202020204" pitchFamily="34" charset="0"/>
              </a:rPr>
              <a:t>2. History of Development </a:t>
            </a:r>
          </a:p>
          <a:p>
            <a:pPr algn="ctr"/>
            <a:r>
              <a:rPr lang="en-US" sz="6000" b="1" u="sng" dirty="0">
                <a:solidFill>
                  <a:srgbClr val="F3D78A"/>
                </a:solidFill>
                <a:latin typeface="Bierstadt Display" panose="020B0004020202020204" pitchFamily="34" charset="0"/>
              </a:rPr>
              <a:t>of AI Technology</a:t>
            </a:r>
            <a:endParaRPr lang="en-US" dirty="0">
              <a:solidFill>
                <a:srgbClr val="F3D78A"/>
              </a:solidFill>
              <a:latin typeface="Bierstadt Display" panose="020B0004020202020204" pitchFamily="34" charset="0"/>
            </a:endParaRPr>
          </a:p>
        </p:txBody>
      </p:sp>
    </p:spTree>
    <p:extLst>
      <p:ext uri="{BB962C8B-B14F-4D97-AF65-F5344CB8AC3E}">
        <p14:creationId xmlns:p14="http://schemas.microsoft.com/office/powerpoint/2010/main" val="1900011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4E0057-B226-05E6-BB66-4B6BA81BD654}"/>
              </a:ext>
            </a:extLst>
          </p:cNvPr>
          <p:cNvSpPr txBox="1"/>
          <p:nvPr/>
        </p:nvSpPr>
        <p:spPr>
          <a:xfrm>
            <a:off x="482884" y="686639"/>
            <a:ext cx="10952252" cy="646331"/>
          </a:xfrm>
          <a:prstGeom prst="rect">
            <a:avLst/>
          </a:prstGeom>
          <a:noFill/>
        </p:spPr>
        <p:txBody>
          <a:bodyPr wrap="square" rtlCol="0">
            <a:spAutoFit/>
          </a:bodyPr>
          <a:lstStyle/>
          <a:p>
            <a:pPr algn="ctr"/>
            <a:r>
              <a:rPr lang="en-US" sz="3600" b="1" u="sng" dirty="0"/>
              <a:t>What Is AI? — A Practical Engineering Definition </a:t>
            </a:r>
          </a:p>
        </p:txBody>
      </p:sp>
      <p:sp>
        <p:nvSpPr>
          <p:cNvPr id="4" name="TextBox 3">
            <a:extLst>
              <a:ext uri="{FF2B5EF4-FFF2-40B4-BE49-F238E27FC236}">
                <a16:creationId xmlns:a16="http://schemas.microsoft.com/office/drawing/2014/main" id="{22E0C64E-C0E0-06A3-C506-94DFAC35D4B8}"/>
              </a:ext>
            </a:extLst>
          </p:cNvPr>
          <p:cNvSpPr txBox="1"/>
          <p:nvPr/>
        </p:nvSpPr>
        <p:spPr>
          <a:xfrm>
            <a:off x="2488419" y="1710654"/>
            <a:ext cx="6984797" cy="1938992"/>
          </a:xfrm>
          <a:prstGeom prst="rect">
            <a:avLst/>
          </a:prstGeom>
          <a:noFill/>
        </p:spPr>
        <p:txBody>
          <a:bodyPr wrap="none" rtlCol="0">
            <a:spAutoFit/>
          </a:bodyPr>
          <a:lstStyle/>
          <a:p>
            <a:r>
              <a:rPr lang="en-US" sz="2400" b="1" u="sng" dirty="0"/>
              <a:t>Modern AI is a Trained Mathematical Model</a:t>
            </a:r>
            <a:r>
              <a:rPr lang="en-US" sz="2400" dirty="0"/>
              <a:t>.</a:t>
            </a:r>
          </a:p>
          <a:p>
            <a:pPr marL="457200" indent="-457200">
              <a:buFont typeface="+mj-lt"/>
              <a:buAutoNum type="arabicPeriod"/>
            </a:pPr>
            <a:r>
              <a:rPr lang="en-US" sz="2400" dirty="0"/>
              <a:t>Mathematical neural networks, </a:t>
            </a:r>
          </a:p>
          <a:p>
            <a:pPr marL="457200" indent="-457200">
              <a:buFont typeface="+mj-lt"/>
              <a:buAutoNum type="arabicPeriod"/>
            </a:pPr>
            <a:r>
              <a:rPr lang="en-US" sz="2400" dirty="0"/>
              <a:t>Trained on enormous amounts of data </a:t>
            </a:r>
          </a:p>
          <a:p>
            <a:pPr marL="457200" indent="-457200">
              <a:buFont typeface="+mj-lt"/>
              <a:buAutoNum type="arabicPeriod"/>
            </a:pPr>
            <a:r>
              <a:rPr lang="en-US" sz="2400" dirty="0"/>
              <a:t>Using powerful processors, extensive memory, and</a:t>
            </a:r>
          </a:p>
          <a:p>
            <a:pPr marL="457200" indent="-457200">
              <a:buFont typeface="+mj-lt"/>
              <a:buAutoNum type="arabicPeriod"/>
            </a:pPr>
            <a:r>
              <a:rPr lang="en-US" sz="2400" dirty="0"/>
              <a:t>Billions of adjustable parameters.</a:t>
            </a:r>
          </a:p>
        </p:txBody>
      </p:sp>
      <p:sp>
        <p:nvSpPr>
          <p:cNvPr id="7" name="TextBox 6">
            <a:extLst>
              <a:ext uri="{FF2B5EF4-FFF2-40B4-BE49-F238E27FC236}">
                <a16:creationId xmlns:a16="http://schemas.microsoft.com/office/drawing/2014/main" id="{3DA648C4-E1CA-6646-8BCA-BE00F94FC246}"/>
              </a:ext>
            </a:extLst>
          </p:cNvPr>
          <p:cNvSpPr txBox="1"/>
          <p:nvPr/>
        </p:nvSpPr>
        <p:spPr>
          <a:xfrm>
            <a:off x="2809526" y="3993184"/>
            <a:ext cx="6298968" cy="2308324"/>
          </a:xfrm>
          <a:prstGeom prst="rect">
            <a:avLst/>
          </a:prstGeom>
          <a:noFill/>
        </p:spPr>
        <p:txBody>
          <a:bodyPr wrap="none" rtlCol="0">
            <a:spAutoFit/>
          </a:bodyPr>
          <a:lstStyle/>
          <a:p>
            <a:r>
              <a:rPr lang="en-US" sz="2400" dirty="0"/>
              <a:t>During training, the system repeatedly adjusts</a:t>
            </a:r>
          </a:p>
          <a:p>
            <a:r>
              <a:rPr lang="en-US" sz="2400" dirty="0"/>
              <a:t>billions or even trillions of numerical parameters </a:t>
            </a:r>
          </a:p>
          <a:p>
            <a:r>
              <a:rPr lang="en-US" sz="2400" dirty="0"/>
              <a:t>to reduce errors in its predictions. </a:t>
            </a:r>
          </a:p>
          <a:p>
            <a:r>
              <a:rPr lang="en-US" sz="2400" dirty="0"/>
              <a:t>The resulting trained model can then</a:t>
            </a:r>
          </a:p>
          <a:p>
            <a:r>
              <a:rPr lang="en-US" sz="2400" dirty="0"/>
              <a:t>respond to new inputs without having to</a:t>
            </a:r>
          </a:p>
          <a:p>
            <a:r>
              <a:rPr lang="en-US" sz="2400" dirty="0"/>
              <a:t>search through all its original training data</a:t>
            </a:r>
          </a:p>
        </p:txBody>
      </p:sp>
    </p:spTree>
    <p:extLst>
      <p:ext uri="{BB962C8B-B14F-4D97-AF65-F5344CB8AC3E}">
        <p14:creationId xmlns:p14="http://schemas.microsoft.com/office/powerpoint/2010/main" val="1194717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50A16"/>
        </a:solidFill>
        <a:effectLst/>
      </p:bgPr>
    </p:bg>
    <p:spTree>
      <p:nvGrpSpPr>
        <p:cNvPr id="1" name=""/>
        <p:cNvGrpSpPr/>
        <p:nvPr/>
      </p:nvGrpSpPr>
      <p:grpSpPr>
        <a:xfrm>
          <a:off x="0" y="0"/>
          <a:ext cx="0" cy="0"/>
          <a:chOff x="0" y="0"/>
          <a:chExt cx="0" cy="0"/>
        </a:xfrm>
      </p:grpSpPr>
      <p:sp>
        <p:nvSpPr>
          <p:cNvPr id="2" name="Rounded Rectangle 1"/>
          <p:cNvSpPr/>
          <p:nvPr/>
        </p:nvSpPr>
        <p:spPr>
          <a:xfrm>
            <a:off x="137160" y="128016"/>
            <a:ext cx="11914632" cy="6583680"/>
          </a:xfrm>
          <a:prstGeom prst="roundRect">
            <a:avLst/>
          </a:prstGeom>
          <a:noFill/>
          <a:ln w="12700">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1909483" y="1077435"/>
            <a:ext cx="8068234" cy="353943"/>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5C448"/>
                </a:solidFill>
                <a:latin typeface="Georgia"/>
              </a:defRPr>
            </a:pPr>
            <a:r>
              <a:rPr kumimoji="0" sz="1700" b="1" i="0" u="none" strike="noStrike" kern="1200" cap="none" spc="0" normalizeH="0" baseline="0" noProof="0" dirty="0">
                <a:ln>
                  <a:noFill/>
                </a:ln>
                <a:solidFill>
                  <a:srgbClr val="F5C448"/>
                </a:solidFill>
                <a:effectLst/>
                <a:uLnTx/>
                <a:uFillTx/>
                <a:latin typeface="Georgia"/>
                <a:ea typeface="+mn-ea"/>
                <a:cs typeface="+mn-cs"/>
              </a:rPr>
              <a:t>A PROPOSED METRIC FOR THE GROWTH OF HUMAN KNOWLEDGE</a:t>
            </a:r>
          </a:p>
        </p:txBody>
      </p:sp>
      <p:sp>
        <p:nvSpPr>
          <p:cNvPr id="5" name="TextBox 4"/>
          <p:cNvSpPr txBox="1"/>
          <p:nvPr/>
        </p:nvSpPr>
        <p:spPr>
          <a:xfrm>
            <a:off x="137160" y="377802"/>
            <a:ext cx="11914631" cy="55399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50CDF2"/>
                </a:solidFill>
                <a:latin typeface="Aptos"/>
              </a:defRPr>
            </a:pPr>
            <a:r>
              <a:rPr kumimoji="0" sz="3000" b="1" i="0" u="sng" strike="noStrike" kern="1200" cap="none" spc="0" normalizeH="0" baseline="0" noProof="0" dirty="0">
                <a:ln>
                  <a:noFill/>
                </a:ln>
                <a:solidFill>
                  <a:schemeClr val="tx2">
                    <a:lumMod val="40000"/>
                    <a:lumOff val="60000"/>
                  </a:schemeClr>
                </a:solidFill>
                <a:effectLst/>
                <a:uLnTx/>
                <a:uFillTx/>
                <a:latin typeface="Aptos"/>
                <a:ea typeface="+mn-ea"/>
                <a:cs typeface="+mn-cs"/>
              </a:rPr>
              <a:t>Knowledge Amplification Factor</a:t>
            </a:r>
            <a:r>
              <a:rPr kumimoji="0" lang="en-US" sz="3000" b="1" i="0" u="sng" strike="noStrike" kern="1200" cap="none" spc="0" normalizeH="0" baseline="0" noProof="0" dirty="0">
                <a:ln>
                  <a:noFill/>
                </a:ln>
                <a:solidFill>
                  <a:schemeClr val="tx2">
                    <a:lumMod val="40000"/>
                    <a:lumOff val="60000"/>
                  </a:schemeClr>
                </a:solidFill>
                <a:effectLst/>
                <a:uLnTx/>
                <a:uFillTx/>
                <a:latin typeface="Aptos"/>
                <a:ea typeface="+mn-ea"/>
                <a:cs typeface="+mn-cs"/>
              </a:rPr>
              <a:t> – Tracking Conceptual Growth</a:t>
            </a:r>
            <a:endParaRPr kumimoji="0" sz="3000" b="1" i="0" u="sng" strike="noStrike" kern="1200" cap="none" spc="0" normalizeH="0" baseline="0" noProof="0" dirty="0">
              <a:ln>
                <a:noFill/>
              </a:ln>
              <a:solidFill>
                <a:schemeClr val="tx2">
                  <a:lumMod val="40000"/>
                  <a:lumOff val="60000"/>
                </a:schemeClr>
              </a:solidFill>
              <a:effectLst/>
              <a:uLnTx/>
              <a:uFillTx/>
              <a:latin typeface="Aptos"/>
              <a:ea typeface="+mn-ea"/>
              <a:cs typeface="+mn-cs"/>
            </a:endParaRPr>
          </a:p>
        </p:txBody>
      </p:sp>
      <p:sp>
        <p:nvSpPr>
          <p:cNvPr id="6" name="TextBox 5"/>
          <p:cNvSpPr txBox="1"/>
          <p:nvPr/>
        </p:nvSpPr>
        <p:spPr>
          <a:xfrm>
            <a:off x="228600" y="1650625"/>
            <a:ext cx="11704320" cy="492443"/>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5C448"/>
                </a:solidFill>
                <a:latin typeface="Aptos"/>
              </a:defRPr>
            </a:pPr>
            <a:r>
              <a:rPr kumimoji="0" sz="2600" b="1" i="0" u="none" strike="noStrike" kern="1200" cap="none" spc="0" normalizeH="0" baseline="0" noProof="0" dirty="0">
                <a:ln>
                  <a:noFill/>
                </a:ln>
                <a:solidFill>
                  <a:srgbClr val="F5C448"/>
                </a:solidFill>
                <a:effectLst/>
                <a:uLnTx/>
                <a:uFillTx/>
                <a:latin typeface="Aptos"/>
                <a:ea typeface="+mn-ea"/>
                <a:cs typeface="+mn-cs"/>
              </a:rPr>
              <a:t>Aₖ  =  New usable knowledge produced /Human intellectual effort required</a:t>
            </a:r>
          </a:p>
        </p:txBody>
      </p:sp>
      <p:sp>
        <p:nvSpPr>
          <p:cNvPr id="7" name="Rounded Rectangle 6"/>
          <p:cNvSpPr/>
          <p:nvPr/>
        </p:nvSpPr>
        <p:spPr>
          <a:xfrm>
            <a:off x="594360" y="3154680"/>
            <a:ext cx="2423160" cy="1167938"/>
          </a:xfrm>
          <a:prstGeom prst="roundRect">
            <a:avLst/>
          </a:prstGeom>
          <a:solidFill>
            <a:srgbClr val="0C1B2E"/>
          </a:solidFill>
          <a:ln w="17780">
            <a:solidFill>
              <a:srgbClr val="A684E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kumimoji="0" lang="en-US" sz="1600" b="1" i="0" u="none" strike="noStrike" kern="1200" cap="none" spc="0" normalizeH="0" baseline="0" noProof="0" dirty="0">
                <a:ln>
                  <a:noFill/>
                </a:ln>
                <a:solidFill>
                  <a:srgbClr val="FFFF00"/>
                </a:solidFill>
                <a:effectLst/>
                <a:uLnTx/>
                <a:uFillTx/>
                <a:latin typeface="Aptos"/>
                <a:ea typeface="+mn-ea"/>
                <a:cs typeface="+mn-cs"/>
              </a:rPr>
              <a:t>D: </a:t>
            </a:r>
            <a:r>
              <a:rPr kumimoji="0" sz="1600" b="1" i="0" u="none" strike="noStrike" kern="1200" cap="none" spc="0" normalizeH="0" baseline="0" noProof="0" dirty="0">
                <a:ln>
                  <a:noFill/>
                </a:ln>
                <a:solidFill>
                  <a:srgbClr val="FFFF00"/>
                </a:solidFill>
                <a:effectLst/>
                <a:uLnTx/>
                <a:uFillTx/>
                <a:latin typeface="Aptos"/>
                <a:ea typeface="+mn-ea"/>
                <a:cs typeface="+mn-cs"/>
              </a:rPr>
              <a:t>DISCOVER</a:t>
            </a:r>
            <a:br>
              <a:rPr kumimoji="0" sz="1600" b="1" i="0" u="none" strike="noStrike" kern="1200" cap="none" spc="0" normalizeH="0" baseline="0" noProof="0" dirty="0">
                <a:ln>
                  <a:noFill/>
                </a:ln>
                <a:solidFill>
                  <a:srgbClr val="F2F6FA"/>
                </a:solidFill>
                <a:effectLst/>
                <a:uLnTx/>
                <a:uFillTx/>
                <a:latin typeface="Aptos"/>
                <a:ea typeface="+mn-ea"/>
                <a:cs typeface="+mn-cs"/>
              </a:rPr>
            </a:br>
            <a:r>
              <a:rPr kumimoji="0" sz="1600" b="1" i="0" u="none" strike="noStrike" kern="1200" cap="none" spc="0" normalizeH="0" baseline="0" noProof="0" dirty="0">
                <a:ln>
                  <a:noFill/>
                </a:ln>
                <a:solidFill>
                  <a:srgbClr val="FFFF00"/>
                </a:solidFill>
                <a:effectLst/>
                <a:uLnTx/>
                <a:uFillTx/>
                <a:latin typeface="Aptos"/>
                <a:ea typeface="+mn-ea"/>
                <a:cs typeface="+mn-cs"/>
              </a:rPr>
              <a:t>new knowledge</a:t>
            </a:r>
            <a:r>
              <a:rPr kumimoji="0" lang="en-US" sz="1600" b="1" i="0" u="none" strike="noStrike" kern="1200" cap="none" spc="0" normalizeH="0" baseline="0" noProof="0" dirty="0">
                <a:ln>
                  <a:noFill/>
                </a:ln>
                <a:solidFill>
                  <a:srgbClr val="F2F6FA"/>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lang="en-US" sz="1600" b="1" dirty="0">
                <a:solidFill>
                  <a:srgbClr val="F2F6FA"/>
                </a:solidFill>
                <a:latin typeface="Aptos"/>
              </a:rPr>
              <a:t>Philosophy - Science</a:t>
            </a:r>
            <a:endParaRPr kumimoji="0" sz="1600" b="1" i="0" u="none" strike="noStrike" kern="1200" cap="none" spc="0" normalizeH="0" baseline="0" noProof="0" dirty="0">
              <a:ln>
                <a:noFill/>
              </a:ln>
              <a:solidFill>
                <a:srgbClr val="F2F6FA"/>
              </a:solidFill>
              <a:effectLst/>
              <a:uLnTx/>
              <a:uFillTx/>
              <a:latin typeface="Aptos"/>
              <a:ea typeface="+mn-ea"/>
              <a:cs typeface="+mn-cs"/>
            </a:endParaRPr>
          </a:p>
        </p:txBody>
      </p:sp>
      <p:sp>
        <p:nvSpPr>
          <p:cNvPr id="8" name="Rounded Rectangle 7"/>
          <p:cNvSpPr/>
          <p:nvPr/>
        </p:nvSpPr>
        <p:spPr>
          <a:xfrm>
            <a:off x="3520440" y="3154680"/>
            <a:ext cx="2423160" cy="1167938"/>
          </a:xfrm>
          <a:prstGeom prst="roundRect">
            <a:avLst/>
          </a:prstGeom>
          <a:solidFill>
            <a:srgbClr val="0C1B2E"/>
          </a:solidFill>
          <a:ln w="17780">
            <a:solidFill>
              <a:srgbClr val="50CDF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kumimoji="0" lang="en-US" sz="1600" b="1" i="0" u="none" strike="noStrike" kern="1200" cap="none" spc="0" normalizeH="0" baseline="0" noProof="0" dirty="0">
                <a:ln>
                  <a:noFill/>
                </a:ln>
                <a:solidFill>
                  <a:srgbClr val="FFFF00"/>
                </a:solidFill>
                <a:effectLst/>
                <a:uLnTx/>
                <a:uFillTx/>
                <a:latin typeface="Aptos"/>
                <a:ea typeface="+mn-ea"/>
                <a:cs typeface="+mn-cs"/>
              </a:rPr>
              <a:t>P: </a:t>
            </a:r>
            <a:r>
              <a:rPr kumimoji="0" sz="1600" b="1" i="0" u="none" strike="noStrike" kern="1200" cap="none" spc="0" normalizeH="0" baseline="0" noProof="0" dirty="0">
                <a:ln>
                  <a:noFill/>
                </a:ln>
                <a:solidFill>
                  <a:srgbClr val="FFFF00"/>
                </a:solidFill>
                <a:effectLst/>
                <a:uLnTx/>
                <a:uFillTx/>
                <a:latin typeface="Aptos"/>
                <a:ea typeface="+mn-ea"/>
                <a:cs typeface="+mn-cs"/>
              </a:rPr>
              <a:t>PRESERVE</a:t>
            </a:r>
            <a:br>
              <a:rPr kumimoji="0" sz="1600" b="1" i="0" u="none" strike="noStrike" kern="1200" cap="none" spc="0" normalizeH="0" baseline="0" noProof="0" dirty="0">
                <a:ln>
                  <a:noFill/>
                </a:ln>
                <a:solidFill>
                  <a:srgbClr val="F2F6FA"/>
                </a:solidFill>
                <a:effectLst/>
                <a:uLnTx/>
                <a:uFillTx/>
                <a:latin typeface="Aptos"/>
                <a:ea typeface="+mn-ea"/>
                <a:cs typeface="+mn-cs"/>
              </a:rPr>
            </a:br>
            <a:r>
              <a:rPr kumimoji="0" sz="1600" b="1" i="0" u="none" strike="noStrike" kern="1200" cap="none" spc="0" normalizeH="0" baseline="0" noProof="0" dirty="0">
                <a:ln>
                  <a:noFill/>
                </a:ln>
                <a:solidFill>
                  <a:srgbClr val="F2F6FA"/>
                </a:solidFill>
                <a:effectLst/>
                <a:uLnTx/>
                <a:uFillTx/>
                <a:latin typeface="Aptos"/>
                <a:ea typeface="+mn-ea"/>
                <a:cs typeface="+mn-cs"/>
              </a:rPr>
              <a:t>knowledge</a:t>
            </a:r>
            <a:r>
              <a:rPr kumimoji="0" lang="en-US" sz="1600" b="1" i="0" u="none" strike="noStrike" kern="1200" cap="none" spc="0" normalizeH="0" baseline="0" noProof="0" dirty="0">
                <a:ln>
                  <a:noFill/>
                </a:ln>
                <a:solidFill>
                  <a:srgbClr val="F2F6FA"/>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lang="en-US" sz="1600" b="1" dirty="0">
                <a:solidFill>
                  <a:srgbClr val="F2F6FA"/>
                </a:solidFill>
                <a:latin typeface="Aptos"/>
              </a:rPr>
              <a:t>e.g. Printing Press,</a:t>
            </a:r>
            <a:endParaRPr kumimoji="0" sz="1600" b="1" i="0" u="none" strike="noStrike" kern="1200" cap="none" spc="0" normalizeH="0" baseline="0" noProof="0" dirty="0">
              <a:ln>
                <a:noFill/>
              </a:ln>
              <a:solidFill>
                <a:srgbClr val="F2F6FA"/>
              </a:solidFill>
              <a:effectLst/>
              <a:uLnTx/>
              <a:uFillTx/>
              <a:latin typeface="Aptos"/>
              <a:ea typeface="+mn-ea"/>
              <a:cs typeface="+mn-cs"/>
            </a:endParaRPr>
          </a:p>
        </p:txBody>
      </p:sp>
      <p:sp>
        <p:nvSpPr>
          <p:cNvPr id="9" name="Rounded Rectangle 8"/>
          <p:cNvSpPr/>
          <p:nvPr/>
        </p:nvSpPr>
        <p:spPr>
          <a:xfrm>
            <a:off x="6446520" y="3154680"/>
            <a:ext cx="2487168" cy="1167938"/>
          </a:xfrm>
          <a:prstGeom prst="roundRect">
            <a:avLst/>
          </a:prstGeom>
          <a:solidFill>
            <a:srgbClr val="0C1B2E"/>
          </a:solidFill>
          <a:ln w="17780">
            <a:solidFill>
              <a:srgbClr val="6EDE9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kumimoji="0" lang="en-US" sz="1600" b="1" i="0" u="none" strike="noStrike" kern="1200" cap="none" spc="0" normalizeH="0" baseline="0" noProof="0" dirty="0">
                <a:ln>
                  <a:noFill/>
                </a:ln>
                <a:solidFill>
                  <a:srgbClr val="FFFF00"/>
                </a:solidFill>
                <a:effectLst/>
                <a:uLnTx/>
                <a:uFillTx/>
                <a:latin typeface="Aptos"/>
                <a:ea typeface="+mn-ea"/>
                <a:cs typeface="+mn-cs"/>
              </a:rPr>
              <a:t>A: </a:t>
            </a:r>
            <a:r>
              <a:rPr kumimoji="0" sz="1600" b="1" i="0" u="none" strike="noStrike" kern="1200" cap="none" spc="0" normalizeH="0" baseline="0" noProof="0" dirty="0">
                <a:ln>
                  <a:noFill/>
                </a:ln>
                <a:solidFill>
                  <a:srgbClr val="FFFF00"/>
                </a:solidFill>
                <a:effectLst/>
                <a:uLnTx/>
                <a:uFillTx/>
                <a:latin typeface="Aptos"/>
                <a:ea typeface="+mn-ea"/>
                <a:cs typeface="+mn-cs"/>
              </a:rPr>
              <a:t>ACCESS</a:t>
            </a:r>
            <a:br>
              <a:rPr kumimoji="0" sz="1600" b="1" i="0" u="none" strike="noStrike" kern="1200" cap="none" spc="0" normalizeH="0" baseline="0" noProof="0" dirty="0">
                <a:ln>
                  <a:noFill/>
                </a:ln>
                <a:solidFill>
                  <a:srgbClr val="F2F6FA"/>
                </a:solidFill>
                <a:effectLst/>
                <a:uLnTx/>
                <a:uFillTx/>
                <a:latin typeface="Aptos"/>
                <a:ea typeface="+mn-ea"/>
                <a:cs typeface="+mn-cs"/>
              </a:rPr>
            </a:br>
            <a:r>
              <a:rPr kumimoji="0" sz="1600" b="1" i="0" u="none" strike="noStrike" kern="1200" cap="none" spc="0" normalizeH="0" baseline="0" noProof="0" dirty="0">
                <a:ln>
                  <a:noFill/>
                </a:ln>
                <a:solidFill>
                  <a:srgbClr val="F2F6FA"/>
                </a:solidFill>
                <a:effectLst/>
                <a:uLnTx/>
                <a:uFillTx/>
                <a:latin typeface="Aptos"/>
                <a:ea typeface="+mn-ea"/>
                <a:cs typeface="+mn-cs"/>
              </a:rPr>
              <a:t>knowledge</a:t>
            </a:r>
            <a:r>
              <a:rPr kumimoji="0" lang="en-US" sz="1600" b="1" i="0" u="none" strike="noStrike" kern="1200" cap="none" spc="0" normalizeH="0" baseline="0" noProof="0" dirty="0">
                <a:ln>
                  <a:noFill/>
                </a:ln>
                <a:solidFill>
                  <a:srgbClr val="F2F6FA"/>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lang="en-US" sz="1500" b="1" dirty="0">
                <a:solidFill>
                  <a:srgbClr val="F2F6FA"/>
                </a:solidFill>
                <a:latin typeface="Aptos"/>
              </a:rPr>
              <a:t>e.g. Internet, Hard Drive</a:t>
            </a:r>
            <a:endParaRPr kumimoji="0" sz="1500" b="1" i="0" u="none" strike="noStrike" kern="1200" cap="none" spc="0" normalizeH="0" baseline="0" noProof="0" dirty="0">
              <a:ln>
                <a:noFill/>
              </a:ln>
              <a:solidFill>
                <a:srgbClr val="F2F6FA"/>
              </a:solidFill>
              <a:effectLst/>
              <a:uLnTx/>
              <a:uFillTx/>
              <a:latin typeface="Aptos"/>
              <a:ea typeface="+mn-ea"/>
              <a:cs typeface="+mn-cs"/>
            </a:endParaRPr>
          </a:p>
        </p:txBody>
      </p:sp>
      <p:sp>
        <p:nvSpPr>
          <p:cNvPr id="10" name="Rounded Rectangle 9"/>
          <p:cNvSpPr/>
          <p:nvPr/>
        </p:nvSpPr>
        <p:spPr>
          <a:xfrm>
            <a:off x="9372600" y="3154680"/>
            <a:ext cx="2240280" cy="1167938"/>
          </a:xfrm>
          <a:prstGeom prst="roundRect">
            <a:avLst/>
          </a:prstGeom>
          <a:solidFill>
            <a:srgbClr val="0C1B2E"/>
          </a:solidFill>
          <a:ln w="17780">
            <a:solidFill>
              <a:srgbClr val="F5C44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kumimoji="0" sz="1600" b="1" i="0" u="none" strike="noStrike" kern="1200" cap="none" spc="0" normalizeH="0" baseline="0" noProof="0" dirty="0">
                <a:ln>
                  <a:noFill/>
                </a:ln>
                <a:solidFill>
                  <a:srgbClr val="F2F6FA"/>
                </a:solidFill>
                <a:effectLst/>
                <a:uLnTx/>
                <a:uFillTx/>
                <a:latin typeface="Aptos"/>
                <a:ea typeface="+mn-ea"/>
                <a:cs typeface="+mn-cs"/>
              </a:rPr>
              <a:t>PROCESS &amp;</a:t>
            </a:r>
            <a:br>
              <a:rPr kumimoji="0" sz="1600" b="1" i="0" u="none" strike="noStrike" kern="1200" cap="none" spc="0" normalizeH="0" baseline="0" noProof="0" dirty="0">
                <a:ln>
                  <a:noFill/>
                </a:ln>
                <a:solidFill>
                  <a:srgbClr val="F2F6FA"/>
                </a:solidFill>
                <a:effectLst/>
                <a:uLnTx/>
                <a:uFillTx/>
                <a:latin typeface="Aptos"/>
                <a:ea typeface="+mn-ea"/>
                <a:cs typeface="+mn-cs"/>
              </a:rPr>
            </a:br>
            <a:r>
              <a:rPr kumimoji="0" sz="1600" b="1" i="0" u="none" strike="noStrike" kern="1200" cap="none" spc="0" normalizeH="0" baseline="0" noProof="0" dirty="0">
                <a:ln>
                  <a:noFill/>
                </a:ln>
                <a:solidFill>
                  <a:srgbClr val="FFFF00"/>
                </a:solidFill>
                <a:effectLst/>
                <a:uLnTx/>
                <a:uFillTx/>
                <a:latin typeface="Aptos"/>
                <a:ea typeface="+mn-ea"/>
                <a:cs typeface="+mn-cs"/>
              </a:rPr>
              <a:t>SYNTHESIZE</a:t>
            </a:r>
            <a:r>
              <a:rPr kumimoji="0" lang="en-US" sz="1600" b="1" i="0" u="none" strike="noStrike" kern="1200" cap="none" spc="0" normalizeH="0" baseline="0" noProof="0" dirty="0">
                <a:ln>
                  <a:noFill/>
                </a:ln>
                <a:solidFill>
                  <a:srgbClr val="FFFF00"/>
                </a:solidFill>
                <a:effectLst/>
                <a:uLnTx/>
                <a:uFillTx/>
                <a:latin typeface="Aptos"/>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2F6FA"/>
                </a:solidFill>
                <a:latin typeface="Aptos"/>
              </a:defRPr>
            </a:pPr>
            <a:r>
              <a:rPr kumimoji="0" lang="en-US" sz="1600" b="1" i="0" u="none" strike="noStrike" kern="1200" cap="none" spc="0" normalizeH="0" baseline="0" noProof="0" dirty="0">
                <a:ln>
                  <a:noFill/>
                </a:ln>
                <a:solidFill>
                  <a:srgbClr val="F2F6FA"/>
                </a:solidFill>
                <a:effectLst/>
                <a:uLnTx/>
                <a:uFillTx/>
                <a:latin typeface="Aptos"/>
                <a:ea typeface="+mn-ea"/>
                <a:cs typeface="+mn-cs"/>
              </a:rPr>
              <a:t>Super Intelligence</a:t>
            </a:r>
            <a:endParaRPr kumimoji="0" sz="1600" b="1" i="0" u="none" strike="noStrike" kern="1200" cap="none" spc="0" normalizeH="0" baseline="0" noProof="0" dirty="0">
              <a:ln>
                <a:noFill/>
              </a:ln>
              <a:solidFill>
                <a:srgbClr val="F2F6FA"/>
              </a:solidFill>
              <a:effectLst/>
              <a:uLnTx/>
              <a:uFillTx/>
              <a:latin typeface="Aptos"/>
              <a:ea typeface="+mn-ea"/>
              <a:cs typeface="+mn-cs"/>
            </a:endParaRPr>
          </a:p>
        </p:txBody>
      </p:sp>
      <p:sp>
        <p:nvSpPr>
          <p:cNvPr id="11" name="TextBox 10"/>
          <p:cNvSpPr txBox="1"/>
          <p:nvPr/>
        </p:nvSpPr>
        <p:spPr>
          <a:xfrm>
            <a:off x="3063240" y="3383280"/>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5C448"/>
                </a:solidFill>
                <a:latin typeface="Aptos"/>
              </a:defRPr>
            </a:pPr>
            <a:r>
              <a:rPr kumimoji="0" sz="2600" b="1" i="0" u="none" strike="noStrike" kern="1200" cap="none" spc="0" normalizeH="0" baseline="0" noProof="0">
                <a:ln>
                  <a:noFill/>
                </a:ln>
                <a:solidFill>
                  <a:srgbClr val="F5C448"/>
                </a:solidFill>
                <a:effectLst/>
                <a:uLnTx/>
                <a:uFillTx/>
                <a:latin typeface="Aptos"/>
                <a:ea typeface="+mn-ea"/>
                <a:cs typeface="+mn-cs"/>
              </a:rPr>
              <a:t>×</a:t>
            </a:r>
          </a:p>
        </p:txBody>
      </p:sp>
      <p:sp>
        <p:nvSpPr>
          <p:cNvPr id="12" name="TextBox 11"/>
          <p:cNvSpPr txBox="1"/>
          <p:nvPr/>
        </p:nvSpPr>
        <p:spPr>
          <a:xfrm>
            <a:off x="5989320" y="3383280"/>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5C448"/>
                </a:solidFill>
                <a:latin typeface="Aptos"/>
              </a:defRPr>
            </a:pPr>
            <a:r>
              <a:rPr kumimoji="0" sz="2600" b="1" i="0" u="none" strike="noStrike" kern="1200" cap="none" spc="0" normalizeH="0" baseline="0" noProof="0">
                <a:ln>
                  <a:noFill/>
                </a:ln>
                <a:solidFill>
                  <a:srgbClr val="F5C448"/>
                </a:solidFill>
                <a:effectLst/>
                <a:uLnTx/>
                <a:uFillTx/>
                <a:latin typeface="Aptos"/>
                <a:ea typeface="+mn-ea"/>
                <a:cs typeface="+mn-cs"/>
              </a:rPr>
              <a:t>×</a:t>
            </a:r>
          </a:p>
        </p:txBody>
      </p:sp>
      <p:sp>
        <p:nvSpPr>
          <p:cNvPr id="13" name="TextBox 12"/>
          <p:cNvSpPr txBox="1"/>
          <p:nvPr/>
        </p:nvSpPr>
        <p:spPr>
          <a:xfrm>
            <a:off x="8915400" y="3383280"/>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5C448"/>
                </a:solidFill>
                <a:latin typeface="Aptos"/>
              </a:defRPr>
            </a:pPr>
            <a:r>
              <a:rPr kumimoji="0" sz="2600" b="1" i="0" u="none" strike="noStrike" kern="1200" cap="none" spc="0" normalizeH="0" baseline="0" noProof="0">
                <a:ln>
                  <a:noFill/>
                </a:ln>
                <a:solidFill>
                  <a:srgbClr val="F5C448"/>
                </a:solidFill>
                <a:effectLst/>
                <a:uLnTx/>
                <a:uFillTx/>
                <a:latin typeface="Aptos"/>
                <a:ea typeface="+mn-ea"/>
                <a:cs typeface="+mn-cs"/>
              </a:rPr>
              <a:t>×</a:t>
            </a:r>
          </a:p>
        </p:txBody>
      </p:sp>
      <p:sp>
        <p:nvSpPr>
          <p:cNvPr id="14" name="TextBox 13"/>
          <p:cNvSpPr txBox="1"/>
          <p:nvPr/>
        </p:nvSpPr>
        <p:spPr>
          <a:xfrm>
            <a:off x="731520" y="4661431"/>
            <a:ext cx="10698480" cy="415498"/>
          </a:xfrm>
          <a:prstGeom prst="rect">
            <a:avLst/>
          </a:prstGeom>
          <a:noFill/>
        </p:spPr>
        <p:txBody>
          <a:bodyPr wrap="square" anchor="ctr">
            <a:spAutoFit/>
          </a:bodyPr>
          <a:lstStyle/>
          <a:p>
            <a:pPr lvl="0" algn="ctr">
              <a:defRPr sz="2100" b="1">
                <a:solidFill>
                  <a:srgbClr val="F2F6FA"/>
                </a:solidFill>
                <a:latin typeface="Aptos"/>
              </a:defRPr>
            </a:pPr>
            <a:r>
              <a:rPr kumimoji="0" sz="2100" b="1" i="0" u="none" strike="noStrike" kern="1200" cap="none" spc="0" normalizeH="0" baseline="0" noProof="0" dirty="0">
                <a:ln>
                  <a:noFill/>
                </a:ln>
                <a:solidFill>
                  <a:srgbClr val="F2F6FA"/>
                </a:solidFill>
                <a:effectLst/>
                <a:uLnTx/>
                <a:uFillTx/>
                <a:latin typeface="Aptos"/>
                <a:ea typeface="+mn-ea"/>
                <a:cs typeface="+mn-cs"/>
              </a:rPr>
              <a:t>Human Knowledge Capability Index:  </a:t>
            </a:r>
            <a:r>
              <a:rPr kumimoji="0" sz="2100" b="1" i="0" u="none" strike="noStrike" kern="1200" cap="none" spc="0" normalizeH="0" baseline="0" noProof="0" dirty="0">
                <a:ln>
                  <a:noFill/>
                </a:ln>
                <a:solidFill>
                  <a:srgbClr val="FFFF00"/>
                </a:solidFill>
                <a:effectLst/>
                <a:uLnTx/>
                <a:uFillTx/>
                <a:latin typeface="Aptos"/>
                <a:ea typeface="+mn-ea"/>
                <a:cs typeface="+mn-cs"/>
              </a:rPr>
              <a:t>K(t) ∝</a:t>
            </a:r>
            <a:r>
              <a:rPr kumimoji="0" lang="en-US" sz="2100" b="1" i="0" u="none" strike="noStrike" kern="1200" cap="none" spc="0" normalizeH="0" baseline="0" noProof="0" dirty="0">
                <a:ln>
                  <a:noFill/>
                </a:ln>
                <a:solidFill>
                  <a:srgbClr val="FFFF00"/>
                </a:solidFill>
                <a:effectLst/>
                <a:uLnTx/>
                <a:uFillTx/>
                <a:latin typeface="Aptos"/>
                <a:ea typeface="+mn-ea"/>
                <a:cs typeface="+mn-cs"/>
              </a:rPr>
              <a:t> </a:t>
            </a:r>
            <a:r>
              <a:rPr kumimoji="0" sz="2100" b="1" i="0" u="none" strike="noStrike" kern="1200" cap="none" spc="0" normalizeH="0" baseline="0" noProof="0" dirty="0">
                <a:ln>
                  <a:noFill/>
                </a:ln>
                <a:solidFill>
                  <a:srgbClr val="FFFF00"/>
                </a:solidFill>
                <a:effectLst/>
                <a:uLnTx/>
                <a:uFillTx/>
                <a:latin typeface="Aptos"/>
                <a:ea typeface="+mn-ea"/>
                <a:cs typeface="+mn-cs"/>
              </a:rPr>
              <a:t> D × P × A × </a:t>
            </a:r>
            <a:r>
              <a:rPr lang="en-US" sz="2100" b="1" dirty="0">
                <a:solidFill>
                  <a:srgbClr val="FFFF00"/>
                </a:solidFill>
                <a:latin typeface="Aptos"/>
              </a:rPr>
              <a:t>S</a:t>
            </a:r>
            <a:endParaRPr kumimoji="0" sz="2100" b="1" i="0" u="none" strike="noStrike" kern="1200" cap="none" spc="0" normalizeH="0" baseline="0" noProof="0" dirty="0">
              <a:ln>
                <a:noFill/>
              </a:ln>
              <a:solidFill>
                <a:srgbClr val="FFFF00"/>
              </a:solidFill>
              <a:effectLst/>
              <a:uLnTx/>
              <a:uFillTx/>
              <a:latin typeface="Aptos"/>
              <a:ea typeface="+mn-ea"/>
              <a:cs typeface="+mn-cs"/>
            </a:endParaRPr>
          </a:p>
        </p:txBody>
      </p:sp>
      <p:sp>
        <p:nvSpPr>
          <p:cNvPr id="15" name="TextBox 14"/>
          <p:cNvSpPr txBox="1"/>
          <p:nvPr/>
        </p:nvSpPr>
        <p:spPr>
          <a:xfrm>
            <a:off x="822960" y="5257800"/>
            <a:ext cx="1051560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50CDF2"/>
                </a:solidFill>
                <a:latin typeface="Aptos"/>
              </a:defRPr>
            </a:pPr>
            <a:r>
              <a:rPr kumimoji="0" sz="1700" b="0" i="0" u="none" strike="noStrike" kern="1200" cap="none" spc="0" normalizeH="0" baseline="0" noProof="0" dirty="0">
                <a:ln>
                  <a:noFill/>
                </a:ln>
                <a:solidFill>
                  <a:srgbClr val="50CDF2"/>
                </a:solidFill>
                <a:effectLst/>
                <a:uLnTx/>
                <a:uFillTx/>
                <a:latin typeface="Aptos"/>
                <a:ea typeface="+mn-ea"/>
                <a:cs typeface="+mn-cs"/>
              </a:rPr>
              <a:t>Aₖ emphasizes productivity: how strongly tools and institutions amplify the knowledge generated </a:t>
            </a:r>
            <a:endParaRPr kumimoji="0" lang="en-US" sz="1700" b="0" i="0" u="none" strike="noStrike" kern="1200" cap="none" spc="0" normalizeH="0" baseline="0" noProof="0" dirty="0">
              <a:ln>
                <a:noFill/>
              </a:ln>
              <a:solidFill>
                <a:srgbClr val="50CDF2"/>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50CDF2"/>
                </a:solidFill>
                <a:latin typeface="Aptos"/>
              </a:defRPr>
            </a:pPr>
            <a:r>
              <a:rPr kumimoji="0" sz="1700" b="0" i="0" u="none" strike="noStrike" kern="1200" cap="none" spc="0" normalizeH="0" baseline="0" noProof="0" dirty="0">
                <a:ln>
                  <a:noFill/>
                </a:ln>
                <a:solidFill>
                  <a:srgbClr val="50CDF2"/>
                </a:solidFill>
                <a:effectLst/>
                <a:uLnTx/>
                <a:uFillTx/>
                <a:latin typeface="Aptos"/>
                <a:ea typeface="+mn-ea"/>
                <a:cs typeface="+mn-cs"/>
              </a:rPr>
              <a:t>by a unit of human intellectual effort.</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3DD7857-D3B4-71BF-DB65-0C4527FCE16B}"/>
                  </a:ext>
                </a:extLst>
              </p:cNvPr>
              <p:cNvSpPr txBox="1"/>
              <p:nvPr/>
            </p:nvSpPr>
            <p:spPr>
              <a:xfrm>
                <a:off x="2819400" y="2320375"/>
                <a:ext cx="6096000" cy="492443"/>
              </a:xfrm>
              <a:prstGeom prst="rect">
                <a:avLst/>
              </a:prstGeom>
              <a:noFill/>
            </p:spPr>
            <p:txBody>
              <a:bodyPr wrap="square">
                <a:spAutoFit/>
              </a:bodyPr>
              <a:lstStyle/>
              <a:p>
                <a:pPr/>
                <a14:m>
                  <m:oMathPara xmlns:m="http://schemas.openxmlformats.org/officeDocument/2006/math">
                    <m:oMath>
                      <m:sSub>
                        <m:sSubPr>
                          <m:ctrlPr>
                            <a:rPr lang="en-US" sz="2600" i="1">
                              <a:solidFill>
                                <a:schemeClr val="bg1"/>
                              </a:solidFill>
                              <a:latin typeface="Cambria Math" panose="02040503050406030204" pitchFamily="18" charset="0"/>
                            </a:rPr>
                          </m:ctrlPr>
                        </m:sSubPr>
                        <m:e>
                          <m:r>
                            <a:rPr lang="en-US" sz="2600" i="1">
                              <a:solidFill>
                                <a:schemeClr val="bg1"/>
                              </a:solidFill>
                              <a:latin typeface="Cambria Math" panose="02040503050406030204" pitchFamily="18" charset="0"/>
                            </a:rPr>
                            <m:t>𝐴</m:t>
                          </m:r>
                        </m:e>
                        <m:sub>
                          <m:r>
                            <a:rPr lang="en-US" sz="2600" i="1">
                              <a:solidFill>
                                <a:schemeClr val="bg1"/>
                              </a:solidFill>
                              <a:latin typeface="Cambria Math" panose="02040503050406030204" pitchFamily="18" charset="0"/>
                            </a:rPr>
                            <m:t>𝐾</m:t>
                          </m:r>
                        </m:sub>
                      </m:sSub>
                      <m:d>
                        <m:dPr>
                          <m:ctrlPr>
                            <a:rPr lang="en-US" sz="2600" i="0">
                              <a:solidFill>
                                <a:schemeClr val="bg1"/>
                              </a:solidFill>
                              <a:latin typeface="Aptos" panose="020B0004020202020204" pitchFamily="34" charset="0"/>
                            </a:rPr>
                          </m:ctrlPr>
                        </m:dPr>
                        <m:e>
                          <m:r>
                            <m:rPr>
                              <m:nor/>
                            </m:rPr>
                            <a:rPr lang="en-US" sz="2600" i="0">
                              <a:solidFill>
                                <a:schemeClr val="bg1"/>
                              </a:solidFill>
                              <a:latin typeface="Aptos" panose="020B0004020202020204" pitchFamily="34" charset="0"/>
                            </a:rPr>
                            <m:t>pre−writing</m:t>
                          </m:r>
                        </m:e>
                      </m:d>
                      <m:r>
                        <a:rPr lang="en-US" sz="2600">
                          <a:solidFill>
                            <a:schemeClr val="bg1"/>
                          </a:solidFill>
                          <a:latin typeface="Cambria Math" panose="02040503050406030204" pitchFamily="18" charset="0"/>
                        </a:rPr>
                        <m:t>=</m:t>
                      </m:r>
                      <m:r>
                        <a:rPr lang="en-US" sz="2600" b="0" i="0" smtClean="0">
                          <a:solidFill>
                            <a:schemeClr val="bg1"/>
                          </a:solidFill>
                          <a:latin typeface="Cambria Math" panose="02040503050406030204" pitchFamily="18" charset="0"/>
                        </a:rPr>
                        <m:t>1</m:t>
                      </m:r>
                      <m:r>
                        <a:rPr lang="en-US" sz="2600">
                          <a:latin typeface="Cambria Math" panose="02040503050406030204" pitchFamily="18" charset="0"/>
                        </a:rPr>
                        <m:t>1</m:t>
                      </m:r>
                    </m:oMath>
                  </m:oMathPara>
                </a14:m>
                <a:endParaRPr lang="en-US" sz="2600" dirty="0">
                  <a:latin typeface="Aptos" panose="020B0004020202020204" pitchFamily="34" charset="0"/>
                </a:endParaRPr>
              </a:p>
            </p:txBody>
          </p:sp>
        </mc:Choice>
        <mc:Fallback xmlns="">
          <p:sp>
            <p:nvSpPr>
              <p:cNvPr id="20" name="TextBox 19">
                <a:extLst>
                  <a:ext uri="{FF2B5EF4-FFF2-40B4-BE49-F238E27FC236}">
                    <a16:creationId xmlns:a16="http://schemas.microsoft.com/office/drawing/2014/main" id="{83DD7857-D3B4-71BF-DB65-0C4527FCE16B}"/>
                  </a:ext>
                </a:extLst>
              </p:cNvPr>
              <p:cNvSpPr txBox="1">
                <a:spLocks noRot="1" noChangeAspect="1" noMove="1" noResize="1" noEditPoints="1" noAdjustHandles="1" noChangeArrowheads="1" noChangeShapeType="1" noTextEdit="1"/>
              </p:cNvSpPr>
              <p:nvPr/>
            </p:nvSpPr>
            <p:spPr>
              <a:xfrm>
                <a:off x="2819400" y="2320375"/>
                <a:ext cx="6096000" cy="492443"/>
              </a:xfrm>
              <a:prstGeom prst="rect">
                <a:avLst/>
              </a:prstGeom>
              <a:blipFill>
                <a:blip r:embed="rId2"/>
                <a:stretch>
                  <a:fillRect/>
                </a:stretch>
              </a:blipFill>
            </p:spPr>
            <p:txBody>
              <a:bodyPr/>
              <a:lstStyle/>
              <a:p>
                <a:r>
                  <a:rPr lang="en-US">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50A16"/>
        </a:solidFill>
        <a:effectLst/>
      </p:bgPr>
    </p:bg>
    <p:spTree>
      <p:nvGrpSpPr>
        <p:cNvPr id="1" name=""/>
        <p:cNvGrpSpPr/>
        <p:nvPr/>
      </p:nvGrpSpPr>
      <p:grpSpPr>
        <a:xfrm>
          <a:off x="0" y="0"/>
          <a:ext cx="0" cy="0"/>
          <a:chOff x="0" y="0"/>
          <a:chExt cx="0" cy="0"/>
        </a:xfrm>
      </p:grpSpPr>
      <p:sp>
        <p:nvSpPr>
          <p:cNvPr id="2" name="Rounded Rectangle 1"/>
          <p:cNvSpPr/>
          <p:nvPr/>
        </p:nvSpPr>
        <p:spPr>
          <a:xfrm>
            <a:off x="137160" y="128016"/>
            <a:ext cx="11914632" cy="6583680"/>
          </a:xfrm>
          <a:prstGeom prst="roundRect">
            <a:avLst/>
          </a:prstGeom>
          <a:noFill/>
          <a:ln w="12700">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20200" y="256032"/>
            <a:ext cx="11166840" cy="461665"/>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5C448"/>
                </a:solidFill>
                <a:latin typeface="Georgia"/>
              </a:defRPr>
            </a:pPr>
            <a:r>
              <a:rPr kumimoji="0" sz="2400" b="1" i="0" u="none" strike="noStrike" kern="1200" cap="none" spc="0" normalizeH="0" baseline="0" noProof="0" dirty="0">
                <a:ln>
                  <a:noFill/>
                </a:ln>
                <a:solidFill>
                  <a:srgbClr val="F5C448"/>
                </a:solidFill>
                <a:effectLst/>
                <a:uLnTx/>
                <a:uFillTx/>
                <a:latin typeface="Georgia"/>
                <a:ea typeface="+mn-ea"/>
                <a:cs typeface="+mn-cs"/>
              </a:rPr>
              <a:t>HUMAN KNOWLEDGE CAPABILITY INDEX — LOGARITHMIC VIEW</a:t>
            </a:r>
          </a:p>
        </p:txBody>
      </p:sp>
      <p:sp>
        <p:nvSpPr>
          <p:cNvPr id="4" name="TextBox 3"/>
          <p:cNvSpPr txBox="1"/>
          <p:nvPr/>
        </p:nvSpPr>
        <p:spPr>
          <a:xfrm>
            <a:off x="1261872" y="841248"/>
            <a:ext cx="7947279"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50CDF2"/>
                </a:solidFill>
                <a:latin typeface="Aptos"/>
              </a:defRPr>
            </a:pPr>
            <a:r>
              <a:rPr kumimoji="0" lang="en-US" sz="2400" b="1" i="0" u="none" strike="noStrike" kern="1200" cap="none" spc="0" normalizeH="0" baseline="0" noProof="0" dirty="0">
                <a:ln>
                  <a:noFill/>
                </a:ln>
                <a:solidFill>
                  <a:srgbClr val="50CDF2"/>
                </a:solidFill>
                <a:effectLst/>
                <a:uLnTx/>
                <a:uFillTx/>
                <a:latin typeface="Aptos"/>
                <a:ea typeface="+mn-ea"/>
                <a:cs typeface="+mn-cs"/>
              </a:rPr>
              <a:t>Growth of Knowledge Capability Index vs Ages</a:t>
            </a:r>
          </a:p>
        </p:txBody>
      </p:sp>
      <p:cxnSp>
        <p:nvCxnSpPr>
          <p:cNvPr id="5" name="Connector 4"/>
          <p:cNvCxnSpPr>
            <a:cxnSpLocks/>
          </p:cNvCxnSpPr>
          <p:nvPr/>
        </p:nvCxnSpPr>
        <p:spPr>
          <a:xfrm>
            <a:off x="1051560" y="5760720"/>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1094993" y="5014014"/>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34301" y="5609844"/>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a:t>
            </a:r>
          </a:p>
        </p:txBody>
      </p:sp>
      <p:cxnSp>
        <p:nvCxnSpPr>
          <p:cNvPr id="9" name="Connector 8"/>
          <p:cNvCxnSpPr/>
          <p:nvPr/>
        </p:nvCxnSpPr>
        <p:spPr>
          <a:xfrm>
            <a:off x="1051560" y="4312920"/>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34301" y="4885944"/>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a:t>
            </a:r>
          </a:p>
        </p:txBody>
      </p:sp>
      <p:cxnSp>
        <p:nvCxnSpPr>
          <p:cNvPr id="11" name="Connector 10"/>
          <p:cNvCxnSpPr/>
          <p:nvPr/>
        </p:nvCxnSpPr>
        <p:spPr>
          <a:xfrm>
            <a:off x="786581" y="3345659"/>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34301" y="4162043"/>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1,000</a:t>
            </a:r>
          </a:p>
        </p:txBody>
      </p:sp>
      <p:cxnSp>
        <p:nvCxnSpPr>
          <p:cNvPr id="13" name="Connector 12"/>
          <p:cNvCxnSpPr/>
          <p:nvPr/>
        </p:nvCxnSpPr>
        <p:spPr>
          <a:xfrm>
            <a:off x="1094993" y="2856668"/>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34301" y="3438144"/>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10,000</a:t>
            </a:r>
          </a:p>
        </p:txBody>
      </p:sp>
      <p:cxnSp>
        <p:nvCxnSpPr>
          <p:cNvPr id="15" name="Connector 14"/>
          <p:cNvCxnSpPr/>
          <p:nvPr/>
        </p:nvCxnSpPr>
        <p:spPr>
          <a:xfrm>
            <a:off x="1155924" y="2128896"/>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34301" y="2714243"/>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100,000</a:t>
            </a:r>
          </a:p>
        </p:txBody>
      </p:sp>
      <p:cxnSp>
        <p:nvCxnSpPr>
          <p:cNvPr id="17" name="Connector 16"/>
          <p:cNvCxnSpPr/>
          <p:nvPr/>
        </p:nvCxnSpPr>
        <p:spPr>
          <a:xfrm>
            <a:off x="1051560" y="1417319"/>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34301" y="1990343"/>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dirty="0">
                <a:ln>
                  <a:noFill/>
                </a:ln>
                <a:solidFill>
                  <a:srgbClr val="AFC3D4"/>
                </a:solidFill>
                <a:effectLst/>
                <a:uLnTx/>
                <a:uFillTx/>
                <a:latin typeface="Aptos"/>
                <a:ea typeface="+mn-ea"/>
                <a:cs typeface="+mn-cs"/>
              </a:rPr>
              <a:t>1,000,000</a:t>
            </a:r>
          </a:p>
        </p:txBody>
      </p:sp>
      <p:cxnSp>
        <p:nvCxnSpPr>
          <p:cNvPr id="19" name="Connector 18"/>
          <p:cNvCxnSpPr/>
          <p:nvPr/>
        </p:nvCxnSpPr>
        <p:spPr>
          <a:xfrm>
            <a:off x="1051560" y="1417320"/>
            <a:ext cx="0" cy="4343400"/>
          </a:xfrm>
          <a:prstGeom prst="line">
            <a:avLst/>
          </a:prstGeom>
          <a:ln w="15240">
            <a:solidFill>
              <a:srgbClr val="F2F6F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V="1">
            <a:off x="1051560" y="5415331"/>
            <a:ext cx="622934" cy="34538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1674494" y="5106973"/>
            <a:ext cx="622936" cy="30835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V="1">
            <a:off x="2920365" y="4691431"/>
            <a:ext cx="622935" cy="21791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3543300" y="4425053"/>
            <a:ext cx="622935" cy="26637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V="1">
            <a:off x="4166235" y="4185447"/>
            <a:ext cx="622935" cy="23960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4789170" y="3967531"/>
            <a:ext cx="622934" cy="21791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V="1">
            <a:off x="5412104" y="3589020"/>
            <a:ext cx="622936" cy="378511"/>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V="1">
            <a:off x="6035040" y="3243631"/>
            <a:ext cx="622935" cy="34538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flipV="1">
            <a:off x="6657975" y="2935273"/>
            <a:ext cx="622935" cy="30835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V="1">
            <a:off x="7280910" y="2647204"/>
            <a:ext cx="622935" cy="28806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V="1">
            <a:off x="7903845" y="2301816"/>
            <a:ext cx="622935" cy="34538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V="1">
            <a:off x="8526780" y="2013747"/>
            <a:ext cx="622935" cy="28806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V="1">
            <a:off x="9149715" y="1879365"/>
            <a:ext cx="622935" cy="134382"/>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V="1">
            <a:off x="9772650" y="1705388"/>
            <a:ext cx="622935" cy="173977"/>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V="1">
            <a:off x="10354571" y="1449181"/>
            <a:ext cx="622935" cy="28806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1008125" y="5717286"/>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p:cNvSpPr/>
          <p:nvPr/>
        </p:nvSpPr>
        <p:spPr>
          <a:xfrm>
            <a:off x="1631060" y="53718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253996" y="5063539"/>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2876931" y="4865913"/>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3499866" y="46479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4122801" y="4381619"/>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4745736" y="4142013"/>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5368670" y="39240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5991605" y="3545586"/>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6614541" y="32001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7237476" y="2891839"/>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Oval 57"/>
          <p:cNvSpPr/>
          <p:nvPr/>
        </p:nvSpPr>
        <p:spPr>
          <a:xfrm>
            <a:off x="7860411" y="2603770"/>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p:cNvSpPr/>
          <p:nvPr/>
        </p:nvSpPr>
        <p:spPr>
          <a:xfrm>
            <a:off x="8483346" y="2258382"/>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p:cNvSpPr/>
          <p:nvPr/>
        </p:nvSpPr>
        <p:spPr>
          <a:xfrm>
            <a:off x="9106281" y="1970313"/>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p:cNvSpPr/>
          <p:nvPr/>
        </p:nvSpPr>
        <p:spPr>
          <a:xfrm>
            <a:off x="9729216" y="1835931"/>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Oval 65"/>
          <p:cNvSpPr/>
          <p:nvPr/>
        </p:nvSpPr>
        <p:spPr>
          <a:xfrm>
            <a:off x="10352151" y="1661954"/>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p:cNvSpPr/>
          <p:nvPr/>
        </p:nvSpPr>
        <p:spPr>
          <a:xfrm>
            <a:off x="10975086" y="1373885"/>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0" name="Connector 69"/>
          <p:cNvCxnSpPr/>
          <p:nvPr/>
        </p:nvCxnSpPr>
        <p:spPr>
          <a:xfrm>
            <a:off x="105156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rot="16200000">
            <a:off x="631413" y="5931443"/>
            <a:ext cx="840295"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dirty="0">
                <a:ln>
                  <a:noFill/>
                </a:ln>
                <a:solidFill>
                  <a:srgbClr val="AFC3D4"/>
                </a:solidFill>
                <a:effectLst/>
                <a:uLnTx/>
                <a:uFillTx/>
                <a:latin typeface="Aptos"/>
                <a:ea typeface="+mn-ea"/>
                <a:cs typeface="+mn-cs"/>
              </a:rPr>
              <a:t>3500 BC</a:t>
            </a:r>
          </a:p>
        </p:txBody>
      </p:sp>
      <p:cxnSp>
        <p:nvCxnSpPr>
          <p:cNvPr id="72" name="Connector 71"/>
          <p:cNvCxnSpPr/>
          <p:nvPr/>
        </p:nvCxnSpPr>
        <p:spPr>
          <a:xfrm>
            <a:off x="1674494"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rot="16200000">
            <a:off x="1302438" y="5931443"/>
            <a:ext cx="744114"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600 BC</a:t>
            </a:r>
          </a:p>
        </p:txBody>
      </p:sp>
      <p:cxnSp>
        <p:nvCxnSpPr>
          <p:cNvPr id="74" name="Connector 73"/>
          <p:cNvCxnSpPr/>
          <p:nvPr/>
        </p:nvCxnSpPr>
        <p:spPr>
          <a:xfrm>
            <a:off x="229743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rot="16200000">
            <a:off x="1925373" y="5931443"/>
            <a:ext cx="744114"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300 BC</a:t>
            </a:r>
          </a:p>
        </p:txBody>
      </p:sp>
      <p:cxnSp>
        <p:nvCxnSpPr>
          <p:cNvPr id="76" name="Connector 75"/>
          <p:cNvCxnSpPr/>
          <p:nvPr/>
        </p:nvCxnSpPr>
        <p:spPr>
          <a:xfrm>
            <a:off x="292036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7" name="TextBox 76"/>
          <p:cNvSpPr txBox="1"/>
          <p:nvPr/>
        </p:nvSpPr>
        <p:spPr>
          <a:xfrm rot="16200000">
            <a:off x="263567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1000</a:t>
            </a:r>
          </a:p>
        </p:txBody>
      </p:sp>
      <p:cxnSp>
        <p:nvCxnSpPr>
          <p:cNvPr id="78" name="Connector 77"/>
          <p:cNvCxnSpPr/>
          <p:nvPr/>
        </p:nvCxnSpPr>
        <p:spPr>
          <a:xfrm>
            <a:off x="354330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9" name="TextBox 78"/>
          <p:cNvSpPr txBox="1"/>
          <p:nvPr/>
        </p:nvSpPr>
        <p:spPr>
          <a:xfrm rot="16200000">
            <a:off x="325860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1450</a:t>
            </a:r>
          </a:p>
        </p:txBody>
      </p:sp>
      <p:cxnSp>
        <p:nvCxnSpPr>
          <p:cNvPr id="80" name="Connector 79"/>
          <p:cNvCxnSpPr/>
          <p:nvPr/>
        </p:nvCxnSpPr>
        <p:spPr>
          <a:xfrm>
            <a:off x="416623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1" name="TextBox 80"/>
          <p:cNvSpPr txBox="1"/>
          <p:nvPr/>
        </p:nvSpPr>
        <p:spPr>
          <a:xfrm rot="16200000">
            <a:off x="383810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1600</a:t>
            </a:r>
          </a:p>
        </p:txBody>
      </p:sp>
      <p:cxnSp>
        <p:nvCxnSpPr>
          <p:cNvPr id="82" name="Connector 81"/>
          <p:cNvCxnSpPr/>
          <p:nvPr/>
        </p:nvCxnSpPr>
        <p:spPr>
          <a:xfrm>
            <a:off x="478917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rot="16200000">
            <a:off x="450447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1700</a:t>
            </a:r>
          </a:p>
        </p:txBody>
      </p:sp>
      <p:cxnSp>
        <p:nvCxnSpPr>
          <p:cNvPr id="84" name="Connector 83"/>
          <p:cNvCxnSpPr/>
          <p:nvPr/>
        </p:nvCxnSpPr>
        <p:spPr>
          <a:xfrm>
            <a:off x="5412104"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rot="16200000">
            <a:off x="512741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1800</a:t>
            </a:r>
          </a:p>
        </p:txBody>
      </p:sp>
      <p:cxnSp>
        <p:nvCxnSpPr>
          <p:cNvPr id="86" name="Connector 85"/>
          <p:cNvCxnSpPr/>
          <p:nvPr/>
        </p:nvCxnSpPr>
        <p:spPr>
          <a:xfrm>
            <a:off x="603504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rot="16200000">
            <a:off x="575034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1900</a:t>
            </a:r>
          </a:p>
        </p:txBody>
      </p:sp>
      <p:cxnSp>
        <p:nvCxnSpPr>
          <p:cNvPr id="88" name="Connector 87"/>
          <p:cNvCxnSpPr/>
          <p:nvPr/>
        </p:nvCxnSpPr>
        <p:spPr>
          <a:xfrm>
            <a:off x="665797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rot="16200000">
            <a:off x="637328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1950</a:t>
            </a:r>
          </a:p>
        </p:txBody>
      </p:sp>
      <p:cxnSp>
        <p:nvCxnSpPr>
          <p:cNvPr id="90" name="Connector 89"/>
          <p:cNvCxnSpPr/>
          <p:nvPr/>
        </p:nvCxnSpPr>
        <p:spPr>
          <a:xfrm>
            <a:off x="728091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rot="16200000">
            <a:off x="699621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1970</a:t>
            </a:r>
          </a:p>
        </p:txBody>
      </p:sp>
      <p:cxnSp>
        <p:nvCxnSpPr>
          <p:cNvPr id="92" name="Connector 91"/>
          <p:cNvCxnSpPr/>
          <p:nvPr/>
        </p:nvCxnSpPr>
        <p:spPr>
          <a:xfrm>
            <a:off x="790384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3" name="TextBox 92"/>
          <p:cNvSpPr txBox="1"/>
          <p:nvPr/>
        </p:nvSpPr>
        <p:spPr>
          <a:xfrm rot="16200000">
            <a:off x="761915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1990</a:t>
            </a:r>
          </a:p>
        </p:txBody>
      </p:sp>
      <p:cxnSp>
        <p:nvCxnSpPr>
          <p:cNvPr id="94" name="Connector 93"/>
          <p:cNvCxnSpPr/>
          <p:nvPr/>
        </p:nvCxnSpPr>
        <p:spPr>
          <a:xfrm>
            <a:off x="852678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5" name="TextBox 94"/>
          <p:cNvSpPr txBox="1"/>
          <p:nvPr/>
        </p:nvSpPr>
        <p:spPr>
          <a:xfrm rot="16200000">
            <a:off x="8285521" y="594193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dirty="0">
                <a:ln>
                  <a:noFill/>
                </a:ln>
                <a:solidFill>
                  <a:srgbClr val="AFC3D4"/>
                </a:solidFill>
                <a:effectLst/>
                <a:uLnTx/>
                <a:uFillTx/>
                <a:latin typeface="Aptos"/>
                <a:ea typeface="+mn-ea"/>
                <a:cs typeface="+mn-cs"/>
              </a:rPr>
              <a:t>2000</a:t>
            </a:r>
          </a:p>
        </p:txBody>
      </p:sp>
      <p:cxnSp>
        <p:nvCxnSpPr>
          <p:cNvPr id="96" name="Connector 95"/>
          <p:cNvCxnSpPr/>
          <p:nvPr/>
        </p:nvCxnSpPr>
        <p:spPr>
          <a:xfrm>
            <a:off x="914971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rot="16200000">
            <a:off x="886502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2010</a:t>
            </a:r>
          </a:p>
        </p:txBody>
      </p:sp>
      <p:cxnSp>
        <p:nvCxnSpPr>
          <p:cNvPr id="98" name="Connector 97"/>
          <p:cNvCxnSpPr/>
          <p:nvPr/>
        </p:nvCxnSpPr>
        <p:spPr>
          <a:xfrm>
            <a:off x="977265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9" name="TextBox 98"/>
          <p:cNvSpPr txBox="1"/>
          <p:nvPr/>
        </p:nvSpPr>
        <p:spPr>
          <a:xfrm rot="16200000">
            <a:off x="948795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2015</a:t>
            </a:r>
          </a:p>
        </p:txBody>
      </p:sp>
      <p:cxnSp>
        <p:nvCxnSpPr>
          <p:cNvPr id="100" name="Connector 99"/>
          <p:cNvCxnSpPr/>
          <p:nvPr/>
        </p:nvCxnSpPr>
        <p:spPr>
          <a:xfrm>
            <a:off x="1039558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101" name="TextBox 100"/>
          <p:cNvSpPr txBox="1"/>
          <p:nvPr/>
        </p:nvSpPr>
        <p:spPr>
          <a:xfrm rot="16200000">
            <a:off x="1011089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2020</a:t>
            </a:r>
          </a:p>
        </p:txBody>
      </p:sp>
      <p:cxnSp>
        <p:nvCxnSpPr>
          <p:cNvPr id="102" name="Connector 101"/>
          <p:cNvCxnSpPr/>
          <p:nvPr/>
        </p:nvCxnSpPr>
        <p:spPr>
          <a:xfrm>
            <a:off x="1101852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103" name="TextBox 102"/>
          <p:cNvSpPr txBox="1"/>
          <p:nvPr/>
        </p:nvSpPr>
        <p:spPr>
          <a:xfrm rot="16200000">
            <a:off x="1073382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dirty="0">
                <a:ln>
                  <a:noFill/>
                </a:ln>
                <a:solidFill>
                  <a:srgbClr val="AFC3D4"/>
                </a:solidFill>
                <a:effectLst/>
                <a:uLnTx/>
                <a:uFillTx/>
                <a:latin typeface="Aptos"/>
                <a:ea typeface="+mn-ea"/>
                <a:cs typeface="+mn-cs"/>
              </a:rPr>
              <a:t>2026</a:t>
            </a:r>
          </a:p>
        </p:txBody>
      </p:sp>
      <p:sp>
        <p:nvSpPr>
          <p:cNvPr id="104" name="TextBox 103"/>
          <p:cNvSpPr txBox="1"/>
          <p:nvPr/>
        </p:nvSpPr>
        <p:spPr>
          <a:xfrm>
            <a:off x="3657600" y="6336791"/>
            <a:ext cx="4754880" cy="22860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C448"/>
                </a:solidFill>
                <a:latin typeface="Aptos"/>
              </a:defRPr>
            </a:pPr>
            <a:r>
              <a:rPr kumimoji="0" sz="1050" b="1" i="0" u="none" strike="noStrike" kern="1200" cap="none" spc="0" normalizeH="0" baseline="0" noProof="0" dirty="0">
                <a:ln>
                  <a:noFill/>
                </a:ln>
                <a:solidFill>
                  <a:srgbClr val="F5C448"/>
                </a:solidFill>
                <a:effectLst/>
                <a:uLnTx/>
                <a:uFillTx/>
                <a:latin typeface="Aptos"/>
                <a:ea typeface="+mn-ea"/>
                <a:cs typeface="+mn-cs"/>
              </a:rPr>
              <a:t>NONLINEAR / COMPRESSED TIME SCALE — EQUAL SPACING PER ERA</a:t>
            </a:r>
          </a:p>
        </p:txBody>
      </p:sp>
      <p:sp>
        <p:nvSpPr>
          <p:cNvPr id="105" name="TextBox 104"/>
          <p:cNvSpPr txBox="1"/>
          <p:nvPr/>
        </p:nvSpPr>
        <p:spPr>
          <a:xfrm rot="5400000">
            <a:off x="-1352613" y="3567761"/>
            <a:ext cx="3375949"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50CDF2"/>
                </a:solidFill>
                <a:latin typeface="Aptos"/>
              </a:defRPr>
            </a:pPr>
            <a:r>
              <a:rPr kumimoji="0" sz="1600" b="1" i="0" u="none" strike="noStrike" kern="1200" cap="none" spc="0" normalizeH="0" baseline="0" noProof="0" dirty="0">
                <a:ln>
                  <a:noFill/>
                </a:ln>
                <a:solidFill>
                  <a:srgbClr val="50CDF2"/>
                </a:solidFill>
                <a:effectLst/>
                <a:uLnTx/>
                <a:uFillTx/>
                <a:latin typeface="Aptos"/>
                <a:ea typeface="+mn-ea"/>
                <a:cs typeface="+mn-cs"/>
              </a:rPr>
              <a:t>Knowledge</a:t>
            </a:r>
            <a:r>
              <a:rPr kumimoji="0" lang="en-US" sz="1600" b="1" i="0" u="none" strike="noStrike" kern="1200" cap="none" spc="0" normalizeH="0" baseline="0" noProof="0" dirty="0">
                <a:ln>
                  <a:noFill/>
                </a:ln>
                <a:solidFill>
                  <a:srgbClr val="50CDF2"/>
                </a:solidFill>
                <a:effectLst/>
                <a:uLnTx/>
                <a:uFillTx/>
                <a:latin typeface="Aptos"/>
                <a:ea typeface="+mn-ea"/>
                <a:cs typeface="+mn-cs"/>
              </a:rPr>
              <a:t> </a:t>
            </a:r>
            <a:r>
              <a:rPr kumimoji="0" sz="1600" b="1" i="0" u="none" strike="noStrike" kern="1200" cap="none" spc="0" normalizeH="0" baseline="0" noProof="0" dirty="0">
                <a:ln>
                  <a:noFill/>
                </a:ln>
                <a:solidFill>
                  <a:srgbClr val="50CDF2"/>
                </a:solidFill>
                <a:effectLst/>
                <a:uLnTx/>
                <a:uFillTx/>
                <a:latin typeface="Aptos"/>
                <a:ea typeface="+mn-ea"/>
                <a:cs typeface="+mn-cs"/>
              </a:rPr>
              <a:t>Capability</a:t>
            </a:r>
            <a:r>
              <a:rPr kumimoji="0" lang="en-US" sz="1600" b="1" i="0" u="none" strike="noStrike" kern="1200" cap="none" spc="0" normalizeH="0" baseline="0" noProof="0" dirty="0">
                <a:ln>
                  <a:noFill/>
                </a:ln>
                <a:solidFill>
                  <a:srgbClr val="50CDF2"/>
                </a:solidFill>
                <a:effectLst/>
                <a:uLnTx/>
                <a:uFillTx/>
                <a:latin typeface="Aptos"/>
                <a:ea typeface="+mn-ea"/>
                <a:cs typeface="+mn-cs"/>
              </a:rPr>
              <a:t> </a:t>
            </a:r>
            <a:r>
              <a:rPr kumimoji="0" sz="1600" b="1" i="0" u="none" strike="noStrike" kern="1200" cap="none" spc="0" normalizeH="0" baseline="0" noProof="0" dirty="0">
                <a:ln>
                  <a:noFill/>
                </a:ln>
                <a:solidFill>
                  <a:srgbClr val="50CDF2"/>
                </a:solidFill>
                <a:effectLst/>
                <a:uLnTx/>
                <a:uFillTx/>
                <a:latin typeface="Aptos"/>
                <a:ea typeface="+mn-ea"/>
                <a:cs typeface="+mn-cs"/>
              </a:rPr>
              <a:t>Index</a:t>
            </a:r>
          </a:p>
        </p:txBody>
      </p:sp>
      <p:sp>
        <p:nvSpPr>
          <p:cNvPr id="107" name="Oval 106"/>
          <p:cNvSpPr/>
          <p:nvPr/>
        </p:nvSpPr>
        <p:spPr>
          <a:xfrm>
            <a:off x="992124" y="5701283"/>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1064334" y="5609844"/>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Writing / First Civilizations</a:t>
            </a:r>
          </a:p>
        </p:txBody>
      </p:sp>
      <p:sp>
        <p:nvSpPr>
          <p:cNvPr id="109" name="Oval 108"/>
          <p:cNvSpPr/>
          <p:nvPr/>
        </p:nvSpPr>
        <p:spPr>
          <a:xfrm>
            <a:off x="1615059" y="5355895"/>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1" name="Oval 110"/>
          <p:cNvSpPr/>
          <p:nvPr/>
        </p:nvSpPr>
        <p:spPr>
          <a:xfrm>
            <a:off x="2237994" y="5047537"/>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3" name="Oval 112"/>
          <p:cNvSpPr/>
          <p:nvPr/>
        </p:nvSpPr>
        <p:spPr>
          <a:xfrm>
            <a:off x="2860929" y="4849911"/>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TextBox 113"/>
          <p:cNvSpPr txBox="1"/>
          <p:nvPr/>
        </p:nvSpPr>
        <p:spPr>
          <a:xfrm rot="1380797">
            <a:off x="2784614" y="5200447"/>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dirty="0">
                <a:ln>
                  <a:noFill/>
                </a:ln>
                <a:solidFill>
                  <a:srgbClr val="69DC91"/>
                </a:solidFill>
                <a:effectLst/>
                <a:uLnTx/>
                <a:uFillTx/>
                <a:latin typeface="Aptos"/>
                <a:ea typeface="+mn-ea"/>
                <a:cs typeface="+mn-cs"/>
              </a:rPr>
              <a:t>Medieval Scholarship</a:t>
            </a:r>
          </a:p>
        </p:txBody>
      </p:sp>
      <p:sp>
        <p:nvSpPr>
          <p:cNvPr id="115" name="Oval 114"/>
          <p:cNvSpPr/>
          <p:nvPr/>
        </p:nvSpPr>
        <p:spPr>
          <a:xfrm>
            <a:off x="3483864" y="4631995"/>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TextBox 115"/>
          <p:cNvSpPr txBox="1"/>
          <p:nvPr/>
        </p:nvSpPr>
        <p:spPr>
          <a:xfrm rot="1649330">
            <a:off x="3431733" y="5034248"/>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Printing / Renaissance</a:t>
            </a:r>
          </a:p>
        </p:txBody>
      </p:sp>
      <p:sp>
        <p:nvSpPr>
          <p:cNvPr id="117" name="Oval 116"/>
          <p:cNvSpPr/>
          <p:nvPr/>
        </p:nvSpPr>
        <p:spPr>
          <a:xfrm>
            <a:off x="4106799" y="4365617"/>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TextBox 117"/>
          <p:cNvSpPr txBox="1"/>
          <p:nvPr/>
        </p:nvSpPr>
        <p:spPr>
          <a:xfrm rot="1634302">
            <a:off x="4040609" y="4797333"/>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Scientific Revolution</a:t>
            </a:r>
          </a:p>
        </p:txBody>
      </p:sp>
      <p:sp>
        <p:nvSpPr>
          <p:cNvPr id="119" name="Oval 118"/>
          <p:cNvSpPr/>
          <p:nvPr/>
        </p:nvSpPr>
        <p:spPr>
          <a:xfrm>
            <a:off x="4729734" y="4126011"/>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TextBox 119"/>
          <p:cNvSpPr txBox="1"/>
          <p:nvPr/>
        </p:nvSpPr>
        <p:spPr>
          <a:xfrm rot="1550182">
            <a:off x="4636850" y="4556812"/>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dirty="0">
                <a:ln>
                  <a:noFill/>
                </a:ln>
                <a:solidFill>
                  <a:srgbClr val="FFDC50"/>
                </a:solidFill>
                <a:effectLst/>
                <a:uLnTx/>
                <a:uFillTx/>
                <a:latin typeface="Aptos"/>
                <a:ea typeface="+mn-ea"/>
                <a:cs typeface="+mn-cs"/>
              </a:rPr>
              <a:t>Newton–Enlightenment</a:t>
            </a:r>
          </a:p>
        </p:txBody>
      </p:sp>
      <p:sp>
        <p:nvSpPr>
          <p:cNvPr id="121" name="Oval 120"/>
          <p:cNvSpPr/>
          <p:nvPr/>
        </p:nvSpPr>
        <p:spPr>
          <a:xfrm>
            <a:off x="5352668" y="3908095"/>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TextBox 121"/>
          <p:cNvSpPr txBox="1"/>
          <p:nvPr/>
        </p:nvSpPr>
        <p:spPr>
          <a:xfrm rot="1515292">
            <a:off x="5309235" y="4307236"/>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dirty="0">
                <a:ln>
                  <a:noFill/>
                </a:ln>
                <a:solidFill>
                  <a:srgbClr val="69DC91"/>
                </a:solidFill>
                <a:effectLst/>
                <a:uLnTx/>
                <a:uFillTx/>
                <a:latin typeface="Aptos"/>
                <a:ea typeface="+mn-ea"/>
                <a:cs typeface="+mn-cs"/>
              </a:rPr>
              <a:t>Industrial Revolution</a:t>
            </a:r>
          </a:p>
        </p:txBody>
      </p:sp>
      <p:sp>
        <p:nvSpPr>
          <p:cNvPr id="123" name="Oval 122"/>
          <p:cNvSpPr/>
          <p:nvPr/>
        </p:nvSpPr>
        <p:spPr>
          <a:xfrm>
            <a:off x="5975603" y="3529584"/>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TextBox 123"/>
          <p:cNvSpPr txBox="1"/>
          <p:nvPr/>
        </p:nvSpPr>
        <p:spPr>
          <a:xfrm rot="1625294">
            <a:off x="5864407" y="4000853"/>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Modern Science</a:t>
            </a:r>
          </a:p>
        </p:txBody>
      </p:sp>
      <p:sp>
        <p:nvSpPr>
          <p:cNvPr id="125" name="Oval 124"/>
          <p:cNvSpPr/>
          <p:nvPr/>
        </p:nvSpPr>
        <p:spPr>
          <a:xfrm>
            <a:off x="6598539" y="3184195"/>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TextBox 125"/>
          <p:cNvSpPr txBox="1"/>
          <p:nvPr/>
        </p:nvSpPr>
        <p:spPr>
          <a:xfrm rot="1694049">
            <a:off x="6541525" y="3613557"/>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Electronic Computer</a:t>
            </a:r>
          </a:p>
        </p:txBody>
      </p:sp>
      <p:sp>
        <p:nvSpPr>
          <p:cNvPr id="127" name="Oval 126"/>
          <p:cNvSpPr/>
          <p:nvPr/>
        </p:nvSpPr>
        <p:spPr>
          <a:xfrm>
            <a:off x="7221474" y="2875837"/>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p:cNvSpPr txBox="1"/>
          <p:nvPr/>
        </p:nvSpPr>
        <p:spPr>
          <a:xfrm rot="1684030">
            <a:off x="7136858" y="3320664"/>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dirty="0">
                <a:ln>
                  <a:noFill/>
                </a:ln>
                <a:solidFill>
                  <a:srgbClr val="FFDC50"/>
                </a:solidFill>
                <a:effectLst/>
                <a:uLnTx/>
                <a:uFillTx/>
                <a:latin typeface="Aptos"/>
                <a:ea typeface="+mn-ea"/>
                <a:cs typeface="+mn-cs"/>
              </a:rPr>
              <a:t>Integrated Circuit</a:t>
            </a:r>
          </a:p>
        </p:txBody>
      </p:sp>
      <p:sp>
        <p:nvSpPr>
          <p:cNvPr id="129" name="Oval 128"/>
          <p:cNvSpPr/>
          <p:nvPr/>
        </p:nvSpPr>
        <p:spPr>
          <a:xfrm>
            <a:off x="7844409" y="2587768"/>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0" name="TextBox 129"/>
          <p:cNvSpPr txBox="1"/>
          <p:nvPr/>
        </p:nvSpPr>
        <p:spPr>
          <a:xfrm rot="1892385">
            <a:off x="7780304" y="3138781"/>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a:ln>
                  <a:noFill/>
                </a:ln>
                <a:solidFill>
                  <a:srgbClr val="69DC91"/>
                </a:solidFill>
                <a:effectLst/>
                <a:uLnTx/>
                <a:uFillTx/>
                <a:latin typeface="Aptos"/>
                <a:ea typeface="+mn-ea"/>
                <a:cs typeface="+mn-cs"/>
              </a:rPr>
              <a:t>Internet</a:t>
            </a:r>
          </a:p>
        </p:txBody>
      </p:sp>
      <p:sp>
        <p:nvSpPr>
          <p:cNvPr id="131" name="Oval 130"/>
          <p:cNvSpPr/>
          <p:nvPr/>
        </p:nvSpPr>
        <p:spPr>
          <a:xfrm>
            <a:off x="8467344" y="2242380"/>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2" name="TextBox 131"/>
          <p:cNvSpPr txBox="1"/>
          <p:nvPr/>
        </p:nvSpPr>
        <p:spPr>
          <a:xfrm rot="1983453">
            <a:off x="8512100" y="2906362"/>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Personal Computing</a:t>
            </a:r>
          </a:p>
        </p:txBody>
      </p:sp>
      <p:sp>
        <p:nvSpPr>
          <p:cNvPr id="133" name="Oval 132"/>
          <p:cNvSpPr/>
          <p:nvPr/>
        </p:nvSpPr>
        <p:spPr>
          <a:xfrm>
            <a:off x="9090279" y="1954311"/>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4" name="TextBox 133"/>
          <p:cNvSpPr txBox="1"/>
          <p:nvPr/>
        </p:nvSpPr>
        <p:spPr>
          <a:xfrm rot="2103368">
            <a:off x="8888146" y="2532741"/>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Information / Smartphone–Cloud</a:t>
            </a:r>
          </a:p>
        </p:txBody>
      </p:sp>
      <p:sp>
        <p:nvSpPr>
          <p:cNvPr id="135" name="Oval 134"/>
          <p:cNvSpPr/>
          <p:nvPr/>
        </p:nvSpPr>
        <p:spPr>
          <a:xfrm>
            <a:off x="9713214" y="1819929"/>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6" name="TextBox 135"/>
          <p:cNvSpPr txBox="1"/>
          <p:nvPr/>
        </p:nvSpPr>
        <p:spPr>
          <a:xfrm rot="2157637">
            <a:off x="9556656" y="1976678"/>
            <a:ext cx="948690" cy="310896"/>
          </a:xfrm>
          <a:prstGeom prst="rect">
            <a:avLst/>
          </a:prstGeom>
          <a:no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a:ln>
                  <a:noFill/>
                </a:ln>
                <a:solidFill>
                  <a:srgbClr val="FFDC50"/>
                </a:solidFill>
                <a:effectLst/>
                <a:uLnTx/>
                <a:uFillTx/>
                <a:latin typeface="Aptos"/>
                <a:ea typeface="+mn-ea"/>
                <a:cs typeface="+mn-cs"/>
              </a:rPr>
              <a:t>Big Data</a:t>
            </a:r>
          </a:p>
        </p:txBody>
      </p:sp>
      <p:sp>
        <p:nvSpPr>
          <p:cNvPr id="137" name="Oval 136"/>
          <p:cNvSpPr/>
          <p:nvPr/>
        </p:nvSpPr>
        <p:spPr>
          <a:xfrm>
            <a:off x="10336149" y="1645952"/>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8" name="TextBox 137"/>
          <p:cNvSpPr txBox="1"/>
          <p:nvPr/>
        </p:nvSpPr>
        <p:spPr>
          <a:xfrm rot="2222837">
            <a:off x="10100940" y="1985771"/>
            <a:ext cx="1440405" cy="310896"/>
          </a:xfrm>
          <a:prstGeom prst="rect">
            <a:avLst/>
          </a:prstGeom>
          <a:no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dirty="0">
                <a:ln>
                  <a:noFill/>
                </a:ln>
                <a:solidFill>
                  <a:srgbClr val="69DC91"/>
                </a:solidFill>
                <a:effectLst/>
                <a:uLnTx/>
                <a:uFillTx/>
                <a:latin typeface="Aptos"/>
                <a:ea typeface="+mn-ea"/>
                <a:cs typeface="+mn-cs"/>
              </a:rPr>
              <a:t>Deep Learning</a:t>
            </a:r>
          </a:p>
        </p:txBody>
      </p:sp>
      <p:sp>
        <p:nvSpPr>
          <p:cNvPr id="139" name="Oval 138"/>
          <p:cNvSpPr/>
          <p:nvPr/>
        </p:nvSpPr>
        <p:spPr>
          <a:xfrm>
            <a:off x="10959084" y="1357884"/>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0" name="TextBox 139"/>
          <p:cNvSpPr txBox="1"/>
          <p:nvPr/>
        </p:nvSpPr>
        <p:spPr>
          <a:xfrm rot="2065208">
            <a:off x="10778496" y="1600078"/>
            <a:ext cx="1371308" cy="307777"/>
          </a:xfrm>
          <a:prstGeom prst="rect">
            <a:avLst/>
          </a:prstGeom>
          <a:no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Generative AI</a:t>
            </a:r>
          </a:p>
        </p:txBody>
      </p:sp>
      <p:cxnSp>
        <p:nvCxnSpPr>
          <p:cNvPr id="39" name="Connector 34">
            <a:extLst>
              <a:ext uri="{FF2B5EF4-FFF2-40B4-BE49-F238E27FC236}">
                <a16:creationId xmlns:a16="http://schemas.microsoft.com/office/drawing/2014/main" id="{2460F248-BD93-610C-6AD7-10629545163A}"/>
              </a:ext>
            </a:extLst>
          </p:cNvPr>
          <p:cNvCxnSpPr>
            <a:cxnSpLocks/>
            <a:endCxn id="43" idx="3"/>
          </p:cNvCxnSpPr>
          <p:nvPr/>
        </p:nvCxnSpPr>
        <p:spPr>
          <a:xfrm flipV="1">
            <a:off x="10980600" y="1101799"/>
            <a:ext cx="745364" cy="31235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E0796256-45F3-79F7-D327-886AB00E9E74}"/>
              </a:ext>
            </a:extLst>
          </p:cNvPr>
          <p:cNvSpPr/>
          <p:nvPr/>
        </p:nvSpPr>
        <p:spPr>
          <a:xfrm>
            <a:off x="11708556" y="1000335"/>
            <a:ext cx="118872" cy="118872"/>
          </a:xfrm>
          <a:prstGeom prst="ellipse">
            <a:avLst/>
          </a:prstGeom>
          <a:solidFill>
            <a:srgbClr val="FFFF00"/>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a:extLst>
              <a:ext uri="{FF2B5EF4-FFF2-40B4-BE49-F238E27FC236}">
                <a16:creationId xmlns:a16="http://schemas.microsoft.com/office/drawing/2014/main" id="{CBEFDDC7-8A9E-B0C9-AD62-7833233CA470}"/>
              </a:ext>
            </a:extLst>
          </p:cNvPr>
          <p:cNvSpPr txBox="1"/>
          <p:nvPr/>
        </p:nvSpPr>
        <p:spPr>
          <a:xfrm>
            <a:off x="9090279" y="879162"/>
            <a:ext cx="2710699"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lang="en-US" sz="1600" b="1" i="0" u="none" strike="noStrike" kern="1200" cap="none" spc="0" normalizeH="0" baseline="0" noProof="0" dirty="0">
                <a:ln>
                  <a:noFill/>
                </a:ln>
                <a:solidFill>
                  <a:srgbClr val="FFFF00"/>
                </a:solidFill>
                <a:effectLst/>
                <a:uLnTx/>
                <a:uFillTx/>
                <a:latin typeface="Aptos"/>
                <a:ea typeface="+mn-ea"/>
                <a:cs typeface="+mn-cs"/>
              </a:rPr>
              <a:t>Artificial </a:t>
            </a:r>
            <a:r>
              <a:rPr lang="en-US" sz="1600" b="1" dirty="0" err="1">
                <a:solidFill>
                  <a:srgbClr val="FFFF00"/>
                </a:solidFill>
                <a:latin typeface="Aptos"/>
              </a:rPr>
              <a:t>Hyperi</a:t>
            </a:r>
            <a:r>
              <a:rPr kumimoji="0" lang="en-US" sz="1600" b="1" i="0" u="none" strike="noStrike" kern="1200" cap="none" spc="0" normalizeH="0" baseline="0" noProof="0" dirty="0" err="1">
                <a:ln>
                  <a:noFill/>
                </a:ln>
                <a:solidFill>
                  <a:srgbClr val="FFFF00"/>
                </a:solidFill>
                <a:effectLst/>
                <a:uLnTx/>
                <a:uFillTx/>
                <a:latin typeface="Aptos"/>
                <a:ea typeface="+mn-ea"/>
                <a:cs typeface="+mn-cs"/>
              </a:rPr>
              <a:t>ntelligence</a:t>
            </a:r>
            <a:endParaRPr kumimoji="0" sz="1600" b="1" i="0" u="none" strike="noStrike" kern="1200" cap="none" spc="0" normalizeH="0" baseline="0" noProof="0" dirty="0">
              <a:ln>
                <a:noFill/>
              </a:ln>
              <a:solidFill>
                <a:srgbClr val="FFFF00"/>
              </a:solidFill>
              <a:effectLst/>
              <a:uLnTx/>
              <a:uFillTx/>
              <a:latin typeface="Aptos"/>
              <a:ea typeface="+mn-ea"/>
              <a:cs typeface="+mn-cs"/>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D6A36017-22F2-F48F-BA23-D8CEB59AD5B5}"/>
                  </a:ext>
                </a:extLst>
              </p:cNvPr>
              <p:cNvSpPr txBox="1"/>
              <p:nvPr/>
            </p:nvSpPr>
            <p:spPr>
              <a:xfrm>
                <a:off x="1068949" y="6336791"/>
                <a:ext cx="2503634" cy="369332"/>
              </a:xfrm>
              <a:prstGeom prst="rect">
                <a:avLst/>
              </a:prstGeom>
              <a:noFill/>
            </p:spPr>
            <p:txBody>
              <a:bodyPr wrap="none" rtlCol="0">
                <a:spAutoFit/>
              </a:bodyPr>
              <a:lstStyle/>
              <a:p>
                <a:pPr/>
                <a14:m>
                  <m:oMathPara xmlns:m="http://schemas.openxmlformats.org/officeDocument/2006/math">
                    <m:o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𝐴</m:t>
                          </m:r>
                        </m:e>
                        <m:sub>
                          <m:r>
                            <a:rPr lang="en-US" i="1">
                              <a:solidFill>
                                <a:schemeClr val="bg1"/>
                              </a:solidFill>
                              <a:latin typeface="Cambria Math" panose="02040503050406030204" pitchFamily="18" charset="0"/>
                            </a:rPr>
                            <m:t>𝐾</m:t>
                          </m:r>
                        </m:sub>
                      </m:sSub>
                      <m:d>
                        <m:dPr>
                          <m:ctrlPr>
                            <a:rPr lang="en-US" i="0">
                              <a:solidFill>
                                <a:schemeClr val="bg1"/>
                              </a:solidFill>
                              <a:latin typeface="Cambria Math" panose="02040503050406030204" pitchFamily="18" charset="0"/>
                            </a:rPr>
                          </m:ctrlPr>
                        </m:dPr>
                        <m:e>
                          <m:r>
                            <m:rPr>
                              <m:nor/>
                            </m:rPr>
                            <a:rPr lang="en-US" i="0">
                              <a:solidFill>
                                <a:schemeClr val="bg1"/>
                              </a:solidFill>
                              <a:latin typeface="Cambria Math" panose="02040503050406030204" pitchFamily="18" charset="0"/>
                            </a:rPr>
                            <m:t>pre−writing</m:t>
                          </m:r>
                        </m:e>
                      </m:d>
                      <m:r>
                        <a:rPr lang="en-US" i="0">
                          <a:solidFill>
                            <a:schemeClr val="bg1"/>
                          </a:solidFill>
                          <a:latin typeface="Cambria Math" panose="02040503050406030204" pitchFamily="18" charset="0"/>
                        </a:rPr>
                        <m:t>=</m:t>
                      </m:r>
                      <m:r>
                        <a:rPr lang="en-US" b="0" i="0" smtClean="0">
                          <a:solidFill>
                            <a:schemeClr val="bg1"/>
                          </a:solidFill>
                          <a:latin typeface="Cambria Math" panose="02040503050406030204" pitchFamily="18" charset="0"/>
                        </a:rPr>
                        <m:t>1</m:t>
                      </m:r>
                      <m:r>
                        <a:rPr lang="en-US" i="0">
                          <a:latin typeface="Cambria Math" panose="02040503050406030204" pitchFamily="18" charset="0"/>
                        </a:rPr>
                        <m:t>1</m:t>
                      </m:r>
                    </m:oMath>
                  </m:oMathPara>
                </a14:m>
                <a:endParaRPr lang="en-US" dirty="0"/>
              </a:p>
            </p:txBody>
          </p:sp>
        </mc:Choice>
        <mc:Fallback xmlns="">
          <p:sp>
            <p:nvSpPr>
              <p:cNvPr id="37" name="TextBox 36">
                <a:extLst>
                  <a:ext uri="{FF2B5EF4-FFF2-40B4-BE49-F238E27FC236}">
                    <a16:creationId xmlns:a16="http://schemas.microsoft.com/office/drawing/2014/main" id="{D6A36017-22F2-F48F-BA23-D8CEB59AD5B5}"/>
                  </a:ext>
                </a:extLst>
              </p:cNvPr>
              <p:cNvSpPr txBox="1">
                <a:spLocks noRot="1" noChangeAspect="1" noMove="1" noResize="1" noEditPoints="1" noAdjustHandles="1" noChangeArrowheads="1" noChangeShapeType="1" noTextEdit="1"/>
              </p:cNvSpPr>
              <p:nvPr/>
            </p:nvSpPr>
            <p:spPr>
              <a:xfrm>
                <a:off x="1068949" y="6336791"/>
                <a:ext cx="2503634" cy="369332"/>
              </a:xfrm>
              <a:prstGeom prst="rect">
                <a:avLst/>
              </a:prstGeom>
              <a:blipFill>
                <a:blip r:embed="rId3"/>
                <a:stretch>
                  <a:fillRect b="-11475"/>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44C945C9-1562-1C9C-F023-669E66770ED7}"/>
              </a:ext>
            </a:extLst>
          </p:cNvPr>
          <p:cNvSpPr txBox="1"/>
          <p:nvPr/>
        </p:nvSpPr>
        <p:spPr>
          <a:xfrm>
            <a:off x="158730" y="1348740"/>
            <a:ext cx="780983" cy="238527"/>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dirty="0">
                <a:ln>
                  <a:noFill/>
                </a:ln>
                <a:solidFill>
                  <a:srgbClr val="AFC3D4"/>
                </a:solidFill>
                <a:effectLst/>
                <a:uLnTx/>
                <a:uFillTx/>
                <a:latin typeface="Aptos"/>
                <a:ea typeface="+mn-ea"/>
                <a:cs typeface="+mn-cs"/>
              </a:rPr>
              <a:t>1</a:t>
            </a:r>
            <a:r>
              <a:rPr kumimoji="0" lang="en-US" sz="950" b="0" i="0" u="none" strike="noStrike" kern="1200" cap="none" spc="0" normalizeH="0" baseline="0" noProof="0" dirty="0">
                <a:ln>
                  <a:noFill/>
                </a:ln>
                <a:solidFill>
                  <a:srgbClr val="AFC3D4"/>
                </a:solidFill>
                <a:effectLst/>
                <a:uLnTx/>
                <a:uFillTx/>
                <a:latin typeface="Aptos"/>
                <a:ea typeface="+mn-ea"/>
                <a:cs typeface="+mn-cs"/>
              </a:rPr>
              <a:t>0</a:t>
            </a:r>
            <a:r>
              <a:rPr kumimoji="0" sz="950" b="0" i="0" u="none" strike="noStrike" kern="1200" cap="none" spc="0" normalizeH="0" baseline="0" noProof="0" dirty="0">
                <a:ln>
                  <a:noFill/>
                </a:ln>
                <a:solidFill>
                  <a:srgbClr val="AFC3D4"/>
                </a:solidFill>
                <a:effectLst/>
                <a:uLnTx/>
                <a:uFillTx/>
                <a:latin typeface="Aptos"/>
                <a:ea typeface="+mn-ea"/>
                <a:cs typeface="+mn-cs"/>
              </a:rPr>
              <a:t>,000,000</a:t>
            </a:r>
          </a:p>
        </p:txBody>
      </p:sp>
      <p:sp>
        <p:nvSpPr>
          <p:cNvPr id="47" name="TextBox 46">
            <a:extLst>
              <a:ext uri="{FF2B5EF4-FFF2-40B4-BE49-F238E27FC236}">
                <a16:creationId xmlns:a16="http://schemas.microsoft.com/office/drawing/2014/main" id="{C0316C2D-4013-270A-C436-2D2D1F040070}"/>
              </a:ext>
            </a:extLst>
          </p:cNvPr>
          <p:cNvSpPr txBox="1"/>
          <p:nvPr/>
        </p:nvSpPr>
        <p:spPr>
          <a:xfrm rot="21132475">
            <a:off x="3987842" y="2493917"/>
            <a:ext cx="1322606" cy="369332"/>
          </a:xfrm>
          <a:prstGeom prst="rect">
            <a:avLst/>
          </a:prstGeom>
          <a:noFill/>
        </p:spPr>
        <p:txBody>
          <a:bodyPr wrap="none" rtlCol="0">
            <a:spAutoFit/>
          </a:bodyPr>
          <a:lstStyle/>
          <a:p>
            <a:r>
              <a:rPr lang="en-US" dirty="0">
                <a:solidFill>
                  <a:srgbClr val="6DDCFF"/>
                </a:solidFill>
              </a:rPr>
              <a:t>Hooks’s Law</a:t>
            </a:r>
          </a:p>
        </p:txBody>
      </p:sp>
      <p:sp>
        <p:nvSpPr>
          <p:cNvPr id="57" name="Oval 56">
            <a:extLst>
              <a:ext uri="{FF2B5EF4-FFF2-40B4-BE49-F238E27FC236}">
                <a16:creationId xmlns:a16="http://schemas.microsoft.com/office/drawing/2014/main" id="{CB6269FC-4B62-6069-B1F7-519568D357F3}"/>
              </a:ext>
            </a:extLst>
          </p:cNvPr>
          <p:cNvSpPr/>
          <p:nvPr/>
        </p:nvSpPr>
        <p:spPr>
          <a:xfrm>
            <a:off x="8619744" y="2394780"/>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a:extLst>
              <a:ext uri="{FF2B5EF4-FFF2-40B4-BE49-F238E27FC236}">
                <a16:creationId xmlns:a16="http://schemas.microsoft.com/office/drawing/2014/main" id="{3A8D9D10-C654-725A-DB5E-58D79B91D7AF}"/>
              </a:ext>
            </a:extLst>
          </p:cNvPr>
          <p:cNvSpPr/>
          <p:nvPr/>
        </p:nvSpPr>
        <p:spPr>
          <a:xfrm>
            <a:off x="4406483" y="4253484"/>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1" name="Straight Connector 50">
            <a:extLst>
              <a:ext uri="{FF2B5EF4-FFF2-40B4-BE49-F238E27FC236}">
                <a16:creationId xmlns:a16="http://schemas.microsoft.com/office/drawing/2014/main" id="{E8851A50-59FB-664D-04D3-541DE168D8EF}"/>
              </a:ext>
            </a:extLst>
          </p:cNvPr>
          <p:cNvCxnSpPr>
            <a:cxnSpLocks/>
          </p:cNvCxnSpPr>
          <p:nvPr/>
        </p:nvCxnSpPr>
        <p:spPr>
          <a:xfrm flipV="1">
            <a:off x="4474525" y="2778414"/>
            <a:ext cx="199657" cy="1531919"/>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FE05DF1B-1481-A1E7-F16F-FB10A99E643A}"/>
              </a:ext>
            </a:extLst>
          </p:cNvPr>
          <p:cNvSpPr txBox="1"/>
          <p:nvPr/>
        </p:nvSpPr>
        <p:spPr>
          <a:xfrm rot="4179014">
            <a:off x="592650" y="4514312"/>
            <a:ext cx="1668349" cy="310896"/>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Greek Philosophy</a:t>
            </a:r>
          </a:p>
        </p:txBody>
      </p:sp>
      <p:sp>
        <p:nvSpPr>
          <p:cNvPr id="59" name="TextBox 58">
            <a:extLst>
              <a:ext uri="{FF2B5EF4-FFF2-40B4-BE49-F238E27FC236}">
                <a16:creationId xmlns:a16="http://schemas.microsoft.com/office/drawing/2014/main" id="{DC05D339-330E-DC81-90CD-92E1318ADAE6}"/>
              </a:ext>
            </a:extLst>
          </p:cNvPr>
          <p:cNvSpPr txBox="1"/>
          <p:nvPr/>
        </p:nvSpPr>
        <p:spPr>
          <a:xfrm rot="4274466">
            <a:off x="688658" y="3538992"/>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dirty="0">
                <a:ln>
                  <a:noFill/>
                </a:ln>
                <a:solidFill>
                  <a:srgbClr val="FFDC50"/>
                </a:solidFill>
                <a:effectLst/>
                <a:uLnTx/>
                <a:uFillTx/>
                <a:latin typeface="Aptos"/>
                <a:ea typeface="+mn-ea"/>
                <a:cs typeface="+mn-cs"/>
              </a:rPr>
              <a:t>Greek Mathematics &amp; Science</a:t>
            </a:r>
          </a:p>
        </p:txBody>
      </p:sp>
      <p:sp>
        <p:nvSpPr>
          <p:cNvPr id="65" name="TextBox 64">
            <a:extLst>
              <a:ext uri="{FF2B5EF4-FFF2-40B4-BE49-F238E27FC236}">
                <a16:creationId xmlns:a16="http://schemas.microsoft.com/office/drawing/2014/main" id="{FAE16724-F954-958B-BBB5-AE19A39D3A06}"/>
              </a:ext>
            </a:extLst>
          </p:cNvPr>
          <p:cNvSpPr txBox="1"/>
          <p:nvPr/>
        </p:nvSpPr>
        <p:spPr>
          <a:xfrm>
            <a:off x="2143541" y="5282902"/>
            <a:ext cx="1156760" cy="307777"/>
          </a:xfrm>
          <a:prstGeom prst="rect">
            <a:avLst/>
          </a:prstGeom>
          <a:solidFill>
            <a:srgbClr val="C00000"/>
          </a:solidFill>
        </p:spPr>
        <p:txBody>
          <a:bodyPr wrap="square" rtlCol="0">
            <a:spAutoFit/>
          </a:bodyPr>
          <a:lstStyle/>
          <a:p>
            <a:r>
              <a:rPr lang="en-US" sz="1400" b="1" dirty="0">
                <a:latin typeface="Elephant" panose="02020904090505020303" pitchFamily="18" charset="0"/>
              </a:rPr>
              <a:t>Dark Ages</a:t>
            </a:r>
          </a:p>
        </p:txBody>
      </p:sp>
      <p:sp>
        <p:nvSpPr>
          <p:cNvPr id="41" name="TextBox 40">
            <a:extLst>
              <a:ext uri="{FF2B5EF4-FFF2-40B4-BE49-F238E27FC236}">
                <a16:creationId xmlns:a16="http://schemas.microsoft.com/office/drawing/2014/main" id="{14924355-5423-7BA1-13B4-A3FB51C0CF3C}"/>
              </a:ext>
            </a:extLst>
          </p:cNvPr>
          <p:cNvSpPr txBox="1"/>
          <p:nvPr/>
        </p:nvSpPr>
        <p:spPr>
          <a:xfrm rot="4196781">
            <a:off x="922723" y="3591207"/>
            <a:ext cx="2559162" cy="307777"/>
          </a:xfrm>
          <a:prstGeom prst="rect">
            <a:avLst/>
          </a:prstGeom>
          <a:noFill/>
          <a:ln>
            <a:noFill/>
          </a:ln>
        </p:spPr>
        <p:txBody>
          <a:bodyPr wrap="none">
            <a:spAutoFit/>
          </a:bodyPr>
          <a:lstStyle/>
          <a:p>
            <a:pPr lvl="0">
              <a:defRPr sz="1400" b="1">
                <a:solidFill>
                  <a:srgbClr val="F56969"/>
                </a:solidFill>
                <a:latin typeface="Aptos"/>
              </a:defRPr>
            </a:pPr>
            <a:r>
              <a:rPr lang="en-US" sz="1400" b="1" dirty="0">
                <a:solidFill>
                  <a:srgbClr val="FF0000"/>
                </a:solidFill>
              </a:rPr>
              <a:t>Charlemagne: Law and Order</a:t>
            </a:r>
            <a:endParaRPr kumimoji="0" sz="1400" b="1" i="0" u="none" strike="noStrike" kern="1200" cap="none" spc="0" normalizeH="0" baseline="0" noProof="0" dirty="0">
              <a:ln>
                <a:noFill/>
              </a:ln>
              <a:solidFill>
                <a:srgbClr val="FF0000"/>
              </a:solidFill>
              <a:effectLst/>
              <a:uLnTx/>
              <a:uFillTx/>
              <a:latin typeface="Aptos"/>
              <a:ea typeface="+mn-ea"/>
              <a:cs typeface="+mn-cs"/>
            </a:endParaRPr>
          </a:p>
        </p:txBody>
      </p:sp>
      <p:sp>
        <p:nvSpPr>
          <p:cNvPr id="63" name="TextBox 62">
            <a:extLst>
              <a:ext uri="{FF2B5EF4-FFF2-40B4-BE49-F238E27FC236}">
                <a16:creationId xmlns:a16="http://schemas.microsoft.com/office/drawing/2014/main" id="{154E19EE-E346-261B-0C89-02B03D9CE59C}"/>
              </a:ext>
            </a:extLst>
          </p:cNvPr>
          <p:cNvSpPr txBox="1"/>
          <p:nvPr/>
        </p:nvSpPr>
        <p:spPr>
          <a:xfrm>
            <a:off x="8057733" y="4174506"/>
            <a:ext cx="3540287" cy="369332"/>
          </a:xfrm>
          <a:prstGeom prst="rect">
            <a:avLst/>
          </a:prstGeom>
          <a:solidFill>
            <a:schemeClr val="tx2">
              <a:lumMod val="75000"/>
            </a:schemeClr>
          </a:solidFill>
        </p:spPr>
        <p:txBody>
          <a:bodyPr wrap="square" rtlCol="0">
            <a:spAutoFit/>
          </a:bodyPr>
          <a:lstStyle/>
          <a:p>
            <a:pPr algn="ctr"/>
            <a:r>
              <a:rPr lang="en-US" dirty="0">
                <a:solidFill>
                  <a:srgbClr val="6DDCFF"/>
                </a:solidFill>
              </a:rPr>
              <a:t>Age of Information Technology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50A16"/>
        </a:solidFill>
        <a:effectLst/>
      </p:bgPr>
    </p:bg>
    <p:spTree>
      <p:nvGrpSpPr>
        <p:cNvPr id="1" name="">
          <a:extLst>
            <a:ext uri="{FF2B5EF4-FFF2-40B4-BE49-F238E27FC236}">
              <a16:creationId xmlns:a16="http://schemas.microsoft.com/office/drawing/2014/main" id="{9445E560-7CCF-A37F-6D67-E1E00755BB8F}"/>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AA0CE290-6041-78C8-710E-73EBC8BBA47C}"/>
              </a:ext>
            </a:extLst>
          </p:cNvPr>
          <p:cNvSpPr/>
          <p:nvPr/>
        </p:nvSpPr>
        <p:spPr>
          <a:xfrm>
            <a:off x="137160" y="128016"/>
            <a:ext cx="11914632" cy="6583680"/>
          </a:xfrm>
          <a:prstGeom prst="roundRect">
            <a:avLst/>
          </a:prstGeom>
          <a:noFill/>
          <a:ln w="12700">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6327D376-BF4F-341B-CCFC-1E2AAAF918F0}"/>
              </a:ext>
            </a:extLst>
          </p:cNvPr>
          <p:cNvSpPr txBox="1"/>
          <p:nvPr/>
        </p:nvSpPr>
        <p:spPr>
          <a:xfrm>
            <a:off x="520200" y="256032"/>
            <a:ext cx="11166840" cy="461665"/>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5C448"/>
                </a:solidFill>
                <a:latin typeface="Georgia"/>
              </a:defRPr>
            </a:pPr>
            <a:r>
              <a:rPr kumimoji="0" sz="2400" b="1" i="0" u="none" strike="noStrike" kern="1200" cap="none" spc="0" normalizeH="0" baseline="0" noProof="0" dirty="0">
                <a:ln>
                  <a:noFill/>
                </a:ln>
                <a:solidFill>
                  <a:srgbClr val="F5C448"/>
                </a:solidFill>
                <a:effectLst/>
                <a:uLnTx/>
                <a:uFillTx/>
                <a:latin typeface="Georgia"/>
                <a:ea typeface="+mn-ea"/>
                <a:cs typeface="+mn-cs"/>
              </a:rPr>
              <a:t>HUMAN KNOWLEDGE CAPABILITY INDEX — LOGARITHMIC VIEW</a:t>
            </a:r>
          </a:p>
        </p:txBody>
      </p:sp>
      <p:sp>
        <p:nvSpPr>
          <p:cNvPr id="4" name="TextBox 3">
            <a:extLst>
              <a:ext uri="{FF2B5EF4-FFF2-40B4-BE49-F238E27FC236}">
                <a16:creationId xmlns:a16="http://schemas.microsoft.com/office/drawing/2014/main" id="{BED37680-293A-9D78-65D9-A4C33FA8A3FD}"/>
              </a:ext>
            </a:extLst>
          </p:cNvPr>
          <p:cNvSpPr txBox="1"/>
          <p:nvPr/>
        </p:nvSpPr>
        <p:spPr>
          <a:xfrm>
            <a:off x="1261872" y="936945"/>
            <a:ext cx="7947279"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50CDF2"/>
                </a:solidFill>
                <a:latin typeface="Aptos"/>
              </a:defRPr>
            </a:pPr>
            <a:r>
              <a:rPr kumimoji="0" lang="en-US" sz="2400" b="1" i="0" u="sng" strike="noStrike" kern="1200" cap="none" spc="0" normalizeH="0" baseline="0" noProof="0" dirty="0">
                <a:ln>
                  <a:noFill/>
                </a:ln>
                <a:solidFill>
                  <a:srgbClr val="50CDF2"/>
                </a:solidFill>
                <a:effectLst/>
                <a:uLnTx/>
                <a:uFillTx/>
                <a:latin typeface="Aptos"/>
                <a:ea typeface="+mn-ea"/>
                <a:cs typeface="+mn-cs"/>
              </a:rPr>
              <a:t>Hard Won Knowledge Capability</a:t>
            </a:r>
          </a:p>
        </p:txBody>
      </p:sp>
      <p:cxnSp>
        <p:nvCxnSpPr>
          <p:cNvPr id="5" name="Connector 4">
            <a:extLst>
              <a:ext uri="{FF2B5EF4-FFF2-40B4-BE49-F238E27FC236}">
                <a16:creationId xmlns:a16="http://schemas.microsoft.com/office/drawing/2014/main" id="{0CC396FE-E7CC-BC8E-3FDE-E4A979F95E0B}"/>
              </a:ext>
            </a:extLst>
          </p:cNvPr>
          <p:cNvCxnSpPr>
            <a:cxnSpLocks/>
          </p:cNvCxnSpPr>
          <p:nvPr/>
        </p:nvCxnSpPr>
        <p:spPr>
          <a:xfrm>
            <a:off x="1051560" y="5760720"/>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0743344D-39D7-2042-3B2B-47C1A7E753C0}"/>
              </a:ext>
            </a:extLst>
          </p:cNvPr>
          <p:cNvSpPr txBox="1"/>
          <p:nvPr/>
        </p:nvSpPr>
        <p:spPr>
          <a:xfrm>
            <a:off x="11234120" y="6012216"/>
            <a:ext cx="280846" cy="307777"/>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a:t>
            </a:r>
          </a:p>
        </p:txBody>
      </p:sp>
      <p:cxnSp>
        <p:nvCxnSpPr>
          <p:cNvPr id="7" name="Connector 6">
            <a:extLst>
              <a:ext uri="{FF2B5EF4-FFF2-40B4-BE49-F238E27FC236}">
                <a16:creationId xmlns:a16="http://schemas.microsoft.com/office/drawing/2014/main" id="{185EE568-D4AC-F8F9-DAD6-C091D986EF01}"/>
              </a:ext>
            </a:extLst>
          </p:cNvPr>
          <p:cNvCxnSpPr/>
          <p:nvPr/>
        </p:nvCxnSpPr>
        <p:spPr>
          <a:xfrm>
            <a:off x="1094993" y="5014014"/>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E73C69E-D98C-866E-52D2-56C9AEC97005}"/>
              </a:ext>
            </a:extLst>
          </p:cNvPr>
          <p:cNvSpPr txBox="1"/>
          <p:nvPr/>
        </p:nvSpPr>
        <p:spPr>
          <a:xfrm>
            <a:off x="134301" y="5609844"/>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a:t>
            </a:r>
          </a:p>
        </p:txBody>
      </p:sp>
      <p:cxnSp>
        <p:nvCxnSpPr>
          <p:cNvPr id="9" name="Connector 8">
            <a:extLst>
              <a:ext uri="{FF2B5EF4-FFF2-40B4-BE49-F238E27FC236}">
                <a16:creationId xmlns:a16="http://schemas.microsoft.com/office/drawing/2014/main" id="{E51A1E70-A69B-4B2A-99C5-91C166BC6598}"/>
              </a:ext>
            </a:extLst>
          </p:cNvPr>
          <p:cNvCxnSpPr/>
          <p:nvPr/>
        </p:nvCxnSpPr>
        <p:spPr>
          <a:xfrm>
            <a:off x="1051560" y="4312920"/>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BB50FD13-8935-C327-4F1E-EBEC63EDE18A}"/>
              </a:ext>
            </a:extLst>
          </p:cNvPr>
          <p:cNvSpPr txBox="1"/>
          <p:nvPr/>
        </p:nvSpPr>
        <p:spPr>
          <a:xfrm>
            <a:off x="134301" y="4885944"/>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a:t>
            </a:r>
          </a:p>
        </p:txBody>
      </p:sp>
      <p:cxnSp>
        <p:nvCxnSpPr>
          <p:cNvPr id="11" name="Connector 10">
            <a:extLst>
              <a:ext uri="{FF2B5EF4-FFF2-40B4-BE49-F238E27FC236}">
                <a16:creationId xmlns:a16="http://schemas.microsoft.com/office/drawing/2014/main" id="{5A7187AF-97F3-E1E4-3141-52D9B693E19B}"/>
              </a:ext>
            </a:extLst>
          </p:cNvPr>
          <p:cNvCxnSpPr/>
          <p:nvPr/>
        </p:nvCxnSpPr>
        <p:spPr>
          <a:xfrm>
            <a:off x="758952" y="3380018"/>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DE878D5-A0B1-2B4F-A115-7F42C6D05F0E}"/>
              </a:ext>
            </a:extLst>
          </p:cNvPr>
          <p:cNvSpPr txBox="1"/>
          <p:nvPr/>
        </p:nvSpPr>
        <p:spPr>
          <a:xfrm>
            <a:off x="134301" y="4162043"/>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1,000</a:t>
            </a:r>
          </a:p>
        </p:txBody>
      </p:sp>
      <p:cxnSp>
        <p:nvCxnSpPr>
          <p:cNvPr id="13" name="Connector 12">
            <a:extLst>
              <a:ext uri="{FF2B5EF4-FFF2-40B4-BE49-F238E27FC236}">
                <a16:creationId xmlns:a16="http://schemas.microsoft.com/office/drawing/2014/main" id="{3EBFE704-FA47-24F2-A6B4-2B663336543F}"/>
              </a:ext>
            </a:extLst>
          </p:cNvPr>
          <p:cNvCxnSpPr/>
          <p:nvPr/>
        </p:nvCxnSpPr>
        <p:spPr>
          <a:xfrm>
            <a:off x="1094993" y="2856668"/>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7A4C0D7-18F5-6DA0-3A18-5E4417BD9411}"/>
              </a:ext>
            </a:extLst>
          </p:cNvPr>
          <p:cNvSpPr txBox="1"/>
          <p:nvPr/>
        </p:nvSpPr>
        <p:spPr>
          <a:xfrm>
            <a:off x="134301" y="3438144"/>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10,000</a:t>
            </a:r>
          </a:p>
        </p:txBody>
      </p:sp>
      <p:cxnSp>
        <p:nvCxnSpPr>
          <p:cNvPr id="15" name="Connector 14">
            <a:extLst>
              <a:ext uri="{FF2B5EF4-FFF2-40B4-BE49-F238E27FC236}">
                <a16:creationId xmlns:a16="http://schemas.microsoft.com/office/drawing/2014/main" id="{8188F1FE-759A-1B1C-0E12-51B04CA08A2A}"/>
              </a:ext>
            </a:extLst>
          </p:cNvPr>
          <p:cNvCxnSpPr/>
          <p:nvPr/>
        </p:nvCxnSpPr>
        <p:spPr>
          <a:xfrm>
            <a:off x="1155924" y="2115449"/>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B7DC4C07-6E6A-FBDB-F5A1-71954B0364CB}"/>
              </a:ext>
            </a:extLst>
          </p:cNvPr>
          <p:cNvSpPr txBox="1"/>
          <p:nvPr/>
        </p:nvSpPr>
        <p:spPr>
          <a:xfrm>
            <a:off x="134301" y="2714243"/>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a:ln>
                  <a:noFill/>
                </a:ln>
                <a:solidFill>
                  <a:srgbClr val="AFC3D4"/>
                </a:solidFill>
                <a:effectLst/>
                <a:uLnTx/>
                <a:uFillTx/>
                <a:latin typeface="Aptos"/>
                <a:ea typeface="+mn-ea"/>
                <a:cs typeface="+mn-cs"/>
              </a:rPr>
              <a:t>100,000</a:t>
            </a:r>
          </a:p>
        </p:txBody>
      </p:sp>
      <p:cxnSp>
        <p:nvCxnSpPr>
          <p:cNvPr id="17" name="Connector 16">
            <a:extLst>
              <a:ext uri="{FF2B5EF4-FFF2-40B4-BE49-F238E27FC236}">
                <a16:creationId xmlns:a16="http://schemas.microsoft.com/office/drawing/2014/main" id="{F139D186-11AF-6A46-5F16-9836BC25E199}"/>
              </a:ext>
            </a:extLst>
          </p:cNvPr>
          <p:cNvCxnSpPr/>
          <p:nvPr/>
        </p:nvCxnSpPr>
        <p:spPr>
          <a:xfrm>
            <a:off x="1051560" y="1417319"/>
            <a:ext cx="9966960" cy="0"/>
          </a:xfrm>
          <a:prstGeom prst="line">
            <a:avLst/>
          </a:prstGeom>
          <a:ln w="10160">
            <a:solidFill>
              <a:srgbClr val="3C4E60"/>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B993E596-8843-ABB7-BBF4-4244D7E26B91}"/>
              </a:ext>
            </a:extLst>
          </p:cNvPr>
          <p:cNvSpPr txBox="1"/>
          <p:nvPr/>
        </p:nvSpPr>
        <p:spPr>
          <a:xfrm>
            <a:off x="134301" y="1990343"/>
            <a:ext cx="804672" cy="256032"/>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dirty="0">
                <a:ln>
                  <a:noFill/>
                </a:ln>
                <a:solidFill>
                  <a:srgbClr val="AFC3D4"/>
                </a:solidFill>
                <a:effectLst/>
                <a:uLnTx/>
                <a:uFillTx/>
                <a:latin typeface="Aptos"/>
                <a:ea typeface="+mn-ea"/>
                <a:cs typeface="+mn-cs"/>
              </a:rPr>
              <a:t>1,000,000</a:t>
            </a:r>
          </a:p>
        </p:txBody>
      </p:sp>
      <p:cxnSp>
        <p:nvCxnSpPr>
          <p:cNvPr id="19" name="Connector 18">
            <a:extLst>
              <a:ext uri="{FF2B5EF4-FFF2-40B4-BE49-F238E27FC236}">
                <a16:creationId xmlns:a16="http://schemas.microsoft.com/office/drawing/2014/main" id="{73A96BBD-6EC6-2576-6CA6-4E9EBA10ADB5}"/>
              </a:ext>
            </a:extLst>
          </p:cNvPr>
          <p:cNvCxnSpPr/>
          <p:nvPr/>
        </p:nvCxnSpPr>
        <p:spPr>
          <a:xfrm>
            <a:off x="1051560" y="1417320"/>
            <a:ext cx="0" cy="4343400"/>
          </a:xfrm>
          <a:prstGeom prst="line">
            <a:avLst/>
          </a:prstGeom>
          <a:ln w="15240">
            <a:solidFill>
              <a:srgbClr val="F2F6FA"/>
            </a:solidFill>
          </a:ln>
        </p:spPr>
        <p:style>
          <a:lnRef idx="2">
            <a:schemeClr val="accent1"/>
          </a:lnRef>
          <a:fillRef idx="0">
            <a:schemeClr val="accent1"/>
          </a:fillRef>
          <a:effectRef idx="1">
            <a:schemeClr val="accent1"/>
          </a:effectRef>
          <a:fontRef idx="minor">
            <a:schemeClr val="tx1"/>
          </a:fontRef>
        </p:style>
      </p:cxnSp>
      <p:cxnSp>
        <p:nvCxnSpPr>
          <p:cNvPr id="20" name="Connector 19">
            <a:extLst>
              <a:ext uri="{FF2B5EF4-FFF2-40B4-BE49-F238E27FC236}">
                <a16:creationId xmlns:a16="http://schemas.microsoft.com/office/drawing/2014/main" id="{FDE3073A-84E8-7020-CB39-77F41A3E744F}"/>
              </a:ext>
            </a:extLst>
          </p:cNvPr>
          <p:cNvCxnSpPr/>
          <p:nvPr/>
        </p:nvCxnSpPr>
        <p:spPr>
          <a:xfrm flipV="1">
            <a:off x="1051560" y="5415331"/>
            <a:ext cx="622934" cy="34538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1" name="Connector 20">
            <a:extLst>
              <a:ext uri="{FF2B5EF4-FFF2-40B4-BE49-F238E27FC236}">
                <a16:creationId xmlns:a16="http://schemas.microsoft.com/office/drawing/2014/main" id="{9FAECBC0-5459-A4D7-1E0A-A927C825BB33}"/>
              </a:ext>
            </a:extLst>
          </p:cNvPr>
          <p:cNvCxnSpPr/>
          <p:nvPr/>
        </p:nvCxnSpPr>
        <p:spPr>
          <a:xfrm flipV="1">
            <a:off x="1674494" y="5106973"/>
            <a:ext cx="622936" cy="30835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3" name="Connector 22">
            <a:extLst>
              <a:ext uri="{FF2B5EF4-FFF2-40B4-BE49-F238E27FC236}">
                <a16:creationId xmlns:a16="http://schemas.microsoft.com/office/drawing/2014/main" id="{C482E1C2-630A-828A-F53A-A9EBEAD9C60F}"/>
              </a:ext>
            </a:extLst>
          </p:cNvPr>
          <p:cNvCxnSpPr/>
          <p:nvPr/>
        </p:nvCxnSpPr>
        <p:spPr>
          <a:xfrm flipV="1">
            <a:off x="2920365" y="4691431"/>
            <a:ext cx="622935" cy="21791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4" name="Connector 23">
            <a:extLst>
              <a:ext uri="{FF2B5EF4-FFF2-40B4-BE49-F238E27FC236}">
                <a16:creationId xmlns:a16="http://schemas.microsoft.com/office/drawing/2014/main" id="{223805F4-54F1-815D-426C-4476B0C1CF51}"/>
              </a:ext>
            </a:extLst>
          </p:cNvPr>
          <p:cNvCxnSpPr/>
          <p:nvPr/>
        </p:nvCxnSpPr>
        <p:spPr>
          <a:xfrm flipV="1">
            <a:off x="3543300" y="4425053"/>
            <a:ext cx="622935" cy="26637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5" name="Connector 24">
            <a:extLst>
              <a:ext uri="{FF2B5EF4-FFF2-40B4-BE49-F238E27FC236}">
                <a16:creationId xmlns:a16="http://schemas.microsoft.com/office/drawing/2014/main" id="{3879B6E2-4760-0F39-3767-0B7F48CA6FB0}"/>
              </a:ext>
            </a:extLst>
          </p:cNvPr>
          <p:cNvCxnSpPr/>
          <p:nvPr/>
        </p:nvCxnSpPr>
        <p:spPr>
          <a:xfrm flipV="1">
            <a:off x="4166235" y="4185447"/>
            <a:ext cx="622935" cy="23960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6" name="Connector 25">
            <a:extLst>
              <a:ext uri="{FF2B5EF4-FFF2-40B4-BE49-F238E27FC236}">
                <a16:creationId xmlns:a16="http://schemas.microsoft.com/office/drawing/2014/main" id="{AD7FD0AF-256C-F33D-1670-13A5CA385D94}"/>
              </a:ext>
            </a:extLst>
          </p:cNvPr>
          <p:cNvCxnSpPr/>
          <p:nvPr/>
        </p:nvCxnSpPr>
        <p:spPr>
          <a:xfrm flipV="1">
            <a:off x="4789170" y="3967531"/>
            <a:ext cx="622934" cy="21791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7" name="Connector 26">
            <a:extLst>
              <a:ext uri="{FF2B5EF4-FFF2-40B4-BE49-F238E27FC236}">
                <a16:creationId xmlns:a16="http://schemas.microsoft.com/office/drawing/2014/main" id="{D4957328-F78E-DE51-FC7E-F8D014F1642F}"/>
              </a:ext>
            </a:extLst>
          </p:cNvPr>
          <p:cNvCxnSpPr/>
          <p:nvPr/>
        </p:nvCxnSpPr>
        <p:spPr>
          <a:xfrm flipV="1">
            <a:off x="5412104" y="3589020"/>
            <a:ext cx="622936" cy="378511"/>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8" name="Connector 27">
            <a:extLst>
              <a:ext uri="{FF2B5EF4-FFF2-40B4-BE49-F238E27FC236}">
                <a16:creationId xmlns:a16="http://schemas.microsoft.com/office/drawing/2014/main" id="{D8A41AFE-A6AF-4057-FF70-D12B9BD653B3}"/>
              </a:ext>
            </a:extLst>
          </p:cNvPr>
          <p:cNvCxnSpPr/>
          <p:nvPr/>
        </p:nvCxnSpPr>
        <p:spPr>
          <a:xfrm flipV="1">
            <a:off x="6035040" y="3243631"/>
            <a:ext cx="622935" cy="34538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29" name="Connector 28">
            <a:extLst>
              <a:ext uri="{FF2B5EF4-FFF2-40B4-BE49-F238E27FC236}">
                <a16:creationId xmlns:a16="http://schemas.microsoft.com/office/drawing/2014/main" id="{19790362-C798-F37C-203E-72D9B207876F}"/>
              </a:ext>
            </a:extLst>
          </p:cNvPr>
          <p:cNvCxnSpPr/>
          <p:nvPr/>
        </p:nvCxnSpPr>
        <p:spPr>
          <a:xfrm flipV="1">
            <a:off x="6657975" y="2935273"/>
            <a:ext cx="622935" cy="30835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0" name="Connector 29">
            <a:extLst>
              <a:ext uri="{FF2B5EF4-FFF2-40B4-BE49-F238E27FC236}">
                <a16:creationId xmlns:a16="http://schemas.microsoft.com/office/drawing/2014/main" id="{FA1EE2D8-7B95-2F2E-60A1-EC22036374B1}"/>
              </a:ext>
            </a:extLst>
          </p:cNvPr>
          <p:cNvCxnSpPr/>
          <p:nvPr/>
        </p:nvCxnSpPr>
        <p:spPr>
          <a:xfrm flipV="1">
            <a:off x="7280910" y="2647204"/>
            <a:ext cx="622935" cy="28806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1" name="Connector 30">
            <a:extLst>
              <a:ext uri="{FF2B5EF4-FFF2-40B4-BE49-F238E27FC236}">
                <a16:creationId xmlns:a16="http://schemas.microsoft.com/office/drawing/2014/main" id="{0961AEE1-094A-F487-CEE8-0A06AD62E571}"/>
              </a:ext>
            </a:extLst>
          </p:cNvPr>
          <p:cNvCxnSpPr/>
          <p:nvPr/>
        </p:nvCxnSpPr>
        <p:spPr>
          <a:xfrm flipV="1">
            <a:off x="7903845" y="2301816"/>
            <a:ext cx="622935" cy="345388"/>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2" name="Connector 31">
            <a:extLst>
              <a:ext uri="{FF2B5EF4-FFF2-40B4-BE49-F238E27FC236}">
                <a16:creationId xmlns:a16="http://schemas.microsoft.com/office/drawing/2014/main" id="{13D36721-F61C-BAB1-59C7-E970E8447A02}"/>
              </a:ext>
            </a:extLst>
          </p:cNvPr>
          <p:cNvCxnSpPr/>
          <p:nvPr/>
        </p:nvCxnSpPr>
        <p:spPr>
          <a:xfrm flipV="1">
            <a:off x="8526780" y="2013747"/>
            <a:ext cx="622935" cy="28806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3" name="Connector 32">
            <a:extLst>
              <a:ext uri="{FF2B5EF4-FFF2-40B4-BE49-F238E27FC236}">
                <a16:creationId xmlns:a16="http://schemas.microsoft.com/office/drawing/2014/main" id="{14676A5A-3407-E7B4-6D3C-0961B98DEA93}"/>
              </a:ext>
            </a:extLst>
          </p:cNvPr>
          <p:cNvCxnSpPr/>
          <p:nvPr/>
        </p:nvCxnSpPr>
        <p:spPr>
          <a:xfrm flipV="1">
            <a:off x="9149715" y="1879365"/>
            <a:ext cx="622935" cy="134382"/>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4" name="Connector 33">
            <a:extLst>
              <a:ext uri="{FF2B5EF4-FFF2-40B4-BE49-F238E27FC236}">
                <a16:creationId xmlns:a16="http://schemas.microsoft.com/office/drawing/2014/main" id="{814DF10F-8D9C-A64B-59B1-F085743CC19A}"/>
              </a:ext>
            </a:extLst>
          </p:cNvPr>
          <p:cNvCxnSpPr/>
          <p:nvPr/>
        </p:nvCxnSpPr>
        <p:spPr>
          <a:xfrm flipV="1">
            <a:off x="9772650" y="1705388"/>
            <a:ext cx="622935" cy="173977"/>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cxnSp>
        <p:nvCxnSpPr>
          <p:cNvPr id="35" name="Connector 34">
            <a:extLst>
              <a:ext uri="{FF2B5EF4-FFF2-40B4-BE49-F238E27FC236}">
                <a16:creationId xmlns:a16="http://schemas.microsoft.com/office/drawing/2014/main" id="{648BDAC8-8B40-359F-3BCB-DEAA8A517823}"/>
              </a:ext>
            </a:extLst>
          </p:cNvPr>
          <p:cNvCxnSpPr/>
          <p:nvPr/>
        </p:nvCxnSpPr>
        <p:spPr>
          <a:xfrm flipV="1">
            <a:off x="10354571" y="1449181"/>
            <a:ext cx="622935" cy="288069"/>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CDD9FA07-85CB-EADF-A392-AA5BB88F7DB5}"/>
              </a:ext>
            </a:extLst>
          </p:cNvPr>
          <p:cNvSpPr/>
          <p:nvPr/>
        </p:nvSpPr>
        <p:spPr>
          <a:xfrm>
            <a:off x="1008125" y="5717286"/>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Oval 37">
            <a:extLst>
              <a:ext uri="{FF2B5EF4-FFF2-40B4-BE49-F238E27FC236}">
                <a16:creationId xmlns:a16="http://schemas.microsoft.com/office/drawing/2014/main" id="{82E8FA26-5096-662B-DBE3-B64918E7FAAE}"/>
              </a:ext>
            </a:extLst>
          </p:cNvPr>
          <p:cNvSpPr/>
          <p:nvPr/>
        </p:nvSpPr>
        <p:spPr>
          <a:xfrm>
            <a:off x="1631060" y="53718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a:extLst>
              <a:ext uri="{FF2B5EF4-FFF2-40B4-BE49-F238E27FC236}">
                <a16:creationId xmlns:a16="http://schemas.microsoft.com/office/drawing/2014/main" id="{EB73561A-FC2D-3BF8-CE02-18D684768AD2}"/>
              </a:ext>
            </a:extLst>
          </p:cNvPr>
          <p:cNvSpPr/>
          <p:nvPr/>
        </p:nvSpPr>
        <p:spPr>
          <a:xfrm>
            <a:off x="2253996" y="5063539"/>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a:extLst>
              <a:ext uri="{FF2B5EF4-FFF2-40B4-BE49-F238E27FC236}">
                <a16:creationId xmlns:a16="http://schemas.microsoft.com/office/drawing/2014/main" id="{C52B77A6-443C-C76E-1448-AA621BB2F1C7}"/>
              </a:ext>
            </a:extLst>
          </p:cNvPr>
          <p:cNvSpPr/>
          <p:nvPr/>
        </p:nvSpPr>
        <p:spPr>
          <a:xfrm>
            <a:off x="2876931" y="4865913"/>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a:extLst>
              <a:ext uri="{FF2B5EF4-FFF2-40B4-BE49-F238E27FC236}">
                <a16:creationId xmlns:a16="http://schemas.microsoft.com/office/drawing/2014/main" id="{077E6062-8ABE-47B2-97FE-E661207A47BC}"/>
              </a:ext>
            </a:extLst>
          </p:cNvPr>
          <p:cNvSpPr/>
          <p:nvPr/>
        </p:nvSpPr>
        <p:spPr>
          <a:xfrm>
            <a:off x="3499866" y="46479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a:extLst>
              <a:ext uri="{FF2B5EF4-FFF2-40B4-BE49-F238E27FC236}">
                <a16:creationId xmlns:a16="http://schemas.microsoft.com/office/drawing/2014/main" id="{2814C620-7E4A-D7C1-DEEB-12311CC14861}"/>
              </a:ext>
            </a:extLst>
          </p:cNvPr>
          <p:cNvSpPr/>
          <p:nvPr/>
        </p:nvSpPr>
        <p:spPr>
          <a:xfrm>
            <a:off x="4122801" y="4381619"/>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a:extLst>
              <a:ext uri="{FF2B5EF4-FFF2-40B4-BE49-F238E27FC236}">
                <a16:creationId xmlns:a16="http://schemas.microsoft.com/office/drawing/2014/main" id="{CB23F862-A553-836D-DE52-7B98EF94514D}"/>
              </a:ext>
            </a:extLst>
          </p:cNvPr>
          <p:cNvSpPr/>
          <p:nvPr/>
        </p:nvSpPr>
        <p:spPr>
          <a:xfrm>
            <a:off x="4745736" y="4142013"/>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a:extLst>
              <a:ext uri="{FF2B5EF4-FFF2-40B4-BE49-F238E27FC236}">
                <a16:creationId xmlns:a16="http://schemas.microsoft.com/office/drawing/2014/main" id="{F0496D7F-170B-8A3E-A9BD-AA30B9B47643}"/>
              </a:ext>
            </a:extLst>
          </p:cNvPr>
          <p:cNvSpPr/>
          <p:nvPr/>
        </p:nvSpPr>
        <p:spPr>
          <a:xfrm>
            <a:off x="5368670" y="39240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a:extLst>
              <a:ext uri="{FF2B5EF4-FFF2-40B4-BE49-F238E27FC236}">
                <a16:creationId xmlns:a16="http://schemas.microsoft.com/office/drawing/2014/main" id="{960EC33E-1CCE-FB75-2BF5-5547ADC30C53}"/>
              </a:ext>
            </a:extLst>
          </p:cNvPr>
          <p:cNvSpPr/>
          <p:nvPr/>
        </p:nvSpPr>
        <p:spPr>
          <a:xfrm>
            <a:off x="5991605" y="3545586"/>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a:extLst>
              <a:ext uri="{FF2B5EF4-FFF2-40B4-BE49-F238E27FC236}">
                <a16:creationId xmlns:a16="http://schemas.microsoft.com/office/drawing/2014/main" id="{CDF97E7B-A12E-ADAD-015B-C872570D63F7}"/>
              </a:ext>
            </a:extLst>
          </p:cNvPr>
          <p:cNvSpPr/>
          <p:nvPr/>
        </p:nvSpPr>
        <p:spPr>
          <a:xfrm>
            <a:off x="6614541" y="3200197"/>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a:extLst>
              <a:ext uri="{FF2B5EF4-FFF2-40B4-BE49-F238E27FC236}">
                <a16:creationId xmlns:a16="http://schemas.microsoft.com/office/drawing/2014/main" id="{40F57FAF-B92E-7AED-50B1-105A0F025814}"/>
              </a:ext>
            </a:extLst>
          </p:cNvPr>
          <p:cNvSpPr/>
          <p:nvPr/>
        </p:nvSpPr>
        <p:spPr>
          <a:xfrm>
            <a:off x="7237476" y="2891839"/>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Oval 57">
            <a:extLst>
              <a:ext uri="{FF2B5EF4-FFF2-40B4-BE49-F238E27FC236}">
                <a16:creationId xmlns:a16="http://schemas.microsoft.com/office/drawing/2014/main" id="{56237676-C9B8-1554-ABFF-86B7FDC75D91}"/>
              </a:ext>
            </a:extLst>
          </p:cNvPr>
          <p:cNvSpPr/>
          <p:nvPr/>
        </p:nvSpPr>
        <p:spPr>
          <a:xfrm>
            <a:off x="7860411" y="2603770"/>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a:extLst>
              <a:ext uri="{FF2B5EF4-FFF2-40B4-BE49-F238E27FC236}">
                <a16:creationId xmlns:a16="http://schemas.microsoft.com/office/drawing/2014/main" id="{A21CEA52-2783-7EA8-B518-907AF15BB4EB}"/>
              </a:ext>
            </a:extLst>
          </p:cNvPr>
          <p:cNvSpPr/>
          <p:nvPr/>
        </p:nvSpPr>
        <p:spPr>
          <a:xfrm>
            <a:off x="8483346" y="2258382"/>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Oval 61">
            <a:extLst>
              <a:ext uri="{FF2B5EF4-FFF2-40B4-BE49-F238E27FC236}">
                <a16:creationId xmlns:a16="http://schemas.microsoft.com/office/drawing/2014/main" id="{81F48EE2-3935-9460-107F-C16E363B8F81}"/>
              </a:ext>
            </a:extLst>
          </p:cNvPr>
          <p:cNvSpPr/>
          <p:nvPr/>
        </p:nvSpPr>
        <p:spPr>
          <a:xfrm>
            <a:off x="9106281" y="1970313"/>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a:extLst>
              <a:ext uri="{FF2B5EF4-FFF2-40B4-BE49-F238E27FC236}">
                <a16:creationId xmlns:a16="http://schemas.microsoft.com/office/drawing/2014/main" id="{212DEBC2-5539-3FF6-7960-42E1B0A2028A}"/>
              </a:ext>
            </a:extLst>
          </p:cNvPr>
          <p:cNvSpPr/>
          <p:nvPr/>
        </p:nvSpPr>
        <p:spPr>
          <a:xfrm>
            <a:off x="9729216" y="1835931"/>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Oval 65">
            <a:extLst>
              <a:ext uri="{FF2B5EF4-FFF2-40B4-BE49-F238E27FC236}">
                <a16:creationId xmlns:a16="http://schemas.microsoft.com/office/drawing/2014/main" id="{637A2451-24EF-5D2F-8E8E-989E6EC71273}"/>
              </a:ext>
            </a:extLst>
          </p:cNvPr>
          <p:cNvSpPr/>
          <p:nvPr/>
        </p:nvSpPr>
        <p:spPr>
          <a:xfrm>
            <a:off x="10352151" y="1661954"/>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a:extLst>
              <a:ext uri="{FF2B5EF4-FFF2-40B4-BE49-F238E27FC236}">
                <a16:creationId xmlns:a16="http://schemas.microsoft.com/office/drawing/2014/main" id="{B74F923B-C6C4-F354-C973-7629333F1F4B}"/>
              </a:ext>
            </a:extLst>
          </p:cNvPr>
          <p:cNvSpPr/>
          <p:nvPr/>
        </p:nvSpPr>
        <p:spPr>
          <a:xfrm>
            <a:off x="10975086" y="1373885"/>
            <a:ext cx="86868" cy="86868"/>
          </a:xfrm>
          <a:prstGeom prst="ellipse">
            <a:avLst/>
          </a:prstGeom>
          <a:solidFill>
            <a:srgbClr val="F5C448"/>
          </a:solidFill>
          <a:ln>
            <a:solidFill>
              <a:srgbClr val="F5C4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0" name="Connector 69">
            <a:extLst>
              <a:ext uri="{FF2B5EF4-FFF2-40B4-BE49-F238E27FC236}">
                <a16:creationId xmlns:a16="http://schemas.microsoft.com/office/drawing/2014/main" id="{0090F000-53C7-1980-06E9-8E2C47F1701F}"/>
              </a:ext>
            </a:extLst>
          </p:cNvPr>
          <p:cNvCxnSpPr/>
          <p:nvPr/>
        </p:nvCxnSpPr>
        <p:spPr>
          <a:xfrm>
            <a:off x="105156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1" name="TextBox 70">
            <a:extLst>
              <a:ext uri="{FF2B5EF4-FFF2-40B4-BE49-F238E27FC236}">
                <a16:creationId xmlns:a16="http://schemas.microsoft.com/office/drawing/2014/main" id="{71FB4C4C-9AB3-2AEF-E4AB-6FEC2A875B44}"/>
              </a:ext>
            </a:extLst>
          </p:cNvPr>
          <p:cNvSpPr txBox="1"/>
          <p:nvPr/>
        </p:nvSpPr>
        <p:spPr>
          <a:xfrm rot="16200000">
            <a:off x="631413" y="5931443"/>
            <a:ext cx="840295"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dirty="0">
                <a:ln>
                  <a:noFill/>
                </a:ln>
                <a:solidFill>
                  <a:srgbClr val="AFC3D4"/>
                </a:solidFill>
                <a:effectLst/>
                <a:uLnTx/>
                <a:uFillTx/>
                <a:latin typeface="Aptos"/>
                <a:ea typeface="+mn-ea"/>
                <a:cs typeface="+mn-cs"/>
              </a:rPr>
              <a:t>3500 BC</a:t>
            </a:r>
          </a:p>
        </p:txBody>
      </p:sp>
      <p:cxnSp>
        <p:nvCxnSpPr>
          <p:cNvPr id="72" name="Connector 71">
            <a:extLst>
              <a:ext uri="{FF2B5EF4-FFF2-40B4-BE49-F238E27FC236}">
                <a16:creationId xmlns:a16="http://schemas.microsoft.com/office/drawing/2014/main" id="{5C9812D8-B20D-4A42-4EF2-2825754E3015}"/>
              </a:ext>
            </a:extLst>
          </p:cNvPr>
          <p:cNvCxnSpPr/>
          <p:nvPr/>
        </p:nvCxnSpPr>
        <p:spPr>
          <a:xfrm>
            <a:off x="1674494"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B0691AE0-759A-0675-C0A3-82607AD56C91}"/>
              </a:ext>
            </a:extLst>
          </p:cNvPr>
          <p:cNvSpPr txBox="1"/>
          <p:nvPr/>
        </p:nvSpPr>
        <p:spPr>
          <a:xfrm rot="16200000">
            <a:off x="1302438" y="5931443"/>
            <a:ext cx="744114"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600 BC</a:t>
            </a:r>
          </a:p>
        </p:txBody>
      </p:sp>
      <p:cxnSp>
        <p:nvCxnSpPr>
          <p:cNvPr id="74" name="Connector 73">
            <a:extLst>
              <a:ext uri="{FF2B5EF4-FFF2-40B4-BE49-F238E27FC236}">
                <a16:creationId xmlns:a16="http://schemas.microsoft.com/office/drawing/2014/main" id="{B2943EF8-717A-BCE5-AA13-AAE6EA597FDA}"/>
              </a:ext>
            </a:extLst>
          </p:cNvPr>
          <p:cNvCxnSpPr/>
          <p:nvPr/>
        </p:nvCxnSpPr>
        <p:spPr>
          <a:xfrm>
            <a:off x="229743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id="{AA131A74-4E69-B332-1939-BE9C8D6632E8}"/>
              </a:ext>
            </a:extLst>
          </p:cNvPr>
          <p:cNvSpPr txBox="1"/>
          <p:nvPr/>
        </p:nvSpPr>
        <p:spPr>
          <a:xfrm rot="16200000">
            <a:off x="1925373" y="5931443"/>
            <a:ext cx="744114"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300 BC</a:t>
            </a:r>
          </a:p>
        </p:txBody>
      </p:sp>
      <p:cxnSp>
        <p:nvCxnSpPr>
          <p:cNvPr id="76" name="Connector 75">
            <a:extLst>
              <a:ext uri="{FF2B5EF4-FFF2-40B4-BE49-F238E27FC236}">
                <a16:creationId xmlns:a16="http://schemas.microsoft.com/office/drawing/2014/main" id="{0DF301D2-BE1C-0F70-247C-8BA9D41E345C}"/>
              </a:ext>
            </a:extLst>
          </p:cNvPr>
          <p:cNvCxnSpPr/>
          <p:nvPr/>
        </p:nvCxnSpPr>
        <p:spPr>
          <a:xfrm>
            <a:off x="292036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280D0205-DC62-3323-26CB-21B0C463CD3C}"/>
              </a:ext>
            </a:extLst>
          </p:cNvPr>
          <p:cNvSpPr txBox="1"/>
          <p:nvPr/>
        </p:nvSpPr>
        <p:spPr>
          <a:xfrm rot="16200000">
            <a:off x="263567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1000</a:t>
            </a:r>
          </a:p>
        </p:txBody>
      </p:sp>
      <p:cxnSp>
        <p:nvCxnSpPr>
          <p:cNvPr id="78" name="Connector 77">
            <a:extLst>
              <a:ext uri="{FF2B5EF4-FFF2-40B4-BE49-F238E27FC236}">
                <a16:creationId xmlns:a16="http://schemas.microsoft.com/office/drawing/2014/main" id="{5898EE6A-41AA-7C4D-5DD9-7B7757402248}"/>
              </a:ext>
            </a:extLst>
          </p:cNvPr>
          <p:cNvCxnSpPr/>
          <p:nvPr/>
        </p:nvCxnSpPr>
        <p:spPr>
          <a:xfrm>
            <a:off x="354330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20362586-069B-C124-420B-44852746846D}"/>
              </a:ext>
            </a:extLst>
          </p:cNvPr>
          <p:cNvSpPr txBox="1"/>
          <p:nvPr/>
        </p:nvSpPr>
        <p:spPr>
          <a:xfrm rot="16200000">
            <a:off x="325860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1450</a:t>
            </a:r>
          </a:p>
        </p:txBody>
      </p:sp>
      <p:cxnSp>
        <p:nvCxnSpPr>
          <p:cNvPr id="80" name="Connector 79">
            <a:extLst>
              <a:ext uri="{FF2B5EF4-FFF2-40B4-BE49-F238E27FC236}">
                <a16:creationId xmlns:a16="http://schemas.microsoft.com/office/drawing/2014/main" id="{31542E0E-20A4-9F11-112A-0723363A2A85}"/>
              </a:ext>
            </a:extLst>
          </p:cNvPr>
          <p:cNvCxnSpPr/>
          <p:nvPr/>
        </p:nvCxnSpPr>
        <p:spPr>
          <a:xfrm>
            <a:off x="416623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E590AA9D-E4E3-F722-63A3-217BB97C8D44}"/>
              </a:ext>
            </a:extLst>
          </p:cNvPr>
          <p:cNvSpPr txBox="1"/>
          <p:nvPr/>
        </p:nvSpPr>
        <p:spPr>
          <a:xfrm rot="16200000">
            <a:off x="383810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1600</a:t>
            </a:r>
          </a:p>
        </p:txBody>
      </p:sp>
      <p:cxnSp>
        <p:nvCxnSpPr>
          <p:cNvPr id="82" name="Connector 81">
            <a:extLst>
              <a:ext uri="{FF2B5EF4-FFF2-40B4-BE49-F238E27FC236}">
                <a16:creationId xmlns:a16="http://schemas.microsoft.com/office/drawing/2014/main" id="{8929CA91-862B-9095-B316-F2968CBD93C0}"/>
              </a:ext>
            </a:extLst>
          </p:cNvPr>
          <p:cNvCxnSpPr/>
          <p:nvPr/>
        </p:nvCxnSpPr>
        <p:spPr>
          <a:xfrm>
            <a:off x="478917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DE816B2C-4D80-32D9-0DCD-11CEA30F16B1}"/>
              </a:ext>
            </a:extLst>
          </p:cNvPr>
          <p:cNvSpPr txBox="1"/>
          <p:nvPr/>
        </p:nvSpPr>
        <p:spPr>
          <a:xfrm rot="16200000">
            <a:off x="450447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1700</a:t>
            </a:r>
          </a:p>
        </p:txBody>
      </p:sp>
      <p:cxnSp>
        <p:nvCxnSpPr>
          <p:cNvPr id="84" name="Connector 83">
            <a:extLst>
              <a:ext uri="{FF2B5EF4-FFF2-40B4-BE49-F238E27FC236}">
                <a16:creationId xmlns:a16="http://schemas.microsoft.com/office/drawing/2014/main" id="{21C85F6E-FF3C-294E-8686-1999A04A0B73}"/>
              </a:ext>
            </a:extLst>
          </p:cNvPr>
          <p:cNvCxnSpPr/>
          <p:nvPr/>
        </p:nvCxnSpPr>
        <p:spPr>
          <a:xfrm>
            <a:off x="5412104"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9C932BC0-F46B-E81D-7368-B567C5019C5D}"/>
              </a:ext>
            </a:extLst>
          </p:cNvPr>
          <p:cNvSpPr txBox="1"/>
          <p:nvPr/>
        </p:nvSpPr>
        <p:spPr>
          <a:xfrm rot="16200000">
            <a:off x="512741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1800</a:t>
            </a:r>
          </a:p>
        </p:txBody>
      </p:sp>
      <p:cxnSp>
        <p:nvCxnSpPr>
          <p:cNvPr id="86" name="Connector 85">
            <a:extLst>
              <a:ext uri="{FF2B5EF4-FFF2-40B4-BE49-F238E27FC236}">
                <a16:creationId xmlns:a16="http://schemas.microsoft.com/office/drawing/2014/main" id="{3399F13E-7F88-D265-1F67-0A5403EC6DFE}"/>
              </a:ext>
            </a:extLst>
          </p:cNvPr>
          <p:cNvCxnSpPr/>
          <p:nvPr/>
        </p:nvCxnSpPr>
        <p:spPr>
          <a:xfrm>
            <a:off x="603504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7" name="TextBox 86">
            <a:extLst>
              <a:ext uri="{FF2B5EF4-FFF2-40B4-BE49-F238E27FC236}">
                <a16:creationId xmlns:a16="http://schemas.microsoft.com/office/drawing/2014/main" id="{AA6A0A69-2858-5B97-0CCE-09A62E60A89D}"/>
              </a:ext>
            </a:extLst>
          </p:cNvPr>
          <p:cNvSpPr txBox="1"/>
          <p:nvPr/>
        </p:nvSpPr>
        <p:spPr>
          <a:xfrm rot="16200000">
            <a:off x="575034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1900</a:t>
            </a:r>
          </a:p>
        </p:txBody>
      </p:sp>
      <p:cxnSp>
        <p:nvCxnSpPr>
          <p:cNvPr id="88" name="Connector 87">
            <a:extLst>
              <a:ext uri="{FF2B5EF4-FFF2-40B4-BE49-F238E27FC236}">
                <a16:creationId xmlns:a16="http://schemas.microsoft.com/office/drawing/2014/main" id="{0F85378B-72B0-7F69-B5A0-E1A27204591F}"/>
              </a:ext>
            </a:extLst>
          </p:cNvPr>
          <p:cNvCxnSpPr/>
          <p:nvPr/>
        </p:nvCxnSpPr>
        <p:spPr>
          <a:xfrm>
            <a:off x="665797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89" name="TextBox 88">
            <a:extLst>
              <a:ext uri="{FF2B5EF4-FFF2-40B4-BE49-F238E27FC236}">
                <a16:creationId xmlns:a16="http://schemas.microsoft.com/office/drawing/2014/main" id="{5C67DE8E-B90B-AD52-4D9A-B413AA3708ED}"/>
              </a:ext>
            </a:extLst>
          </p:cNvPr>
          <p:cNvSpPr txBox="1"/>
          <p:nvPr/>
        </p:nvSpPr>
        <p:spPr>
          <a:xfrm rot="16200000">
            <a:off x="637328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1950</a:t>
            </a:r>
          </a:p>
        </p:txBody>
      </p:sp>
      <p:cxnSp>
        <p:nvCxnSpPr>
          <p:cNvPr id="90" name="Connector 89">
            <a:extLst>
              <a:ext uri="{FF2B5EF4-FFF2-40B4-BE49-F238E27FC236}">
                <a16:creationId xmlns:a16="http://schemas.microsoft.com/office/drawing/2014/main" id="{D830F266-7302-B2C3-3B98-189C1F3F10D0}"/>
              </a:ext>
            </a:extLst>
          </p:cNvPr>
          <p:cNvCxnSpPr/>
          <p:nvPr/>
        </p:nvCxnSpPr>
        <p:spPr>
          <a:xfrm>
            <a:off x="728091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1" name="TextBox 90">
            <a:extLst>
              <a:ext uri="{FF2B5EF4-FFF2-40B4-BE49-F238E27FC236}">
                <a16:creationId xmlns:a16="http://schemas.microsoft.com/office/drawing/2014/main" id="{7CCA27FB-AB46-3ABA-6F45-D2742F3D3ABC}"/>
              </a:ext>
            </a:extLst>
          </p:cNvPr>
          <p:cNvSpPr txBox="1"/>
          <p:nvPr/>
        </p:nvSpPr>
        <p:spPr>
          <a:xfrm rot="16200000">
            <a:off x="699621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1970</a:t>
            </a:r>
          </a:p>
        </p:txBody>
      </p:sp>
      <p:cxnSp>
        <p:nvCxnSpPr>
          <p:cNvPr id="92" name="Connector 91">
            <a:extLst>
              <a:ext uri="{FF2B5EF4-FFF2-40B4-BE49-F238E27FC236}">
                <a16:creationId xmlns:a16="http://schemas.microsoft.com/office/drawing/2014/main" id="{56D3ACD1-F02F-7517-EF20-1A5F7BDED6C4}"/>
              </a:ext>
            </a:extLst>
          </p:cNvPr>
          <p:cNvCxnSpPr/>
          <p:nvPr/>
        </p:nvCxnSpPr>
        <p:spPr>
          <a:xfrm>
            <a:off x="790384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3" name="TextBox 92">
            <a:extLst>
              <a:ext uri="{FF2B5EF4-FFF2-40B4-BE49-F238E27FC236}">
                <a16:creationId xmlns:a16="http://schemas.microsoft.com/office/drawing/2014/main" id="{DB15EB66-BA18-91C0-D1F2-7148C69B8690}"/>
              </a:ext>
            </a:extLst>
          </p:cNvPr>
          <p:cNvSpPr txBox="1"/>
          <p:nvPr/>
        </p:nvSpPr>
        <p:spPr>
          <a:xfrm rot="16200000">
            <a:off x="761915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1990</a:t>
            </a:r>
          </a:p>
        </p:txBody>
      </p:sp>
      <p:cxnSp>
        <p:nvCxnSpPr>
          <p:cNvPr id="94" name="Connector 93">
            <a:extLst>
              <a:ext uri="{FF2B5EF4-FFF2-40B4-BE49-F238E27FC236}">
                <a16:creationId xmlns:a16="http://schemas.microsoft.com/office/drawing/2014/main" id="{E75898D0-C040-74D0-D036-753969DE69D2}"/>
              </a:ext>
            </a:extLst>
          </p:cNvPr>
          <p:cNvCxnSpPr/>
          <p:nvPr/>
        </p:nvCxnSpPr>
        <p:spPr>
          <a:xfrm>
            <a:off x="852678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E99B7EF2-9E1D-92A0-A642-AABED7AF1587}"/>
              </a:ext>
            </a:extLst>
          </p:cNvPr>
          <p:cNvSpPr txBox="1"/>
          <p:nvPr/>
        </p:nvSpPr>
        <p:spPr>
          <a:xfrm rot="16200000">
            <a:off x="8285521" y="594193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dirty="0">
                <a:ln>
                  <a:noFill/>
                </a:ln>
                <a:solidFill>
                  <a:srgbClr val="AFC3D4"/>
                </a:solidFill>
                <a:effectLst/>
                <a:uLnTx/>
                <a:uFillTx/>
                <a:latin typeface="Aptos"/>
                <a:ea typeface="+mn-ea"/>
                <a:cs typeface="+mn-cs"/>
              </a:rPr>
              <a:t>2000</a:t>
            </a:r>
          </a:p>
        </p:txBody>
      </p:sp>
      <p:cxnSp>
        <p:nvCxnSpPr>
          <p:cNvPr id="96" name="Connector 95">
            <a:extLst>
              <a:ext uri="{FF2B5EF4-FFF2-40B4-BE49-F238E27FC236}">
                <a16:creationId xmlns:a16="http://schemas.microsoft.com/office/drawing/2014/main" id="{06AB3E8D-28E9-B5C6-A8F6-C83A57B8096E}"/>
              </a:ext>
            </a:extLst>
          </p:cNvPr>
          <p:cNvCxnSpPr/>
          <p:nvPr/>
        </p:nvCxnSpPr>
        <p:spPr>
          <a:xfrm>
            <a:off x="914971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7" name="TextBox 96">
            <a:extLst>
              <a:ext uri="{FF2B5EF4-FFF2-40B4-BE49-F238E27FC236}">
                <a16:creationId xmlns:a16="http://schemas.microsoft.com/office/drawing/2014/main" id="{954140F9-0599-5C30-B75E-B473A60C64C9}"/>
              </a:ext>
            </a:extLst>
          </p:cNvPr>
          <p:cNvSpPr txBox="1"/>
          <p:nvPr/>
        </p:nvSpPr>
        <p:spPr>
          <a:xfrm rot="16200000">
            <a:off x="886502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2010</a:t>
            </a:r>
          </a:p>
        </p:txBody>
      </p:sp>
      <p:cxnSp>
        <p:nvCxnSpPr>
          <p:cNvPr id="98" name="Connector 97">
            <a:extLst>
              <a:ext uri="{FF2B5EF4-FFF2-40B4-BE49-F238E27FC236}">
                <a16:creationId xmlns:a16="http://schemas.microsoft.com/office/drawing/2014/main" id="{09F816E7-CCFE-9897-4855-EEAA5C004093}"/>
              </a:ext>
            </a:extLst>
          </p:cNvPr>
          <p:cNvCxnSpPr/>
          <p:nvPr/>
        </p:nvCxnSpPr>
        <p:spPr>
          <a:xfrm>
            <a:off x="977265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99" name="TextBox 98">
            <a:extLst>
              <a:ext uri="{FF2B5EF4-FFF2-40B4-BE49-F238E27FC236}">
                <a16:creationId xmlns:a16="http://schemas.microsoft.com/office/drawing/2014/main" id="{B3A5DBD1-D511-4EE5-23E4-7E2CEDC7559C}"/>
              </a:ext>
            </a:extLst>
          </p:cNvPr>
          <p:cNvSpPr txBox="1"/>
          <p:nvPr/>
        </p:nvSpPr>
        <p:spPr>
          <a:xfrm rot="16200000">
            <a:off x="948795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2015</a:t>
            </a:r>
          </a:p>
        </p:txBody>
      </p:sp>
      <p:cxnSp>
        <p:nvCxnSpPr>
          <p:cNvPr id="100" name="Connector 99">
            <a:extLst>
              <a:ext uri="{FF2B5EF4-FFF2-40B4-BE49-F238E27FC236}">
                <a16:creationId xmlns:a16="http://schemas.microsoft.com/office/drawing/2014/main" id="{637A1769-5BC4-3FE9-BFA3-3FA75591549C}"/>
              </a:ext>
            </a:extLst>
          </p:cNvPr>
          <p:cNvCxnSpPr/>
          <p:nvPr/>
        </p:nvCxnSpPr>
        <p:spPr>
          <a:xfrm>
            <a:off x="10395585"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101" name="TextBox 100">
            <a:extLst>
              <a:ext uri="{FF2B5EF4-FFF2-40B4-BE49-F238E27FC236}">
                <a16:creationId xmlns:a16="http://schemas.microsoft.com/office/drawing/2014/main" id="{3EA95411-C15A-066C-B0FF-76CC8ADB1DE8}"/>
              </a:ext>
            </a:extLst>
          </p:cNvPr>
          <p:cNvSpPr txBox="1"/>
          <p:nvPr/>
        </p:nvSpPr>
        <p:spPr>
          <a:xfrm rot="16200000">
            <a:off x="10110892"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2020</a:t>
            </a:r>
          </a:p>
        </p:txBody>
      </p:sp>
      <p:cxnSp>
        <p:nvCxnSpPr>
          <p:cNvPr id="102" name="Connector 101">
            <a:extLst>
              <a:ext uri="{FF2B5EF4-FFF2-40B4-BE49-F238E27FC236}">
                <a16:creationId xmlns:a16="http://schemas.microsoft.com/office/drawing/2014/main" id="{A2BA119E-21F3-BCD5-896F-E61AB4600CC2}"/>
              </a:ext>
            </a:extLst>
          </p:cNvPr>
          <p:cNvCxnSpPr/>
          <p:nvPr/>
        </p:nvCxnSpPr>
        <p:spPr>
          <a:xfrm>
            <a:off x="11018520" y="5760720"/>
            <a:ext cx="0" cy="73152"/>
          </a:xfrm>
          <a:prstGeom prst="line">
            <a:avLst/>
          </a:prstGeom>
          <a:ln w="10160">
            <a:solidFill>
              <a:srgbClr val="AFC3D4"/>
            </a:solidFill>
          </a:ln>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DC4ACBB2-BBBD-8BDB-7FC2-44E8A9D7F715}"/>
              </a:ext>
            </a:extLst>
          </p:cNvPr>
          <p:cNvSpPr txBox="1"/>
          <p:nvPr/>
        </p:nvSpPr>
        <p:spPr>
          <a:xfrm rot="16200000">
            <a:off x="10733827" y="5931443"/>
            <a:ext cx="569387" cy="30777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0">
                <a:solidFill>
                  <a:srgbClr val="AFC3D4"/>
                </a:solidFill>
                <a:latin typeface="Aptos"/>
              </a:defRPr>
            </a:pPr>
            <a:r>
              <a:rPr kumimoji="0" sz="1400" b="0" i="0" u="none" strike="noStrike" kern="1200" cap="none" spc="0" normalizeH="0" baseline="0" noProof="0">
                <a:ln>
                  <a:noFill/>
                </a:ln>
                <a:solidFill>
                  <a:srgbClr val="AFC3D4"/>
                </a:solidFill>
                <a:effectLst/>
                <a:uLnTx/>
                <a:uFillTx/>
                <a:latin typeface="Aptos"/>
                <a:ea typeface="+mn-ea"/>
                <a:cs typeface="+mn-cs"/>
              </a:rPr>
              <a:t>2026</a:t>
            </a:r>
          </a:p>
        </p:txBody>
      </p:sp>
      <p:sp>
        <p:nvSpPr>
          <p:cNvPr id="104" name="TextBox 103">
            <a:extLst>
              <a:ext uri="{FF2B5EF4-FFF2-40B4-BE49-F238E27FC236}">
                <a16:creationId xmlns:a16="http://schemas.microsoft.com/office/drawing/2014/main" id="{800680B6-CC81-DE9F-73C9-4795A4555E87}"/>
              </a:ext>
            </a:extLst>
          </p:cNvPr>
          <p:cNvSpPr txBox="1"/>
          <p:nvPr/>
        </p:nvSpPr>
        <p:spPr>
          <a:xfrm>
            <a:off x="3657600" y="6336791"/>
            <a:ext cx="4754880" cy="22860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C448"/>
                </a:solidFill>
                <a:latin typeface="Aptos"/>
              </a:defRPr>
            </a:pPr>
            <a:r>
              <a:rPr kumimoji="0" sz="1050" b="1" i="0" u="none" strike="noStrike" kern="1200" cap="none" spc="0" normalizeH="0" baseline="0" noProof="0" dirty="0">
                <a:ln>
                  <a:noFill/>
                </a:ln>
                <a:solidFill>
                  <a:srgbClr val="F5C448"/>
                </a:solidFill>
                <a:effectLst/>
                <a:uLnTx/>
                <a:uFillTx/>
                <a:latin typeface="Aptos"/>
                <a:ea typeface="+mn-ea"/>
                <a:cs typeface="+mn-cs"/>
              </a:rPr>
              <a:t>NONLINEAR / COMPRESSED TIME SCALE — EQUAL SPACING PER ERA</a:t>
            </a:r>
          </a:p>
        </p:txBody>
      </p:sp>
      <p:sp>
        <p:nvSpPr>
          <p:cNvPr id="105" name="TextBox 104">
            <a:extLst>
              <a:ext uri="{FF2B5EF4-FFF2-40B4-BE49-F238E27FC236}">
                <a16:creationId xmlns:a16="http://schemas.microsoft.com/office/drawing/2014/main" id="{B3E59A4A-41DF-46B7-3624-A2DC0E07F4DA}"/>
              </a:ext>
            </a:extLst>
          </p:cNvPr>
          <p:cNvSpPr txBox="1"/>
          <p:nvPr/>
        </p:nvSpPr>
        <p:spPr>
          <a:xfrm rot="5400000">
            <a:off x="-1353306" y="3441496"/>
            <a:ext cx="3375949"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50CDF2"/>
                </a:solidFill>
                <a:latin typeface="Aptos"/>
              </a:defRPr>
            </a:pPr>
            <a:r>
              <a:rPr kumimoji="0" sz="1600" b="1" i="0" u="none" strike="noStrike" kern="1200" cap="none" spc="0" normalizeH="0" baseline="0" noProof="0" dirty="0">
                <a:ln>
                  <a:noFill/>
                </a:ln>
                <a:solidFill>
                  <a:srgbClr val="50CDF2"/>
                </a:solidFill>
                <a:effectLst/>
                <a:uLnTx/>
                <a:uFillTx/>
                <a:latin typeface="Aptos"/>
                <a:ea typeface="+mn-ea"/>
                <a:cs typeface="+mn-cs"/>
              </a:rPr>
              <a:t>Knowledge</a:t>
            </a:r>
            <a:r>
              <a:rPr kumimoji="0" lang="en-US" sz="1600" b="1" i="0" u="none" strike="noStrike" kern="1200" cap="none" spc="0" normalizeH="0" baseline="0" noProof="0" dirty="0">
                <a:ln>
                  <a:noFill/>
                </a:ln>
                <a:solidFill>
                  <a:srgbClr val="50CDF2"/>
                </a:solidFill>
                <a:effectLst/>
                <a:uLnTx/>
                <a:uFillTx/>
                <a:latin typeface="Aptos"/>
                <a:ea typeface="+mn-ea"/>
                <a:cs typeface="+mn-cs"/>
              </a:rPr>
              <a:t> </a:t>
            </a:r>
            <a:r>
              <a:rPr kumimoji="0" sz="1600" b="1" i="0" u="none" strike="noStrike" kern="1200" cap="none" spc="0" normalizeH="0" baseline="0" noProof="0" dirty="0">
                <a:ln>
                  <a:noFill/>
                </a:ln>
                <a:solidFill>
                  <a:srgbClr val="50CDF2"/>
                </a:solidFill>
                <a:effectLst/>
                <a:uLnTx/>
                <a:uFillTx/>
                <a:latin typeface="Aptos"/>
                <a:ea typeface="+mn-ea"/>
                <a:cs typeface="+mn-cs"/>
              </a:rPr>
              <a:t>Capability</a:t>
            </a:r>
            <a:r>
              <a:rPr kumimoji="0" lang="en-US" sz="1600" b="1" i="0" u="none" strike="noStrike" kern="1200" cap="none" spc="0" normalizeH="0" baseline="0" noProof="0" dirty="0">
                <a:ln>
                  <a:noFill/>
                </a:ln>
                <a:solidFill>
                  <a:srgbClr val="50CDF2"/>
                </a:solidFill>
                <a:effectLst/>
                <a:uLnTx/>
                <a:uFillTx/>
                <a:latin typeface="Aptos"/>
                <a:ea typeface="+mn-ea"/>
                <a:cs typeface="+mn-cs"/>
              </a:rPr>
              <a:t> </a:t>
            </a:r>
            <a:r>
              <a:rPr kumimoji="0" sz="1600" b="1" i="0" u="none" strike="noStrike" kern="1200" cap="none" spc="0" normalizeH="0" baseline="0" noProof="0" dirty="0">
                <a:ln>
                  <a:noFill/>
                </a:ln>
                <a:solidFill>
                  <a:srgbClr val="50CDF2"/>
                </a:solidFill>
                <a:effectLst/>
                <a:uLnTx/>
                <a:uFillTx/>
                <a:latin typeface="Aptos"/>
                <a:ea typeface="+mn-ea"/>
                <a:cs typeface="+mn-cs"/>
              </a:rPr>
              <a:t>Index</a:t>
            </a:r>
          </a:p>
        </p:txBody>
      </p:sp>
      <p:sp>
        <p:nvSpPr>
          <p:cNvPr id="107" name="Oval 106">
            <a:extLst>
              <a:ext uri="{FF2B5EF4-FFF2-40B4-BE49-F238E27FC236}">
                <a16:creationId xmlns:a16="http://schemas.microsoft.com/office/drawing/2014/main" id="{A916A683-8391-4401-4188-86A8D3E9B29E}"/>
              </a:ext>
            </a:extLst>
          </p:cNvPr>
          <p:cNvSpPr/>
          <p:nvPr/>
        </p:nvSpPr>
        <p:spPr>
          <a:xfrm>
            <a:off x="992124" y="5701283"/>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a:extLst>
              <a:ext uri="{FF2B5EF4-FFF2-40B4-BE49-F238E27FC236}">
                <a16:creationId xmlns:a16="http://schemas.microsoft.com/office/drawing/2014/main" id="{8230B81D-3F0C-CE66-ECD8-9C9F8CCD034D}"/>
              </a:ext>
            </a:extLst>
          </p:cNvPr>
          <p:cNvSpPr txBox="1"/>
          <p:nvPr/>
        </p:nvSpPr>
        <p:spPr>
          <a:xfrm>
            <a:off x="1064334" y="5609844"/>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Writing / First Civilizations</a:t>
            </a:r>
          </a:p>
        </p:txBody>
      </p:sp>
      <p:sp>
        <p:nvSpPr>
          <p:cNvPr id="109" name="Oval 108">
            <a:extLst>
              <a:ext uri="{FF2B5EF4-FFF2-40B4-BE49-F238E27FC236}">
                <a16:creationId xmlns:a16="http://schemas.microsoft.com/office/drawing/2014/main" id="{B5223A41-E97B-3F70-80CB-C43B677A0365}"/>
              </a:ext>
            </a:extLst>
          </p:cNvPr>
          <p:cNvSpPr/>
          <p:nvPr/>
        </p:nvSpPr>
        <p:spPr>
          <a:xfrm>
            <a:off x="1615059" y="5355895"/>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0" name="TextBox 109">
            <a:extLst>
              <a:ext uri="{FF2B5EF4-FFF2-40B4-BE49-F238E27FC236}">
                <a16:creationId xmlns:a16="http://schemas.microsoft.com/office/drawing/2014/main" id="{283FE7C8-3888-123A-28A0-AEE2C5D0DB7C}"/>
              </a:ext>
            </a:extLst>
          </p:cNvPr>
          <p:cNvSpPr txBox="1"/>
          <p:nvPr/>
        </p:nvSpPr>
        <p:spPr>
          <a:xfrm rot="4179014">
            <a:off x="592650" y="4514312"/>
            <a:ext cx="1668349" cy="310896"/>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Greek Philosophy</a:t>
            </a:r>
          </a:p>
        </p:txBody>
      </p:sp>
      <p:sp>
        <p:nvSpPr>
          <p:cNvPr id="111" name="Oval 110">
            <a:extLst>
              <a:ext uri="{FF2B5EF4-FFF2-40B4-BE49-F238E27FC236}">
                <a16:creationId xmlns:a16="http://schemas.microsoft.com/office/drawing/2014/main" id="{0ACACBD4-19D4-44CD-7CFF-0A67A59F465C}"/>
              </a:ext>
            </a:extLst>
          </p:cNvPr>
          <p:cNvSpPr/>
          <p:nvPr/>
        </p:nvSpPr>
        <p:spPr>
          <a:xfrm>
            <a:off x="2237994" y="5047537"/>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2" name="TextBox 111">
            <a:extLst>
              <a:ext uri="{FF2B5EF4-FFF2-40B4-BE49-F238E27FC236}">
                <a16:creationId xmlns:a16="http://schemas.microsoft.com/office/drawing/2014/main" id="{CA1F8121-E33B-50F7-A3A4-18F7D5448954}"/>
              </a:ext>
            </a:extLst>
          </p:cNvPr>
          <p:cNvSpPr txBox="1"/>
          <p:nvPr/>
        </p:nvSpPr>
        <p:spPr>
          <a:xfrm rot="4274466">
            <a:off x="688658" y="3538992"/>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dirty="0">
                <a:ln>
                  <a:noFill/>
                </a:ln>
                <a:solidFill>
                  <a:srgbClr val="FFDC50"/>
                </a:solidFill>
                <a:effectLst/>
                <a:uLnTx/>
                <a:uFillTx/>
                <a:latin typeface="Aptos"/>
                <a:ea typeface="+mn-ea"/>
                <a:cs typeface="+mn-cs"/>
              </a:rPr>
              <a:t>Greek Mathematics &amp; Science</a:t>
            </a:r>
          </a:p>
        </p:txBody>
      </p:sp>
      <p:sp>
        <p:nvSpPr>
          <p:cNvPr id="113" name="Oval 112">
            <a:extLst>
              <a:ext uri="{FF2B5EF4-FFF2-40B4-BE49-F238E27FC236}">
                <a16:creationId xmlns:a16="http://schemas.microsoft.com/office/drawing/2014/main" id="{EB58E22A-A98F-6C80-D20F-2F78F290FB56}"/>
              </a:ext>
            </a:extLst>
          </p:cNvPr>
          <p:cNvSpPr/>
          <p:nvPr/>
        </p:nvSpPr>
        <p:spPr>
          <a:xfrm>
            <a:off x="2860929" y="4849911"/>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TextBox 113">
            <a:extLst>
              <a:ext uri="{FF2B5EF4-FFF2-40B4-BE49-F238E27FC236}">
                <a16:creationId xmlns:a16="http://schemas.microsoft.com/office/drawing/2014/main" id="{A710FEC4-EAF6-4A13-CC4A-D40CA1E162C1}"/>
              </a:ext>
            </a:extLst>
          </p:cNvPr>
          <p:cNvSpPr txBox="1"/>
          <p:nvPr/>
        </p:nvSpPr>
        <p:spPr>
          <a:xfrm rot="1380797">
            <a:off x="2784614" y="5200447"/>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dirty="0">
                <a:ln>
                  <a:noFill/>
                </a:ln>
                <a:solidFill>
                  <a:srgbClr val="69DC91"/>
                </a:solidFill>
                <a:effectLst/>
                <a:uLnTx/>
                <a:uFillTx/>
                <a:latin typeface="Aptos"/>
                <a:ea typeface="+mn-ea"/>
                <a:cs typeface="+mn-cs"/>
              </a:rPr>
              <a:t>Medieval Scholarship</a:t>
            </a:r>
          </a:p>
        </p:txBody>
      </p:sp>
      <p:sp>
        <p:nvSpPr>
          <p:cNvPr id="115" name="Oval 114">
            <a:extLst>
              <a:ext uri="{FF2B5EF4-FFF2-40B4-BE49-F238E27FC236}">
                <a16:creationId xmlns:a16="http://schemas.microsoft.com/office/drawing/2014/main" id="{E0665AD1-3D04-79D5-2967-6742B51FC779}"/>
              </a:ext>
            </a:extLst>
          </p:cNvPr>
          <p:cNvSpPr/>
          <p:nvPr/>
        </p:nvSpPr>
        <p:spPr>
          <a:xfrm>
            <a:off x="3483864" y="4631995"/>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TextBox 115">
            <a:extLst>
              <a:ext uri="{FF2B5EF4-FFF2-40B4-BE49-F238E27FC236}">
                <a16:creationId xmlns:a16="http://schemas.microsoft.com/office/drawing/2014/main" id="{13E063D6-096F-900E-B642-EBDBE959C9E9}"/>
              </a:ext>
            </a:extLst>
          </p:cNvPr>
          <p:cNvSpPr txBox="1"/>
          <p:nvPr/>
        </p:nvSpPr>
        <p:spPr>
          <a:xfrm rot="1649330">
            <a:off x="3431733" y="5034248"/>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Printing / Renaissance</a:t>
            </a:r>
          </a:p>
        </p:txBody>
      </p:sp>
      <p:sp>
        <p:nvSpPr>
          <p:cNvPr id="117" name="Oval 116">
            <a:extLst>
              <a:ext uri="{FF2B5EF4-FFF2-40B4-BE49-F238E27FC236}">
                <a16:creationId xmlns:a16="http://schemas.microsoft.com/office/drawing/2014/main" id="{7790539F-094C-3137-6EDB-811626E4B73E}"/>
              </a:ext>
            </a:extLst>
          </p:cNvPr>
          <p:cNvSpPr/>
          <p:nvPr/>
        </p:nvSpPr>
        <p:spPr>
          <a:xfrm>
            <a:off x="4106799" y="4365617"/>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TextBox 117">
            <a:extLst>
              <a:ext uri="{FF2B5EF4-FFF2-40B4-BE49-F238E27FC236}">
                <a16:creationId xmlns:a16="http://schemas.microsoft.com/office/drawing/2014/main" id="{E169B912-000B-52DE-7C9F-AAE9AD99B409}"/>
              </a:ext>
            </a:extLst>
          </p:cNvPr>
          <p:cNvSpPr txBox="1"/>
          <p:nvPr/>
        </p:nvSpPr>
        <p:spPr>
          <a:xfrm rot="1634302">
            <a:off x="4040609" y="4797333"/>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Scientific Revolution</a:t>
            </a:r>
          </a:p>
        </p:txBody>
      </p:sp>
      <p:sp>
        <p:nvSpPr>
          <p:cNvPr id="119" name="Oval 118">
            <a:extLst>
              <a:ext uri="{FF2B5EF4-FFF2-40B4-BE49-F238E27FC236}">
                <a16:creationId xmlns:a16="http://schemas.microsoft.com/office/drawing/2014/main" id="{BEAFE8C5-860E-3680-B438-326AB090B69B}"/>
              </a:ext>
            </a:extLst>
          </p:cNvPr>
          <p:cNvSpPr/>
          <p:nvPr/>
        </p:nvSpPr>
        <p:spPr>
          <a:xfrm>
            <a:off x="4729734" y="4126011"/>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TextBox 119">
            <a:extLst>
              <a:ext uri="{FF2B5EF4-FFF2-40B4-BE49-F238E27FC236}">
                <a16:creationId xmlns:a16="http://schemas.microsoft.com/office/drawing/2014/main" id="{9CAE0958-3B7B-CDDD-50B0-AD0E837C1EBE}"/>
              </a:ext>
            </a:extLst>
          </p:cNvPr>
          <p:cNvSpPr txBox="1"/>
          <p:nvPr/>
        </p:nvSpPr>
        <p:spPr>
          <a:xfrm rot="1550182">
            <a:off x="4636850" y="4556812"/>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dirty="0">
                <a:ln>
                  <a:noFill/>
                </a:ln>
                <a:solidFill>
                  <a:srgbClr val="FFDC50"/>
                </a:solidFill>
                <a:effectLst/>
                <a:uLnTx/>
                <a:uFillTx/>
                <a:latin typeface="Aptos"/>
                <a:ea typeface="+mn-ea"/>
                <a:cs typeface="+mn-cs"/>
              </a:rPr>
              <a:t>Newton–Enlightenment</a:t>
            </a:r>
          </a:p>
        </p:txBody>
      </p:sp>
      <p:sp>
        <p:nvSpPr>
          <p:cNvPr id="121" name="Oval 120">
            <a:extLst>
              <a:ext uri="{FF2B5EF4-FFF2-40B4-BE49-F238E27FC236}">
                <a16:creationId xmlns:a16="http://schemas.microsoft.com/office/drawing/2014/main" id="{B85D8A07-A5F0-CB1B-6107-146F31BA6975}"/>
              </a:ext>
            </a:extLst>
          </p:cNvPr>
          <p:cNvSpPr/>
          <p:nvPr/>
        </p:nvSpPr>
        <p:spPr>
          <a:xfrm>
            <a:off x="5352668" y="3908095"/>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TextBox 121">
            <a:extLst>
              <a:ext uri="{FF2B5EF4-FFF2-40B4-BE49-F238E27FC236}">
                <a16:creationId xmlns:a16="http://schemas.microsoft.com/office/drawing/2014/main" id="{2CA61A08-E296-98A4-E7CE-DFFA30B6F3AF}"/>
              </a:ext>
            </a:extLst>
          </p:cNvPr>
          <p:cNvSpPr txBox="1"/>
          <p:nvPr/>
        </p:nvSpPr>
        <p:spPr>
          <a:xfrm rot="1515292">
            <a:off x="5309235" y="4307236"/>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dirty="0">
                <a:ln>
                  <a:noFill/>
                </a:ln>
                <a:solidFill>
                  <a:srgbClr val="69DC91"/>
                </a:solidFill>
                <a:effectLst/>
                <a:uLnTx/>
                <a:uFillTx/>
                <a:latin typeface="Aptos"/>
                <a:ea typeface="+mn-ea"/>
                <a:cs typeface="+mn-cs"/>
              </a:rPr>
              <a:t>Industrial Revolution</a:t>
            </a:r>
          </a:p>
        </p:txBody>
      </p:sp>
      <p:sp>
        <p:nvSpPr>
          <p:cNvPr id="123" name="Oval 122">
            <a:extLst>
              <a:ext uri="{FF2B5EF4-FFF2-40B4-BE49-F238E27FC236}">
                <a16:creationId xmlns:a16="http://schemas.microsoft.com/office/drawing/2014/main" id="{E3F779DB-4DCF-6CB8-B48A-C2FA77498977}"/>
              </a:ext>
            </a:extLst>
          </p:cNvPr>
          <p:cNvSpPr/>
          <p:nvPr/>
        </p:nvSpPr>
        <p:spPr>
          <a:xfrm>
            <a:off x="5975603" y="3529584"/>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TextBox 123">
            <a:extLst>
              <a:ext uri="{FF2B5EF4-FFF2-40B4-BE49-F238E27FC236}">
                <a16:creationId xmlns:a16="http://schemas.microsoft.com/office/drawing/2014/main" id="{FEC7F1C3-A0A8-DDFF-EC43-E7F380D2B947}"/>
              </a:ext>
            </a:extLst>
          </p:cNvPr>
          <p:cNvSpPr txBox="1"/>
          <p:nvPr/>
        </p:nvSpPr>
        <p:spPr>
          <a:xfrm rot="1625294">
            <a:off x="5864407" y="4000853"/>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Modern Science</a:t>
            </a:r>
          </a:p>
        </p:txBody>
      </p:sp>
      <p:sp>
        <p:nvSpPr>
          <p:cNvPr id="125" name="Oval 124">
            <a:extLst>
              <a:ext uri="{FF2B5EF4-FFF2-40B4-BE49-F238E27FC236}">
                <a16:creationId xmlns:a16="http://schemas.microsoft.com/office/drawing/2014/main" id="{0E4E78D5-CF5C-EEA4-EFE0-131511F8E890}"/>
              </a:ext>
            </a:extLst>
          </p:cNvPr>
          <p:cNvSpPr/>
          <p:nvPr/>
        </p:nvSpPr>
        <p:spPr>
          <a:xfrm>
            <a:off x="6598539" y="3184195"/>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TextBox 125">
            <a:extLst>
              <a:ext uri="{FF2B5EF4-FFF2-40B4-BE49-F238E27FC236}">
                <a16:creationId xmlns:a16="http://schemas.microsoft.com/office/drawing/2014/main" id="{2A95D6E6-56E6-20B1-00D8-CA68FBB055CE}"/>
              </a:ext>
            </a:extLst>
          </p:cNvPr>
          <p:cNvSpPr txBox="1"/>
          <p:nvPr/>
        </p:nvSpPr>
        <p:spPr>
          <a:xfrm rot="1694049">
            <a:off x="6541525" y="3613557"/>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Electronic Computer</a:t>
            </a:r>
          </a:p>
        </p:txBody>
      </p:sp>
      <p:sp>
        <p:nvSpPr>
          <p:cNvPr id="127" name="Oval 126">
            <a:extLst>
              <a:ext uri="{FF2B5EF4-FFF2-40B4-BE49-F238E27FC236}">
                <a16:creationId xmlns:a16="http://schemas.microsoft.com/office/drawing/2014/main" id="{DC1B8E70-45D7-D0BA-D8EA-71BA8D80507F}"/>
              </a:ext>
            </a:extLst>
          </p:cNvPr>
          <p:cNvSpPr/>
          <p:nvPr/>
        </p:nvSpPr>
        <p:spPr>
          <a:xfrm>
            <a:off x="7221474" y="2875837"/>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TextBox 127">
            <a:extLst>
              <a:ext uri="{FF2B5EF4-FFF2-40B4-BE49-F238E27FC236}">
                <a16:creationId xmlns:a16="http://schemas.microsoft.com/office/drawing/2014/main" id="{B1CA7CD0-E197-1856-68EA-E8FCEC6653C5}"/>
              </a:ext>
            </a:extLst>
          </p:cNvPr>
          <p:cNvSpPr txBox="1"/>
          <p:nvPr/>
        </p:nvSpPr>
        <p:spPr>
          <a:xfrm rot="1684030">
            <a:off x="7136858" y="3320664"/>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dirty="0">
                <a:ln>
                  <a:noFill/>
                </a:ln>
                <a:solidFill>
                  <a:srgbClr val="FFDC50"/>
                </a:solidFill>
                <a:effectLst/>
                <a:uLnTx/>
                <a:uFillTx/>
                <a:latin typeface="Aptos"/>
                <a:ea typeface="+mn-ea"/>
                <a:cs typeface="+mn-cs"/>
              </a:rPr>
              <a:t>Integrated Circuit</a:t>
            </a:r>
          </a:p>
        </p:txBody>
      </p:sp>
      <p:sp>
        <p:nvSpPr>
          <p:cNvPr id="129" name="Oval 128">
            <a:extLst>
              <a:ext uri="{FF2B5EF4-FFF2-40B4-BE49-F238E27FC236}">
                <a16:creationId xmlns:a16="http://schemas.microsoft.com/office/drawing/2014/main" id="{6B7C1B38-513E-C834-7255-3D7923D34E78}"/>
              </a:ext>
            </a:extLst>
          </p:cNvPr>
          <p:cNvSpPr/>
          <p:nvPr/>
        </p:nvSpPr>
        <p:spPr>
          <a:xfrm>
            <a:off x="7844409" y="2587768"/>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0" name="TextBox 129">
            <a:extLst>
              <a:ext uri="{FF2B5EF4-FFF2-40B4-BE49-F238E27FC236}">
                <a16:creationId xmlns:a16="http://schemas.microsoft.com/office/drawing/2014/main" id="{45B10C55-28B3-E1AF-EA67-7F6D82AC28DB}"/>
              </a:ext>
            </a:extLst>
          </p:cNvPr>
          <p:cNvSpPr txBox="1"/>
          <p:nvPr/>
        </p:nvSpPr>
        <p:spPr>
          <a:xfrm rot="1892385">
            <a:off x="7780304" y="3138781"/>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a:ln>
                  <a:noFill/>
                </a:ln>
                <a:solidFill>
                  <a:srgbClr val="69DC91"/>
                </a:solidFill>
                <a:effectLst/>
                <a:uLnTx/>
                <a:uFillTx/>
                <a:latin typeface="Aptos"/>
                <a:ea typeface="+mn-ea"/>
                <a:cs typeface="+mn-cs"/>
              </a:rPr>
              <a:t>Internet</a:t>
            </a:r>
          </a:p>
        </p:txBody>
      </p:sp>
      <p:sp>
        <p:nvSpPr>
          <p:cNvPr id="131" name="Oval 130">
            <a:extLst>
              <a:ext uri="{FF2B5EF4-FFF2-40B4-BE49-F238E27FC236}">
                <a16:creationId xmlns:a16="http://schemas.microsoft.com/office/drawing/2014/main" id="{FAF581DE-5851-E506-8DBC-F94346C69AB0}"/>
              </a:ext>
            </a:extLst>
          </p:cNvPr>
          <p:cNvSpPr/>
          <p:nvPr/>
        </p:nvSpPr>
        <p:spPr>
          <a:xfrm>
            <a:off x="8467344" y="2242380"/>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2" name="TextBox 131">
            <a:extLst>
              <a:ext uri="{FF2B5EF4-FFF2-40B4-BE49-F238E27FC236}">
                <a16:creationId xmlns:a16="http://schemas.microsoft.com/office/drawing/2014/main" id="{BE70E439-3E31-9F12-F210-CAE5366A81CC}"/>
              </a:ext>
            </a:extLst>
          </p:cNvPr>
          <p:cNvSpPr txBox="1"/>
          <p:nvPr/>
        </p:nvSpPr>
        <p:spPr>
          <a:xfrm rot="1983453">
            <a:off x="8337289" y="2785339"/>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a:ln>
                  <a:noFill/>
                </a:ln>
                <a:solidFill>
                  <a:srgbClr val="50CDF2"/>
                </a:solidFill>
                <a:effectLst/>
                <a:uLnTx/>
                <a:uFillTx/>
                <a:latin typeface="Aptos"/>
                <a:ea typeface="+mn-ea"/>
                <a:cs typeface="+mn-cs"/>
              </a:rPr>
              <a:t>Personal Computing</a:t>
            </a:r>
          </a:p>
        </p:txBody>
      </p:sp>
      <p:sp>
        <p:nvSpPr>
          <p:cNvPr id="133" name="Oval 132">
            <a:extLst>
              <a:ext uri="{FF2B5EF4-FFF2-40B4-BE49-F238E27FC236}">
                <a16:creationId xmlns:a16="http://schemas.microsoft.com/office/drawing/2014/main" id="{F3686B65-A390-5A79-B78F-4EAF83C305D7}"/>
              </a:ext>
            </a:extLst>
          </p:cNvPr>
          <p:cNvSpPr/>
          <p:nvPr/>
        </p:nvSpPr>
        <p:spPr>
          <a:xfrm>
            <a:off x="9090279" y="1954311"/>
            <a:ext cx="118872" cy="118872"/>
          </a:xfrm>
          <a:prstGeom prst="ellipse">
            <a:avLst/>
          </a:prstGeom>
          <a:solidFill>
            <a:srgbClr val="F56969"/>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4" name="TextBox 133">
            <a:extLst>
              <a:ext uri="{FF2B5EF4-FFF2-40B4-BE49-F238E27FC236}">
                <a16:creationId xmlns:a16="http://schemas.microsoft.com/office/drawing/2014/main" id="{D785AE28-A86E-043E-6F30-A5DA6BE41F05}"/>
              </a:ext>
            </a:extLst>
          </p:cNvPr>
          <p:cNvSpPr txBox="1"/>
          <p:nvPr/>
        </p:nvSpPr>
        <p:spPr>
          <a:xfrm rot="2103368">
            <a:off x="8888146" y="2532741"/>
            <a:ext cx="2194560" cy="310896"/>
          </a:xfrm>
          <a:prstGeom prst="rect">
            <a:avLst/>
          </a:prstGeom>
          <a:noFill/>
          <a:ln>
            <a:noFill/>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sz="1400" b="1" i="0" u="none" strike="noStrike" kern="1200" cap="none" spc="0" normalizeH="0" baseline="0" noProof="0" dirty="0">
                <a:ln>
                  <a:noFill/>
                </a:ln>
                <a:solidFill>
                  <a:srgbClr val="F56969"/>
                </a:solidFill>
                <a:effectLst/>
                <a:uLnTx/>
                <a:uFillTx/>
                <a:latin typeface="Aptos"/>
                <a:ea typeface="+mn-ea"/>
                <a:cs typeface="+mn-cs"/>
              </a:rPr>
              <a:t>Information / Smartphone–Cloud</a:t>
            </a:r>
          </a:p>
        </p:txBody>
      </p:sp>
      <p:sp>
        <p:nvSpPr>
          <p:cNvPr id="135" name="Oval 134">
            <a:extLst>
              <a:ext uri="{FF2B5EF4-FFF2-40B4-BE49-F238E27FC236}">
                <a16:creationId xmlns:a16="http://schemas.microsoft.com/office/drawing/2014/main" id="{B02CFA43-4455-55D9-6750-9B7168702F76}"/>
              </a:ext>
            </a:extLst>
          </p:cNvPr>
          <p:cNvSpPr/>
          <p:nvPr/>
        </p:nvSpPr>
        <p:spPr>
          <a:xfrm>
            <a:off x="9713214" y="1819929"/>
            <a:ext cx="118872" cy="118872"/>
          </a:xfrm>
          <a:prstGeom prst="ellipse">
            <a:avLst/>
          </a:prstGeom>
          <a:solidFill>
            <a:srgbClr val="FFDC50"/>
          </a:solidFill>
          <a:ln>
            <a:solidFill>
              <a:srgbClr val="FFDC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6" name="TextBox 135">
            <a:extLst>
              <a:ext uri="{FF2B5EF4-FFF2-40B4-BE49-F238E27FC236}">
                <a16:creationId xmlns:a16="http://schemas.microsoft.com/office/drawing/2014/main" id="{4DE21694-FD19-DD55-D0BF-4FDB652FC243}"/>
              </a:ext>
            </a:extLst>
          </p:cNvPr>
          <p:cNvSpPr txBox="1"/>
          <p:nvPr/>
        </p:nvSpPr>
        <p:spPr>
          <a:xfrm rot="2157637">
            <a:off x="9556656" y="1976678"/>
            <a:ext cx="948690" cy="310896"/>
          </a:xfrm>
          <a:prstGeom prst="rect">
            <a:avLst/>
          </a:prstGeom>
          <a:no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400" b="1">
                <a:solidFill>
                  <a:srgbClr val="FFDC50"/>
                </a:solidFill>
                <a:latin typeface="Aptos"/>
              </a:defRPr>
            </a:pPr>
            <a:r>
              <a:rPr kumimoji="0" sz="1400" b="1" i="0" u="none" strike="noStrike" kern="1200" cap="none" spc="0" normalizeH="0" baseline="0" noProof="0">
                <a:ln>
                  <a:noFill/>
                </a:ln>
                <a:solidFill>
                  <a:srgbClr val="FFDC50"/>
                </a:solidFill>
                <a:effectLst/>
                <a:uLnTx/>
                <a:uFillTx/>
                <a:latin typeface="Aptos"/>
                <a:ea typeface="+mn-ea"/>
                <a:cs typeface="+mn-cs"/>
              </a:rPr>
              <a:t>Big Data</a:t>
            </a:r>
          </a:p>
        </p:txBody>
      </p:sp>
      <p:sp>
        <p:nvSpPr>
          <p:cNvPr id="137" name="Oval 136">
            <a:extLst>
              <a:ext uri="{FF2B5EF4-FFF2-40B4-BE49-F238E27FC236}">
                <a16:creationId xmlns:a16="http://schemas.microsoft.com/office/drawing/2014/main" id="{786B3D5E-F39E-FC67-4B58-FC4DB61404B9}"/>
              </a:ext>
            </a:extLst>
          </p:cNvPr>
          <p:cNvSpPr/>
          <p:nvPr/>
        </p:nvSpPr>
        <p:spPr>
          <a:xfrm>
            <a:off x="10336149" y="1645952"/>
            <a:ext cx="118872" cy="118872"/>
          </a:xfrm>
          <a:prstGeom prst="ellipse">
            <a:avLst/>
          </a:prstGeom>
          <a:solidFill>
            <a:srgbClr val="69DC91"/>
          </a:solidFill>
          <a:ln>
            <a:solidFill>
              <a:srgbClr val="69DC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8" name="TextBox 137">
            <a:extLst>
              <a:ext uri="{FF2B5EF4-FFF2-40B4-BE49-F238E27FC236}">
                <a16:creationId xmlns:a16="http://schemas.microsoft.com/office/drawing/2014/main" id="{D05D949F-4D95-DFE1-8109-DABAE09A12BF}"/>
              </a:ext>
            </a:extLst>
          </p:cNvPr>
          <p:cNvSpPr txBox="1"/>
          <p:nvPr/>
        </p:nvSpPr>
        <p:spPr>
          <a:xfrm rot="2222837">
            <a:off x="10100940" y="1985771"/>
            <a:ext cx="1440405" cy="310896"/>
          </a:xfrm>
          <a:prstGeom prst="rect">
            <a:avLst/>
          </a:prstGeom>
          <a:no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400" b="1">
                <a:solidFill>
                  <a:srgbClr val="69DC91"/>
                </a:solidFill>
                <a:latin typeface="Aptos"/>
              </a:defRPr>
            </a:pPr>
            <a:r>
              <a:rPr kumimoji="0" sz="1400" b="1" i="0" u="none" strike="noStrike" kern="1200" cap="none" spc="0" normalizeH="0" baseline="0" noProof="0" dirty="0">
                <a:ln>
                  <a:noFill/>
                </a:ln>
                <a:solidFill>
                  <a:srgbClr val="69DC91"/>
                </a:solidFill>
                <a:effectLst/>
                <a:uLnTx/>
                <a:uFillTx/>
                <a:latin typeface="Aptos"/>
                <a:ea typeface="+mn-ea"/>
                <a:cs typeface="+mn-cs"/>
              </a:rPr>
              <a:t>Deep Learning</a:t>
            </a:r>
          </a:p>
        </p:txBody>
      </p:sp>
      <p:sp>
        <p:nvSpPr>
          <p:cNvPr id="139" name="Oval 138">
            <a:extLst>
              <a:ext uri="{FF2B5EF4-FFF2-40B4-BE49-F238E27FC236}">
                <a16:creationId xmlns:a16="http://schemas.microsoft.com/office/drawing/2014/main" id="{7AE1C9EB-E93C-8970-9247-9AD0B83A1043}"/>
              </a:ext>
            </a:extLst>
          </p:cNvPr>
          <p:cNvSpPr/>
          <p:nvPr/>
        </p:nvSpPr>
        <p:spPr>
          <a:xfrm>
            <a:off x="10959084" y="1357884"/>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0" name="TextBox 139">
            <a:extLst>
              <a:ext uri="{FF2B5EF4-FFF2-40B4-BE49-F238E27FC236}">
                <a16:creationId xmlns:a16="http://schemas.microsoft.com/office/drawing/2014/main" id="{6B8B9E21-7B18-F5BF-F2BE-DDC93CC34EE5}"/>
              </a:ext>
            </a:extLst>
          </p:cNvPr>
          <p:cNvSpPr txBox="1"/>
          <p:nvPr/>
        </p:nvSpPr>
        <p:spPr>
          <a:xfrm rot="2065208">
            <a:off x="10778496" y="1600078"/>
            <a:ext cx="1371308" cy="307777"/>
          </a:xfrm>
          <a:prstGeom prst="rect">
            <a:avLst/>
          </a:prstGeom>
          <a:no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400" b="1">
                <a:solidFill>
                  <a:srgbClr val="50CDF2"/>
                </a:solidFill>
                <a:latin typeface="Aptos"/>
              </a:defRPr>
            </a:pPr>
            <a:r>
              <a:rPr kumimoji="0" sz="1400" b="1" i="0" u="none" strike="noStrike" kern="1200" cap="none" spc="0" normalizeH="0" baseline="0" noProof="0" dirty="0">
                <a:ln>
                  <a:noFill/>
                </a:ln>
                <a:solidFill>
                  <a:srgbClr val="50CDF2"/>
                </a:solidFill>
                <a:effectLst/>
                <a:uLnTx/>
                <a:uFillTx/>
                <a:latin typeface="Aptos"/>
                <a:ea typeface="+mn-ea"/>
                <a:cs typeface="+mn-cs"/>
              </a:rPr>
              <a:t>Generative AI</a:t>
            </a:r>
          </a:p>
        </p:txBody>
      </p:sp>
      <p:cxnSp>
        <p:nvCxnSpPr>
          <p:cNvPr id="39" name="Connector 34">
            <a:extLst>
              <a:ext uri="{FF2B5EF4-FFF2-40B4-BE49-F238E27FC236}">
                <a16:creationId xmlns:a16="http://schemas.microsoft.com/office/drawing/2014/main" id="{C120FBB6-1B57-E094-7843-C8DC2C8DFF5A}"/>
              </a:ext>
            </a:extLst>
          </p:cNvPr>
          <p:cNvCxnSpPr>
            <a:cxnSpLocks/>
            <a:endCxn id="43" idx="3"/>
          </p:cNvCxnSpPr>
          <p:nvPr/>
        </p:nvCxnSpPr>
        <p:spPr>
          <a:xfrm flipV="1">
            <a:off x="10980600" y="1101799"/>
            <a:ext cx="745364" cy="312356"/>
          </a:xfrm>
          <a:prstGeom prst="line">
            <a:avLst/>
          </a:prstGeom>
          <a:ln w="27940">
            <a:solidFill>
              <a:srgbClr val="50CDF2"/>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D7F7879F-556F-E2B3-CC13-126F54A14CF5}"/>
              </a:ext>
            </a:extLst>
          </p:cNvPr>
          <p:cNvSpPr/>
          <p:nvPr/>
        </p:nvSpPr>
        <p:spPr>
          <a:xfrm>
            <a:off x="11708556" y="1000335"/>
            <a:ext cx="118872" cy="118872"/>
          </a:xfrm>
          <a:prstGeom prst="ellipse">
            <a:avLst/>
          </a:prstGeom>
          <a:solidFill>
            <a:srgbClr val="FFFF00"/>
          </a:solidFill>
          <a:ln>
            <a:solidFill>
              <a:srgbClr val="F569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a:extLst>
              <a:ext uri="{FF2B5EF4-FFF2-40B4-BE49-F238E27FC236}">
                <a16:creationId xmlns:a16="http://schemas.microsoft.com/office/drawing/2014/main" id="{386F31C2-F36C-32C1-9739-7353A3FF5158}"/>
              </a:ext>
            </a:extLst>
          </p:cNvPr>
          <p:cNvSpPr txBox="1"/>
          <p:nvPr/>
        </p:nvSpPr>
        <p:spPr>
          <a:xfrm>
            <a:off x="9090279" y="879162"/>
            <a:ext cx="2710699" cy="33855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F56969"/>
                </a:solidFill>
                <a:latin typeface="Aptos"/>
              </a:defRPr>
            </a:pPr>
            <a:r>
              <a:rPr kumimoji="0" lang="en-US" sz="1600" b="1" i="0" u="none" strike="noStrike" kern="1200" cap="none" spc="0" normalizeH="0" baseline="0" noProof="0" dirty="0">
                <a:ln>
                  <a:noFill/>
                </a:ln>
                <a:solidFill>
                  <a:srgbClr val="FFFF00"/>
                </a:solidFill>
                <a:effectLst/>
                <a:uLnTx/>
                <a:uFillTx/>
                <a:latin typeface="Aptos"/>
                <a:ea typeface="+mn-ea"/>
                <a:cs typeface="+mn-cs"/>
              </a:rPr>
              <a:t>Artificial </a:t>
            </a:r>
            <a:r>
              <a:rPr lang="en-US" sz="1600" b="1" dirty="0" err="1">
                <a:solidFill>
                  <a:srgbClr val="FFFF00"/>
                </a:solidFill>
                <a:latin typeface="Aptos"/>
              </a:rPr>
              <a:t>Hyperi</a:t>
            </a:r>
            <a:r>
              <a:rPr kumimoji="0" lang="en-US" sz="1600" b="1" i="0" u="none" strike="noStrike" kern="1200" cap="none" spc="0" normalizeH="0" baseline="0" noProof="0" dirty="0" err="1">
                <a:ln>
                  <a:noFill/>
                </a:ln>
                <a:solidFill>
                  <a:srgbClr val="FFFF00"/>
                </a:solidFill>
                <a:effectLst/>
                <a:uLnTx/>
                <a:uFillTx/>
                <a:latin typeface="Aptos"/>
                <a:ea typeface="+mn-ea"/>
                <a:cs typeface="+mn-cs"/>
              </a:rPr>
              <a:t>ntelligence</a:t>
            </a:r>
            <a:endParaRPr kumimoji="0" sz="1600" b="1" i="0" u="none" strike="noStrike" kern="1200" cap="none" spc="0" normalizeH="0" baseline="0" noProof="0" dirty="0">
              <a:ln>
                <a:noFill/>
              </a:ln>
              <a:solidFill>
                <a:srgbClr val="FFFF00"/>
              </a:solidFill>
              <a:effectLst/>
              <a:uLnTx/>
              <a:uFillTx/>
              <a:latin typeface="Aptos"/>
              <a:ea typeface="+mn-ea"/>
              <a:cs typeface="+mn-cs"/>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FABCA7F-D63A-38E7-3E16-C3B9F1D8452C}"/>
                  </a:ext>
                </a:extLst>
              </p:cNvPr>
              <p:cNvSpPr txBox="1"/>
              <p:nvPr/>
            </p:nvSpPr>
            <p:spPr>
              <a:xfrm>
                <a:off x="1068949" y="6336791"/>
                <a:ext cx="2503634" cy="369332"/>
              </a:xfrm>
              <a:prstGeom prst="rect">
                <a:avLst/>
              </a:prstGeom>
              <a:noFill/>
            </p:spPr>
            <p:txBody>
              <a:bodyPr wrap="none" rtlCol="0">
                <a:spAutoFit/>
              </a:bodyPr>
              <a:lstStyle/>
              <a:p>
                <a:pPr/>
                <a14:m>
                  <m:oMathPara xmlns:m="http://schemas.openxmlformats.org/officeDocument/2006/math">
                    <m:o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𝐴</m:t>
                          </m:r>
                        </m:e>
                        <m:sub>
                          <m:r>
                            <a:rPr lang="en-US" i="1">
                              <a:solidFill>
                                <a:schemeClr val="bg1"/>
                              </a:solidFill>
                              <a:latin typeface="Cambria Math" panose="02040503050406030204" pitchFamily="18" charset="0"/>
                            </a:rPr>
                            <m:t>𝐾</m:t>
                          </m:r>
                        </m:sub>
                      </m:sSub>
                      <m:d>
                        <m:dPr>
                          <m:ctrlPr>
                            <a:rPr lang="en-US" i="0">
                              <a:solidFill>
                                <a:schemeClr val="bg1"/>
                              </a:solidFill>
                              <a:latin typeface="Cambria Math" panose="02040503050406030204" pitchFamily="18" charset="0"/>
                            </a:rPr>
                          </m:ctrlPr>
                        </m:dPr>
                        <m:e>
                          <m:r>
                            <m:rPr>
                              <m:nor/>
                            </m:rPr>
                            <a:rPr lang="en-US" i="0">
                              <a:solidFill>
                                <a:schemeClr val="bg1"/>
                              </a:solidFill>
                              <a:latin typeface="Cambria Math" panose="02040503050406030204" pitchFamily="18" charset="0"/>
                            </a:rPr>
                            <m:t>pre−writing</m:t>
                          </m:r>
                        </m:e>
                      </m:d>
                      <m:r>
                        <a:rPr lang="en-US" i="0">
                          <a:solidFill>
                            <a:schemeClr val="bg1"/>
                          </a:solidFill>
                          <a:latin typeface="Cambria Math" panose="02040503050406030204" pitchFamily="18" charset="0"/>
                        </a:rPr>
                        <m:t>=</m:t>
                      </m:r>
                      <m:r>
                        <a:rPr lang="en-US" b="0" i="0" smtClean="0">
                          <a:solidFill>
                            <a:schemeClr val="bg1"/>
                          </a:solidFill>
                          <a:latin typeface="Cambria Math" panose="02040503050406030204" pitchFamily="18" charset="0"/>
                        </a:rPr>
                        <m:t>1</m:t>
                      </m:r>
                      <m:r>
                        <a:rPr lang="en-US" i="0">
                          <a:latin typeface="Cambria Math" panose="02040503050406030204" pitchFamily="18" charset="0"/>
                        </a:rPr>
                        <m:t>1</m:t>
                      </m:r>
                    </m:oMath>
                  </m:oMathPara>
                </a14:m>
                <a:endParaRPr lang="en-US" dirty="0"/>
              </a:p>
            </p:txBody>
          </p:sp>
        </mc:Choice>
        <mc:Fallback xmlns="">
          <p:sp>
            <p:nvSpPr>
              <p:cNvPr id="37" name="TextBox 36">
                <a:extLst>
                  <a:ext uri="{FF2B5EF4-FFF2-40B4-BE49-F238E27FC236}">
                    <a16:creationId xmlns:a16="http://schemas.microsoft.com/office/drawing/2014/main" id="{AFABCA7F-D63A-38E7-3E16-C3B9F1D8452C}"/>
                  </a:ext>
                </a:extLst>
              </p:cNvPr>
              <p:cNvSpPr txBox="1">
                <a:spLocks noRot="1" noChangeAspect="1" noMove="1" noResize="1" noEditPoints="1" noAdjustHandles="1" noChangeArrowheads="1" noChangeShapeType="1" noTextEdit="1"/>
              </p:cNvSpPr>
              <p:nvPr/>
            </p:nvSpPr>
            <p:spPr>
              <a:xfrm>
                <a:off x="1068949" y="6336791"/>
                <a:ext cx="2503634" cy="369332"/>
              </a:xfrm>
              <a:prstGeom prst="rect">
                <a:avLst/>
              </a:prstGeom>
              <a:blipFill>
                <a:blip r:embed="rId2"/>
                <a:stretch>
                  <a:fillRect b="-11475"/>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6F619249-70E7-2A91-E30F-BE0C63F442F1}"/>
              </a:ext>
            </a:extLst>
          </p:cNvPr>
          <p:cNvSpPr txBox="1"/>
          <p:nvPr/>
        </p:nvSpPr>
        <p:spPr>
          <a:xfrm>
            <a:off x="158730" y="1348740"/>
            <a:ext cx="780983" cy="238527"/>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50" b="0">
                <a:solidFill>
                  <a:srgbClr val="AFC3D4"/>
                </a:solidFill>
                <a:latin typeface="Aptos"/>
              </a:defRPr>
            </a:pPr>
            <a:r>
              <a:rPr kumimoji="0" sz="950" b="0" i="0" u="none" strike="noStrike" kern="1200" cap="none" spc="0" normalizeH="0" baseline="0" noProof="0" dirty="0">
                <a:ln>
                  <a:noFill/>
                </a:ln>
                <a:solidFill>
                  <a:srgbClr val="AFC3D4"/>
                </a:solidFill>
                <a:effectLst/>
                <a:uLnTx/>
                <a:uFillTx/>
                <a:latin typeface="Aptos"/>
                <a:ea typeface="+mn-ea"/>
                <a:cs typeface="+mn-cs"/>
              </a:rPr>
              <a:t>1</a:t>
            </a:r>
            <a:r>
              <a:rPr kumimoji="0" lang="en-US" sz="950" b="0" i="0" u="none" strike="noStrike" kern="1200" cap="none" spc="0" normalizeH="0" baseline="0" noProof="0" dirty="0">
                <a:ln>
                  <a:noFill/>
                </a:ln>
                <a:solidFill>
                  <a:srgbClr val="AFC3D4"/>
                </a:solidFill>
                <a:effectLst/>
                <a:uLnTx/>
                <a:uFillTx/>
                <a:latin typeface="Aptos"/>
                <a:ea typeface="+mn-ea"/>
                <a:cs typeface="+mn-cs"/>
              </a:rPr>
              <a:t>0</a:t>
            </a:r>
            <a:r>
              <a:rPr kumimoji="0" sz="950" b="0" i="0" u="none" strike="noStrike" kern="1200" cap="none" spc="0" normalizeH="0" baseline="0" noProof="0" dirty="0">
                <a:ln>
                  <a:noFill/>
                </a:ln>
                <a:solidFill>
                  <a:srgbClr val="AFC3D4"/>
                </a:solidFill>
                <a:effectLst/>
                <a:uLnTx/>
                <a:uFillTx/>
                <a:latin typeface="Aptos"/>
                <a:ea typeface="+mn-ea"/>
                <a:cs typeface="+mn-cs"/>
              </a:rPr>
              <a:t>,000,000</a:t>
            </a:r>
          </a:p>
        </p:txBody>
      </p:sp>
      <p:sp>
        <p:nvSpPr>
          <p:cNvPr id="57" name="Oval 56">
            <a:extLst>
              <a:ext uri="{FF2B5EF4-FFF2-40B4-BE49-F238E27FC236}">
                <a16:creationId xmlns:a16="http://schemas.microsoft.com/office/drawing/2014/main" id="{74B71533-FD95-A2BE-AAEF-5FA1040D83E3}"/>
              </a:ext>
            </a:extLst>
          </p:cNvPr>
          <p:cNvSpPr/>
          <p:nvPr/>
        </p:nvSpPr>
        <p:spPr>
          <a:xfrm>
            <a:off x="8619744" y="2394780"/>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a:extLst>
              <a:ext uri="{FF2B5EF4-FFF2-40B4-BE49-F238E27FC236}">
                <a16:creationId xmlns:a16="http://schemas.microsoft.com/office/drawing/2014/main" id="{7A714666-0843-243D-AE08-28A9ADAD24B2}"/>
              </a:ext>
            </a:extLst>
          </p:cNvPr>
          <p:cNvSpPr/>
          <p:nvPr/>
        </p:nvSpPr>
        <p:spPr>
          <a:xfrm>
            <a:off x="4406483" y="4253484"/>
            <a:ext cx="118872" cy="118872"/>
          </a:xfrm>
          <a:prstGeom prst="ellipse">
            <a:avLst/>
          </a:prstGeom>
          <a:solidFill>
            <a:srgbClr val="50CDF2"/>
          </a:solidFill>
          <a:ln>
            <a:solidFill>
              <a:srgbClr val="50CDF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1" name="Straight Connector 50">
            <a:extLst>
              <a:ext uri="{FF2B5EF4-FFF2-40B4-BE49-F238E27FC236}">
                <a16:creationId xmlns:a16="http://schemas.microsoft.com/office/drawing/2014/main" id="{094691B9-50E9-AC93-F72B-4DF5610E5D19}"/>
              </a:ext>
            </a:extLst>
          </p:cNvPr>
          <p:cNvCxnSpPr>
            <a:cxnSpLocks/>
          </p:cNvCxnSpPr>
          <p:nvPr/>
        </p:nvCxnSpPr>
        <p:spPr>
          <a:xfrm flipV="1">
            <a:off x="4474525" y="2778414"/>
            <a:ext cx="199657" cy="1531919"/>
          </a:xfrm>
          <a:prstGeom prst="line">
            <a:avLst/>
          </a:prstGeom>
        </p:spPr>
        <p:style>
          <a:lnRef idx="2">
            <a:schemeClr val="accent1"/>
          </a:lnRef>
          <a:fillRef idx="0">
            <a:schemeClr val="accent1"/>
          </a:fillRef>
          <a:effectRef idx="1">
            <a:schemeClr val="accent1"/>
          </a:effectRef>
          <a:fontRef idx="minor">
            <a:schemeClr val="tx1"/>
          </a:fontRef>
        </p:style>
      </p:cxnSp>
      <p:pic>
        <p:nvPicPr>
          <p:cNvPr id="143" name="Picture 142">
            <a:extLst>
              <a:ext uri="{FF2B5EF4-FFF2-40B4-BE49-F238E27FC236}">
                <a16:creationId xmlns:a16="http://schemas.microsoft.com/office/drawing/2014/main" id="{ED7EDBBF-41B1-AB32-ADD4-B4C06D22A0A3}"/>
              </a:ext>
            </a:extLst>
          </p:cNvPr>
          <p:cNvPicPr>
            <a:picLocks noChangeAspect="1"/>
          </p:cNvPicPr>
          <p:nvPr/>
        </p:nvPicPr>
        <p:blipFill>
          <a:blip r:embed="rId3"/>
          <a:stretch>
            <a:fillRect/>
          </a:stretch>
        </p:blipFill>
        <p:spPr>
          <a:xfrm>
            <a:off x="3884144" y="1417475"/>
            <a:ext cx="1422987" cy="1745477"/>
          </a:xfrm>
          <a:prstGeom prst="rect">
            <a:avLst/>
          </a:prstGeom>
        </p:spPr>
      </p:pic>
      <p:sp>
        <p:nvSpPr>
          <p:cNvPr id="41" name="TextBox 40">
            <a:extLst>
              <a:ext uri="{FF2B5EF4-FFF2-40B4-BE49-F238E27FC236}">
                <a16:creationId xmlns:a16="http://schemas.microsoft.com/office/drawing/2014/main" id="{98EB2850-3146-0D14-6D62-6B10740B6EA4}"/>
              </a:ext>
            </a:extLst>
          </p:cNvPr>
          <p:cNvSpPr txBox="1"/>
          <p:nvPr/>
        </p:nvSpPr>
        <p:spPr>
          <a:xfrm>
            <a:off x="5416960" y="1405050"/>
            <a:ext cx="1514544" cy="1323439"/>
          </a:xfrm>
          <a:prstGeom prst="rect">
            <a:avLst/>
          </a:prstGeom>
          <a:noFill/>
        </p:spPr>
        <p:txBody>
          <a:bodyPr wrap="square" rtlCol="0">
            <a:spAutoFit/>
          </a:bodyPr>
          <a:lstStyle/>
          <a:p>
            <a:pPr algn="ctr"/>
            <a:r>
              <a:rPr lang="en-US" sz="2000" b="1" u="sng" dirty="0">
                <a:solidFill>
                  <a:srgbClr val="6DDCFF"/>
                </a:solidFill>
              </a:rPr>
              <a:t>5,000 Years</a:t>
            </a:r>
            <a:r>
              <a:rPr lang="en-US" sz="2000" u="sng" dirty="0">
                <a:solidFill>
                  <a:srgbClr val="6DDCFF"/>
                </a:solidFill>
              </a:rPr>
              <a:t>:</a:t>
            </a:r>
          </a:p>
          <a:p>
            <a:pPr algn="ctr"/>
            <a:r>
              <a:rPr lang="en-US" sz="2000" u="sng" dirty="0">
                <a:solidFill>
                  <a:srgbClr val="6DDCFF"/>
                </a:solidFill>
              </a:rPr>
              <a:t>1660</a:t>
            </a:r>
          </a:p>
          <a:p>
            <a:r>
              <a:rPr lang="en-US" sz="2000" u="sng" dirty="0">
                <a:solidFill>
                  <a:srgbClr val="6DDCFF"/>
                </a:solidFill>
              </a:rPr>
              <a:t>Hooke’s Law</a:t>
            </a:r>
          </a:p>
          <a:p>
            <a:pPr algn="ctr"/>
            <a:r>
              <a:rPr lang="en-US" sz="2000" dirty="0">
                <a:solidFill>
                  <a:srgbClr val="6DDCFF"/>
                </a:solidFill>
              </a:rPr>
              <a:t>F = k*</a:t>
            </a:r>
            <a:r>
              <a:rPr lang="el-GR" dirty="0">
                <a:solidFill>
                  <a:srgbClr val="6DDCFF"/>
                </a:solidFill>
              </a:rPr>
              <a:t>Δ</a:t>
            </a:r>
            <a:r>
              <a:rPr lang="en-US" sz="2000" dirty="0">
                <a:solidFill>
                  <a:srgbClr val="6DDCFF"/>
                </a:solidFill>
              </a:rPr>
              <a:t>x</a:t>
            </a:r>
          </a:p>
        </p:txBody>
      </p:sp>
      <p:sp>
        <p:nvSpPr>
          <p:cNvPr id="63" name="TextBox 62">
            <a:extLst>
              <a:ext uri="{FF2B5EF4-FFF2-40B4-BE49-F238E27FC236}">
                <a16:creationId xmlns:a16="http://schemas.microsoft.com/office/drawing/2014/main" id="{650C761C-17DA-22B2-5360-A23D10B624FA}"/>
              </a:ext>
            </a:extLst>
          </p:cNvPr>
          <p:cNvSpPr txBox="1"/>
          <p:nvPr/>
        </p:nvSpPr>
        <p:spPr>
          <a:xfrm>
            <a:off x="2143541" y="5272269"/>
            <a:ext cx="1156760" cy="307777"/>
          </a:xfrm>
          <a:prstGeom prst="rect">
            <a:avLst/>
          </a:prstGeom>
          <a:solidFill>
            <a:srgbClr val="C00000"/>
          </a:solidFill>
        </p:spPr>
        <p:txBody>
          <a:bodyPr wrap="square" rtlCol="0">
            <a:spAutoFit/>
          </a:bodyPr>
          <a:lstStyle/>
          <a:p>
            <a:r>
              <a:rPr lang="en-US" sz="1400" b="1" dirty="0">
                <a:latin typeface="Elephant" panose="02020904090505020303" pitchFamily="18" charset="0"/>
              </a:rPr>
              <a:t>Dark Ages</a:t>
            </a:r>
          </a:p>
        </p:txBody>
      </p:sp>
    </p:spTree>
    <p:extLst>
      <p:ext uri="{BB962C8B-B14F-4D97-AF65-F5344CB8AC3E}">
        <p14:creationId xmlns:p14="http://schemas.microsoft.com/office/powerpoint/2010/main" val="3973606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192F"/>
        </a:solidFill>
        <a:effectLst/>
      </p:bgPr>
    </p:bg>
    <p:spTree>
      <p:nvGrpSpPr>
        <p:cNvPr id="1" name=""/>
        <p:cNvGrpSpPr/>
        <p:nvPr/>
      </p:nvGrpSpPr>
      <p:grpSpPr>
        <a:xfrm>
          <a:off x="0" y="0"/>
          <a:ext cx="0" cy="0"/>
          <a:chOff x="0" y="0"/>
          <a:chExt cx="0" cy="0"/>
        </a:xfrm>
      </p:grpSpPr>
      <p:sp>
        <p:nvSpPr>
          <p:cNvPr id="2" name="TextBox 1"/>
          <p:cNvSpPr txBox="1"/>
          <p:nvPr/>
        </p:nvSpPr>
        <p:spPr>
          <a:xfrm>
            <a:off x="3731346" y="229490"/>
            <a:ext cx="4643964" cy="446276"/>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900" b="1" i="0" u="none" strike="noStrike" kern="1200" cap="none" spc="0" normalizeH="0" baseline="0" noProof="0" dirty="0">
                <a:ln>
                  <a:noFill/>
                </a:ln>
                <a:solidFill>
                  <a:srgbClr val="EBBB46"/>
                </a:solidFill>
                <a:effectLst/>
                <a:uLnTx/>
                <a:uFillTx/>
                <a:latin typeface="Aptos"/>
                <a:ea typeface="+mn-ea"/>
                <a:cs typeface="+mn-cs"/>
              </a:rPr>
              <a:t>HISTORY OF MATHEMATICS</a:t>
            </a:r>
          </a:p>
        </p:txBody>
      </p:sp>
      <p:sp>
        <p:nvSpPr>
          <p:cNvPr id="3" name="TextBox 2"/>
          <p:cNvSpPr txBox="1"/>
          <p:nvPr/>
        </p:nvSpPr>
        <p:spPr>
          <a:xfrm>
            <a:off x="3587623" y="656352"/>
            <a:ext cx="4853380" cy="23083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AFC3D7"/>
                </a:solidFill>
                <a:effectLst/>
                <a:uLnTx/>
                <a:uFillTx/>
                <a:latin typeface="Aptos"/>
                <a:ea typeface="+mn-ea"/>
                <a:cs typeface="+mn-cs"/>
              </a:rPr>
              <a:t>Mathematical ideas that expanded physics and computing</a:t>
            </a:r>
          </a:p>
        </p:txBody>
      </p:sp>
      <p:cxnSp>
        <p:nvCxnSpPr>
          <p:cNvPr id="4" name="Connector 3"/>
          <p:cNvCxnSpPr/>
          <p:nvPr/>
        </p:nvCxnSpPr>
        <p:spPr>
          <a:xfrm flipV="1">
            <a:off x="470916" y="1279245"/>
            <a:ext cx="11164824" cy="2788920"/>
          </a:xfrm>
          <a:prstGeom prst="line">
            <a:avLst/>
          </a:prstGeom>
          <a:ln w="53340">
            <a:solidFill>
              <a:srgbClr val="EBBB46"/>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475488" y="6199632"/>
            <a:ext cx="11292840" cy="0"/>
          </a:xfrm>
          <a:prstGeom prst="line">
            <a:avLst/>
          </a:prstGeom>
          <a:ln w="17780">
            <a:solidFill>
              <a:srgbClr val="AFC3D7"/>
            </a:solidFill>
          </a:ln>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397764" y="3995013"/>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rot="2700000">
            <a:off x="451573" y="4397682"/>
            <a:ext cx="861646"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Number</a:t>
            </a:r>
          </a:p>
        </p:txBody>
      </p:sp>
      <p:cxnSp>
        <p:nvCxnSpPr>
          <p:cNvPr id="9" name="Connector 8"/>
          <p:cNvCxnSpPr/>
          <p:nvPr/>
        </p:nvCxnSpPr>
        <p:spPr>
          <a:xfrm>
            <a:off x="502920" y="6144768"/>
            <a:ext cx="0" cy="146304"/>
          </a:xfrm>
          <a:prstGeom prst="line">
            <a:avLst/>
          </a:prstGeom>
          <a:ln w="17780">
            <a:solidFill>
              <a:srgbClr val="36C6D3"/>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19456"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36C6D3"/>
                </a:solidFill>
                <a:effectLst/>
                <a:uLnTx/>
                <a:uFillTx/>
                <a:latin typeface="Aptos"/>
                <a:ea typeface="+mn-ea"/>
                <a:cs typeface="+mn-cs"/>
              </a:rPr>
              <a:t>3500 BC</a:t>
            </a:r>
          </a:p>
        </p:txBody>
      </p:sp>
      <p:sp>
        <p:nvSpPr>
          <p:cNvPr id="11" name="Oval 10"/>
          <p:cNvSpPr/>
          <p:nvPr/>
        </p:nvSpPr>
        <p:spPr>
          <a:xfrm>
            <a:off x="928115" y="3862425"/>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rot="2700000">
            <a:off x="897830" y="4265094"/>
            <a:ext cx="1029834"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4B34C"/>
                </a:solidFill>
                <a:effectLst/>
                <a:uLnTx/>
                <a:uFillTx/>
                <a:latin typeface="Aptos"/>
                <a:ea typeface="+mn-ea"/>
                <a:cs typeface="+mn-cs"/>
              </a:rPr>
              <a:t>  Geometry</a:t>
            </a:r>
          </a:p>
        </p:txBody>
      </p:sp>
      <p:cxnSp>
        <p:nvCxnSpPr>
          <p:cNvPr id="14" name="Connector 13"/>
          <p:cNvCxnSpPr/>
          <p:nvPr/>
        </p:nvCxnSpPr>
        <p:spPr>
          <a:xfrm>
            <a:off x="1033271" y="6144768"/>
            <a:ext cx="0" cy="146304"/>
          </a:xfrm>
          <a:prstGeom prst="line">
            <a:avLst/>
          </a:prstGeom>
          <a:ln w="17780">
            <a:solidFill>
              <a:srgbClr val="F3B24B"/>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49807"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3B24B"/>
                </a:solidFill>
                <a:effectLst/>
                <a:uLnTx/>
                <a:uFillTx/>
                <a:latin typeface="Aptos"/>
                <a:ea typeface="+mn-ea"/>
                <a:cs typeface="+mn-cs"/>
              </a:rPr>
              <a:t>300 BC</a:t>
            </a:r>
          </a:p>
        </p:txBody>
      </p:sp>
      <p:sp>
        <p:nvSpPr>
          <p:cNvPr id="16" name="Oval 15"/>
          <p:cNvSpPr/>
          <p:nvPr/>
        </p:nvSpPr>
        <p:spPr>
          <a:xfrm>
            <a:off x="1458468" y="3729836"/>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rot="2700000">
            <a:off x="1299183" y="4299263"/>
            <a:ext cx="1536383"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Number Theory</a:t>
            </a:r>
          </a:p>
        </p:txBody>
      </p:sp>
      <p:cxnSp>
        <p:nvCxnSpPr>
          <p:cNvPr id="19" name="Connector 18"/>
          <p:cNvCxnSpPr/>
          <p:nvPr/>
        </p:nvCxnSpPr>
        <p:spPr>
          <a:xfrm>
            <a:off x="1563624" y="6144768"/>
            <a:ext cx="0" cy="146304"/>
          </a:xfrm>
          <a:prstGeom prst="line">
            <a:avLst/>
          </a:prstGeom>
          <a:ln w="17780">
            <a:solidFill>
              <a:srgbClr val="9B85F5"/>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280160"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9B85F5"/>
                </a:solidFill>
                <a:effectLst/>
                <a:uLnTx/>
                <a:uFillTx/>
                <a:latin typeface="Aptos"/>
                <a:ea typeface="+mn-ea"/>
                <a:cs typeface="+mn-cs"/>
              </a:rPr>
              <a:t>300 BC</a:t>
            </a:r>
          </a:p>
        </p:txBody>
      </p:sp>
      <p:sp>
        <p:nvSpPr>
          <p:cNvPr id="21" name="Oval 20"/>
          <p:cNvSpPr/>
          <p:nvPr/>
        </p:nvSpPr>
        <p:spPr>
          <a:xfrm>
            <a:off x="1988820" y="3597249"/>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rot="2700000">
            <a:off x="1931611" y="3937447"/>
            <a:ext cx="808170"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Algebra</a:t>
            </a:r>
          </a:p>
        </p:txBody>
      </p:sp>
      <p:cxnSp>
        <p:nvCxnSpPr>
          <p:cNvPr id="24" name="Connector 23"/>
          <p:cNvCxnSpPr/>
          <p:nvPr/>
        </p:nvCxnSpPr>
        <p:spPr>
          <a:xfrm>
            <a:off x="2093976" y="6144768"/>
            <a:ext cx="0" cy="146304"/>
          </a:xfrm>
          <a:prstGeom prst="line">
            <a:avLst/>
          </a:prstGeom>
          <a:ln w="17780">
            <a:solidFill>
              <a:srgbClr val="60C891"/>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810512"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60C891"/>
                </a:solidFill>
                <a:effectLst/>
                <a:uLnTx/>
                <a:uFillTx/>
                <a:latin typeface="Aptos"/>
                <a:ea typeface="+mn-ea"/>
                <a:cs typeface="+mn-cs"/>
              </a:rPr>
              <a:t>820</a:t>
            </a:r>
          </a:p>
        </p:txBody>
      </p:sp>
      <p:sp>
        <p:nvSpPr>
          <p:cNvPr id="26" name="Oval 25"/>
          <p:cNvSpPr/>
          <p:nvPr/>
        </p:nvSpPr>
        <p:spPr>
          <a:xfrm>
            <a:off x="2519172" y="3464660"/>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rot="2700000">
            <a:off x="2384181" y="3928921"/>
            <a:ext cx="1330685"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Trigonometry</a:t>
            </a:r>
          </a:p>
        </p:txBody>
      </p:sp>
      <p:cxnSp>
        <p:nvCxnSpPr>
          <p:cNvPr id="29" name="Connector 28"/>
          <p:cNvCxnSpPr/>
          <p:nvPr/>
        </p:nvCxnSpPr>
        <p:spPr>
          <a:xfrm>
            <a:off x="2624328" y="6144768"/>
            <a:ext cx="0" cy="146304"/>
          </a:xfrm>
          <a:prstGeom prst="line">
            <a:avLst/>
          </a:prstGeom>
          <a:ln w="17780">
            <a:solidFill>
              <a:srgbClr val="F0807D"/>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340864"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0807D"/>
                </a:solidFill>
                <a:effectLst/>
                <a:uLnTx/>
                <a:uFillTx/>
                <a:latin typeface="Aptos"/>
                <a:ea typeface="+mn-ea"/>
                <a:cs typeface="+mn-cs"/>
              </a:rPr>
              <a:t>1500</a:t>
            </a:r>
          </a:p>
        </p:txBody>
      </p:sp>
      <p:sp>
        <p:nvSpPr>
          <p:cNvPr id="31" name="Oval 30"/>
          <p:cNvSpPr/>
          <p:nvPr/>
        </p:nvSpPr>
        <p:spPr>
          <a:xfrm>
            <a:off x="3049524" y="3332072"/>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rot="2700000">
            <a:off x="2909917" y="3793295"/>
            <a:ext cx="1339919"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Analytic Geo.</a:t>
            </a:r>
          </a:p>
        </p:txBody>
      </p:sp>
      <p:cxnSp>
        <p:nvCxnSpPr>
          <p:cNvPr id="34" name="Connector 33"/>
          <p:cNvCxnSpPr/>
          <p:nvPr/>
        </p:nvCxnSpPr>
        <p:spPr>
          <a:xfrm>
            <a:off x="3154680" y="6144768"/>
            <a:ext cx="0" cy="146304"/>
          </a:xfrm>
          <a:prstGeom prst="line">
            <a:avLst/>
          </a:prstGeom>
          <a:ln w="17780">
            <a:solidFill>
              <a:srgbClr val="5AA8F4"/>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871216"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5AA8F4"/>
                </a:solidFill>
                <a:effectLst/>
                <a:uLnTx/>
                <a:uFillTx/>
                <a:latin typeface="Aptos"/>
                <a:ea typeface="+mn-ea"/>
                <a:cs typeface="+mn-cs"/>
              </a:rPr>
              <a:t>1637</a:t>
            </a:r>
          </a:p>
        </p:txBody>
      </p:sp>
      <p:sp>
        <p:nvSpPr>
          <p:cNvPr id="36" name="Oval 35"/>
          <p:cNvSpPr/>
          <p:nvPr/>
        </p:nvSpPr>
        <p:spPr>
          <a:xfrm>
            <a:off x="3579876" y="3199484"/>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38" name="TextBox 37"/>
          <p:cNvSpPr txBox="1"/>
          <p:nvPr/>
        </p:nvSpPr>
        <p:spPr>
          <a:xfrm rot="2700000">
            <a:off x="3596014" y="3602153"/>
            <a:ext cx="936988"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6AEE1"/>
                </a:solidFill>
                <a:effectLst/>
                <a:uLnTx/>
                <a:uFillTx/>
                <a:latin typeface="Aptos"/>
                <a:ea typeface="+mn-ea"/>
                <a:cs typeface="+mn-cs"/>
              </a:rPr>
              <a:t>  Calculus</a:t>
            </a:r>
          </a:p>
        </p:txBody>
      </p:sp>
      <p:cxnSp>
        <p:nvCxnSpPr>
          <p:cNvPr id="39" name="Connector 38"/>
          <p:cNvCxnSpPr/>
          <p:nvPr/>
        </p:nvCxnSpPr>
        <p:spPr>
          <a:xfrm>
            <a:off x="3685032" y="6144768"/>
            <a:ext cx="0" cy="146304"/>
          </a:xfrm>
          <a:prstGeom prst="line">
            <a:avLst/>
          </a:prstGeom>
          <a:ln w="17780">
            <a:solidFill>
              <a:srgbClr val="36C6D3"/>
            </a:solidFill>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401568"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36C6D3"/>
                </a:solidFill>
                <a:effectLst/>
                <a:uLnTx/>
                <a:uFillTx/>
                <a:latin typeface="Aptos"/>
                <a:ea typeface="+mn-ea"/>
                <a:cs typeface="+mn-cs"/>
              </a:rPr>
              <a:t>1665</a:t>
            </a:r>
          </a:p>
        </p:txBody>
      </p:sp>
      <p:sp>
        <p:nvSpPr>
          <p:cNvPr id="41" name="Oval 40"/>
          <p:cNvSpPr/>
          <p:nvPr/>
        </p:nvSpPr>
        <p:spPr>
          <a:xfrm>
            <a:off x="4110227" y="3066897"/>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p:cNvSpPr txBox="1"/>
          <p:nvPr/>
        </p:nvSpPr>
        <p:spPr>
          <a:xfrm rot="2700000">
            <a:off x="3923229" y="3606725"/>
            <a:ext cx="1500539"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Differential Eq.</a:t>
            </a:r>
          </a:p>
        </p:txBody>
      </p:sp>
      <p:cxnSp>
        <p:nvCxnSpPr>
          <p:cNvPr id="44" name="Connector 43"/>
          <p:cNvCxnSpPr/>
          <p:nvPr/>
        </p:nvCxnSpPr>
        <p:spPr>
          <a:xfrm>
            <a:off x="4215383" y="6144768"/>
            <a:ext cx="0" cy="146304"/>
          </a:xfrm>
          <a:prstGeom prst="line">
            <a:avLst/>
          </a:prstGeom>
          <a:ln w="17780">
            <a:solidFill>
              <a:srgbClr val="F3B24B"/>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3931920"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3B24B"/>
                </a:solidFill>
                <a:effectLst/>
                <a:uLnTx/>
                <a:uFillTx/>
                <a:latin typeface="Aptos"/>
                <a:ea typeface="+mn-ea"/>
                <a:cs typeface="+mn-cs"/>
              </a:rPr>
              <a:t>1700s</a:t>
            </a:r>
          </a:p>
        </p:txBody>
      </p:sp>
      <p:sp>
        <p:nvSpPr>
          <p:cNvPr id="46" name="Oval 45"/>
          <p:cNvSpPr/>
          <p:nvPr/>
        </p:nvSpPr>
        <p:spPr>
          <a:xfrm>
            <a:off x="4640579" y="2934308"/>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rot="2700000">
            <a:off x="4568296" y="3336977"/>
            <a:ext cx="1113831"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6AEE1"/>
                </a:solidFill>
                <a:effectLst/>
                <a:uLnTx/>
                <a:uFillTx/>
                <a:latin typeface="Aptos"/>
                <a:ea typeface="+mn-ea"/>
                <a:cs typeface="+mn-cs"/>
              </a:rPr>
              <a:t>  Probability</a:t>
            </a:r>
          </a:p>
        </p:txBody>
      </p:sp>
      <p:cxnSp>
        <p:nvCxnSpPr>
          <p:cNvPr id="49" name="Connector 48"/>
          <p:cNvCxnSpPr/>
          <p:nvPr/>
        </p:nvCxnSpPr>
        <p:spPr>
          <a:xfrm>
            <a:off x="4745736" y="6144768"/>
            <a:ext cx="0" cy="146304"/>
          </a:xfrm>
          <a:prstGeom prst="line">
            <a:avLst/>
          </a:prstGeom>
          <a:ln w="17780">
            <a:solidFill>
              <a:srgbClr val="9B85F5"/>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4462272"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9B85F5"/>
                </a:solidFill>
                <a:effectLst/>
                <a:uLnTx/>
                <a:uFillTx/>
                <a:latin typeface="Aptos"/>
                <a:ea typeface="+mn-ea"/>
                <a:cs typeface="+mn-cs"/>
              </a:rPr>
              <a:t>1700s</a:t>
            </a:r>
          </a:p>
        </p:txBody>
      </p:sp>
      <p:sp>
        <p:nvSpPr>
          <p:cNvPr id="51" name="Oval 50"/>
          <p:cNvSpPr/>
          <p:nvPr/>
        </p:nvSpPr>
        <p:spPr>
          <a:xfrm>
            <a:off x="5170932" y="2801720"/>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rot="2700000">
            <a:off x="5001559" y="3372010"/>
            <a:ext cx="1488228"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Non-Euclidean</a:t>
            </a:r>
          </a:p>
        </p:txBody>
      </p:sp>
      <p:cxnSp>
        <p:nvCxnSpPr>
          <p:cNvPr id="54" name="Connector 53"/>
          <p:cNvCxnSpPr/>
          <p:nvPr/>
        </p:nvCxnSpPr>
        <p:spPr>
          <a:xfrm>
            <a:off x="5276088" y="6144768"/>
            <a:ext cx="0" cy="146304"/>
          </a:xfrm>
          <a:prstGeom prst="line">
            <a:avLst/>
          </a:prstGeom>
          <a:ln w="17780">
            <a:solidFill>
              <a:srgbClr val="60C891"/>
            </a:solidFill>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4992624"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60C891"/>
                </a:solidFill>
                <a:effectLst/>
                <a:uLnTx/>
                <a:uFillTx/>
                <a:latin typeface="Aptos"/>
                <a:ea typeface="+mn-ea"/>
                <a:cs typeface="+mn-cs"/>
              </a:rPr>
              <a:t>1820s</a:t>
            </a:r>
          </a:p>
        </p:txBody>
      </p:sp>
      <p:sp>
        <p:nvSpPr>
          <p:cNvPr id="56" name="Oval 55"/>
          <p:cNvSpPr/>
          <p:nvPr/>
        </p:nvSpPr>
        <p:spPr>
          <a:xfrm>
            <a:off x="5701284" y="2669132"/>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58" name="TextBox 57"/>
          <p:cNvSpPr txBox="1"/>
          <p:nvPr/>
        </p:nvSpPr>
        <p:spPr>
          <a:xfrm rot="2700000">
            <a:off x="5512200" y="3239195"/>
            <a:ext cx="1592487"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Fourier Analysis</a:t>
            </a:r>
          </a:p>
        </p:txBody>
      </p:sp>
      <p:cxnSp>
        <p:nvCxnSpPr>
          <p:cNvPr id="59" name="Connector 58"/>
          <p:cNvCxnSpPr/>
          <p:nvPr/>
        </p:nvCxnSpPr>
        <p:spPr>
          <a:xfrm>
            <a:off x="5806440" y="6144768"/>
            <a:ext cx="0" cy="146304"/>
          </a:xfrm>
          <a:prstGeom prst="line">
            <a:avLst/>
          </a:prstGeom>
          <a:ln w="17780">
            <a:solidFill>
              <a:srgbClr val="F0807D"/>
            </a:solidFill>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5522976"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0807D"/>
                </a:solidFill>
                <a:effectLst/>
                <a:uLnTx/>
                <a:uFillTx/>
                <a:latin typeface="Aptos"/>
                <a:ea typeface="+mn-ea"/>
                <a:cs typeface="+mn-cs"/>
              </a:rPr>
              <a:t>1822</a:t>
            </a:r>
          </a:p>
        </p:txBody>
      </p:sp>
      <p:sp>
        <p:nvSpPr>
          <p:cNvPr id="61" name="Oval 60"/>
          <p:cNvSpPr/>
          <p:nvPr/>
        </p:nvSpPr>
        <p:spPr>
          <a:xfrm>
            <a:off x="7292340" y="2271369"/>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63" name="TextBox 62"/>
          <p:cNvSpPr txBox="1"/>
          <p:nvPr/>
        </p:nvSpPr>
        <p:spPr>
          <a:xfrm rot="2700000">
            <a:off x="7109141" y="2856461"/>
            <a:ext cx="1640706"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Riemannian Geo</a:t>
            </a:r>
          </a:p>
        </p:txBody>
      </p:sp>
      <p:cxnSp>
        <p:nvCxnSpPr>
          <p:cNvPr id="64" name="Connector 63"/>
          <p:cNvCxnSpPr/>
          <p:nvPr/>
        </p:nvCxnSpPr>
        <p:spPr>
          <a:xfrm>
            <a:off x="7397496" y="6144768"/>
            <a:ext cx="0" cy="146304"/>
          </a:xfrm>
          <a:prstGeom prst="line">
            <a:avLst/>
          </a:prstGeom>
          <a:ln w="17780">
            <a:solidFill>
              <a:srgbClr val="5AA8F4"/>
            </a:solidFill>
          </a:ln>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7114032"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5AA8F4"/>
                </a:solidFill>
                <a:effectLst/>
                <a:uLnTx/>
                <a:uFillTx/>
                <a:latin typeface="Aptos"/>
                <a:ea typeface="+mn-ea"/>
                <a:cs typeface="+mn-cs"/>
              </a:rPr>
              <a:t>1854</a:t>
            </a:r>
          </a:p>
        </p:txBody>
      </p:sp>
      <p:sp>
        <p:nvSpPr>
          <p:cNvPr id="66" name="Oval 65"/>
          <p:cNvSpPr/>
          <p:nvPr/>
        </p:nvSpPr>
        <p:spPr>
          <a:xfrm>
            <a:off x="7822692" y="2138781"/>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68" name="TextBox 67"/>
          <p:cNvSpPr txBox="1"/>
          <p:nvPr/>
        </p:nvSpPr>
        <p:spPr>
          <a:xfrm rot="2700000">
            <a:off x="7621476" y="2663735"/>
            <a:ext cx="1586781"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Vector Calculus</a:t>
            </a:r>
          </a:p>
        </p:txBody>
      </p:sp>
      <p:cxnSp>
        <p:nvCxnSpPr>
          <p:cNvPr id="69" name="Connector 68"/>
          <p:cNvCxnSpPr/>
          <p:nvPr/>
        </p:nvCxnSpPr>
        <p:spPr>
          <a:xfrm>
            <a:off x="7927848" y="6144768"/>
            <a:ext cx="0" cy="146304"/>
          </a:xfrm>
          <a:prstGeom prst="line">
            <a:avLst/>
          </a:prstGeom>
          <a:ln w="17780">
            <a:solidFill>
              <a:srgbClr val="36C6D3"/>
            </a:solidFill>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7644383"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36C6D3"/>
                </a:solidFill>
                <a:effectLst/>
                <a:uLnTx/>
                <a:uFillTx/>
                <a:latin typeface="Aptos"/>
                <a:ea typeface="+mn-ea"/>
                <a:cs typeface="+mn-cs"/>
              </a:rPr>
              <a:t>1880s</a:t>
            </a:r>
          </a:p>
        </p:txBody>
      </p:sp>
      <p:sp>
        <p:nvSpPr>
          <p:cNvPr id="71" name="Oval 70"/>
          <p:cNvSpPr/>
          <p:nvPr/>
        </p:nvSpPr>
        <p:spPr>
          <a:xfrm>
            <a:off x="8353044" y="2006193"/>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73" name="TextBox 72"/>
          <p:cNvSpPr txBox="1"/>
          <p:nvPr/>
        </p:nvSpPr>
        <p:spPr>
          <a:xfrm rot="2700000">
            <a:off x="8205916" y="2546021"/>
            <a:ext cx="1480405"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Hilbert Spaces</a:t>
            </a:r>
          </a:p>
        </p:txBody>
      </p:sp>
      <p:cxnSp>
        <p:nvCxnSpPr>
          <p:cNvPr id="74" name="Connector 73"/>
          <p:cNvCxnSpPr/>
          <p:nvPr/>
        </p:nvCxnSpPr>
        <p:spPr>
          <a:xfrm>
            <a:off x="8458200" y="6144768"/>
            <a:ext cx="0" cy="146304"/>
          </a:xfrm>
          <a:prstGeom prst="line">
            <a:avLst/>
          </a:prstGeom>
          <a:ln w="17780">
            <a:solidFill>
              <a:srgbClr val="F3B24B"/>
            </a:solidFill>
          </a:ln>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8174736"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3B24B"/>
                </a:solidFill>
                <a:effectLst/>
                <a:uLnTx/>
                <a:uFillTx/>
                <a:latin typeface="Aptos"/>
                <a:ea typeface="+mn-ea"/>
                <a:cs typeface="+mn-cs"/>
              </a:rPr>
              <a:t>1900s</a:t>
            </a:r>
          </a:p>
        </p:txBody>
      </p:sp>
      <p:sp>
        <p:nvSpPr>
          <p:cNvPr id="76" name="Oval 75"/>
          <p:cNvSpPr/>
          <p:nvPr/>
        </p:nvSpPr>
        <p:spPr>
          <a:xfrm>
            <a:off x="8883396" y="1873605"/>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rot="2700000">
            <a:off x="8709565" y="2428802"/>
            <a:ext cx="1597040"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Tensor Calculus</a:t>
            </a:r>
          </a:p>
        </p:txBody>
      </p:sp>
      <p:cxnSp>
        <p:nvCxnSpPr>
          <p:cNvPr id="79" name="Connector 78"/>
          <p:cNvCxnSpPr/>
          <p:nvPr/>
        </p:nvCxnSpPr>
        <p:spPr>
          <a:xfrm>
            <a:off x="8988552" y="6144768"/>
            <a:ext cx="0" cy="146304"/>
          </a:xfrm>
          <a:prstGeom prst="line">
            <a:avLst/>
          </a:prstGeom>
          <a:ln w="17780">
            <a:solidFill>
              <a:srgbClr val="9B85F5"/>
            </a:solidFill>
          </a:ln>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8705088"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9B85F5"/>
                </a:solidFill>
                <a:effectLst/>
                <a:uLnTx/>
                <a:uFillTx/>
                <a:latin typeface="Aptos"/>
                <a:ea typeface="+mn-ea"/>
                <a:cs typeface="+mn-cs"/>
              </a:rPr>
              <a:t>1915</a:t>
            </a:r>
          </a:p>
        </p:txBody>
      </p:sp>
      <p:sp>
        <p:nvSpPr>
          <p:cNvPr id="81" name="Oval 80"/>
          <p:cNvSpPr/>
          <p:nvPr/>
        </p:nvSpPr>
        <p:spPr>
          <a:xfrm>
            <a:off x="9413748" y="1741017"/>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83" name="TextBox 82"/>
          <p:cNvSpPr txBox="1"/>
          <p:nvPr/>
        </p:nvSpPr>
        <p:spPr>
          <a:xfrm rot="2700000">
            <a:off x="9231210" y="2296621"/>
            <a:ext cx="1493550"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Quantum Math</a:t>
            </a:r>
          </a:p>
        </p:txBody>
      </p:sp>
      <p:cxnSp>
        <p:nvCxnSpPr>
          <p:cNvPr id="84" name="Connector 83"/>
          <p:cNvCxnSpPr/>
          <p:nvPr/>
        </p:nvCxnSpPr>
        <p:spPr>
          <a:xfrm>
            <a:off x="9518904" y="6144768"/>
            <a:ext cx="0" cy="146304"/>
          </a:xfrm>
          <a:prstGeom prst="line">
            <a:avLst/>
          </a:prstGeom>
          <a:ln w="17780">
            <a:solidFill>
              <a:srgbClr val="60C891"/>
            </a:solidFill>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9235440"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60C891"/>
                </a:solidFill>
                <a:effectLst/>
                <a:uLnTx/>
                <a:uFillTx/>
                <a:latin typeface="Aptos"/>
                <a:ea typeface="+mn-ea"/>
                <a:cs typeface="+mn-cs"/>
              </a:rPr>
              <a:t>1925</a:t>
            </a:r>
          </a:p>
        </p:txBody>
      </p:sp>
      <p:sp>
        <p:nvSpPr>
          <p:cNvPr id="86" name="Oval 85"/>
          <p:cNvSpPr/>
          <p:nvPr/>
        </p:nvSpPr>
        <p:spPr>
          <a:xfrm>
            <a:off x="9944100" y="1608428"/>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rot="2700000">
            <a:off x="9770901" y="2115101"/>
            <a:ext cx="1436804"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6AEE1"/>
                </a:solidFill>
                <a:effectLst/>
                <a:uLnTx/>
                <a:uFillTx/>
                <a:latin typeface="Aptos"/>
                <a:ea typeface="+mn-ea"/>
                <a:cs typeface="+mn-cs"/>
              </a:rPr>
              <a:t>  Computability</a:t>
            </a:r>
          </a:p>
        </p:txBody>
      </p:sp>
      <p:cxnSp>
        <p:nvCxnSpPr>
          <p:cNvPr id="89" name="Connector 88"/>
          <p:cNvCxnSpPr/>
          <p:nvPr/>
        </p:nvCxnSpPr>
        <p:spPr>
          <a:xfrm>
            <a:off x="10049256" y="6144768"/>
            <a:ext cx="0" cy="146304"/>
          </a:xfrm>
          <a:prstGeom prst="line">
            <a:avLst/>
          </a:prstGeom>
          <a:ln w="17780">
            <a:solidFill>
              <a:srgbClr val="F0807D"/>
            </a:solidFill>
          </a:ln>
        </p:spPr>
        <p:style>
          <a:lnRef idx="2">
            <a:schemeClr val="accent1"/>
          </a:lnRef>
          <a:fillRef idx="0">
            <a:schemeClr val="accent1"/>
          </a:fillRef>
          <a:effectRef idx="1">
            <a:schemeClr val="accent1"/>
          </a:effectRef>
          <a:fontRef idx="minor">
            <a:schemeClr val="tx1"/>
          </a:fontRef>
        </p:style>
      </p:cxnSp>
      <p:sp>
        <p:nvSpPr>
          <p:cNvPr id="90" name="TextBox 89"/>
          <p:cNvSpPr txBox="1"/>
          <p:nvPr/>
        </p:nvSpPr>
        <p:spPr>
          <a:xfrm>
            <a:off x="9765792"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0807D"/>
                </a:solidFill>
                <a:effectLst/>
                <a:uLnTx/>
                <a:uFillTx/>
                <a:latin typeface="Aptos"/>
                <a:ea typeface="+mn-ea"/>
                <a:cs typeface="+mn-cs"/>
              </a:rPr>
              <a:t>1936</a:t>
            </a:r>
          </a:p>
        </p:txBody>
      </p:sp>
      <p:sp>
        <p:nvSpPr>
          <p:cNvPr id="91" name="Oval 90"/>
          <p:cNvSpPr/>
          <p:nvPr/>
        </p:nvSpPr>
        <p:spPr>
          <a:xfrm>
            <a:off x="10474452" y="1475840"/>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93" name="TextBox 92"/>
          <p:cNvSpPr txBox="1"/>
          <p:nvPr/>
        </p:nvSpPr>
        <p:spPr>
          <a:xfrm rot="2700000">
            <a:off x="10263313" y="2143168"/>
            <a:ext cx="1940339"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Numerical Methods</a:t>
            </a:r>
          </a:p>
        </p:txBody>
      </p:sp>
      <p:cxnSp>
        <p:nvCxnSpPr>
          <p:cNvPr id="94" name="Connector 93"/>
          <p:cNvCxnSpPr/>
          <p:nvPr/>
        </p:nvCxnSpPr>
        <p:spPr>
          <a:xfrm>
            <a:off x="10579608" y="6144768"/>
            <a:ext cx="0" cy="146304"/>
          </a:xfrm>
          <a:prstGeom prst="line">
            <a:avLst/>
          </a:prstGeom>
          <a:ln w="17780">
            <a:solidFill>
              <a:srgbClr val="5AA8F4"/>
            </a:solidFill>
          </a:ln>
        </p:spPr>
        <p:style>
          <a:lnRef idx="2">
            <a:schemeClr val="accent1"/>
          </a:lnRef>
          <a:fillRef idx="0">
            <a:schemeClr val="accent1"/>
          </a:fillRef>
          <a:effectRef idx="1">
            <a:schemeClr val="accent1"/>
          </a:effectRef>
          <a:fontRef idx="minor">
            <a:schemeClr val="tx1"/>
          </a:fontRef>
        </p:style>
      </p:cxnSp>
      <p:sp>
        <p:nvSpPr>
          <p:cNvPr id="95" name="TextBox 94"/>
          <p:cNvSpPr txBox="1"/>
          <p:nvPr/>
        </p:nvSpPr>
        <p:spPr>
          <a:xfrm>
            <a:off x="10296144"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5AA8F4"/>
                </a:solidFill>
                <a:effectLst/>
                <a:uLnTx/>
                <a:uFillTx/>
                <a:latin typeface="Aptos"/>
                <a:ea typeface="+mn-ea"/>
                <a:cs typeface="+mn-cs"/>
              </a:rPr>
              <a:t>1950s</a:t>
            </a:r>
          </a:p>
        </p:txBody>
      </p:sp>
      <p:sp>
        <p:nvSpPr>
          <p:cNvPr id="96" name="Oval 95"/>
          <p:cNvSpPr/>
          <p:nvPr/>
        </p:nvSpPr>
        <p:spPr>
          <a:xfrm>
            <a:off x="11004804" y="1343252"/>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98" name="TextBox 97"/>
          <p:cNvSpPr txBox="1"/>
          <p:nvPr/>
        </p:nvSpPr>
        <p:spPr>
          <a:xfrm rot="2172977">
            <a:off x="9253423" y="652612"/>
            <a:ext cx="2024144"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46AEE1"/>
                </a:solidFill>
                <a:effectLst/>
                <a:uLnTx/>
                <a:uFillTx/>
                <a:latin typeface="Aptos"/>
                <a:ea typeface="+mn-ea"/>
                <a:cs typeface="+mn-cs"/>
              </a:rPr>
              <a:t>  Computational Math</a:t>
            </a:r>
          </a:p>
        </p:txBody>
      </p:sp>
      <p:cxnSp>
        <p:nvCxnSpPr>
          <p:cNvPr id="99" name="Connector 98"/>
          <p:cNvCxnSpPr/>
          <p:nvPr/>
        </p:nvCxnSpPr>
        <p:spPr>
          <a:xfrm>
            <a:off x="11109960" y="6144768"/>
            <a:ext cx="0" cy="146304"/>
          </a:xfrm>
          <a:prstGeom prst="line">
            <a:avLst/>
          </a:prstGeom>
          <a:ln w="17780">
            <a:solidFill>
              <a:srgbClr val="36C6D3"/>
            </a:solidFill>
          </a:ln>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10826496"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36C6D3"/>
                </a:solidFill>
                <a:effectLst/>
                <a:uLnTx/>
                <a:uFillTx/>
                <a:latin typeface="Aptos"/>
                <a:ea typeface="+mn-ea"/>
                <a:cs typeface="+mn-cs"/>
              </a:rPr>
              <a:t>1980s</a:t>
            </a:r>
          </a:p>
        </p:txBody>
      </p:sp>
      <p:sp>
        <p:nvSpPr>
          <p:cNvPr id="101" name="Oval 100"/>
          <p:cNvSpPr/>
          <p:nvPr/>
        </p:nvSpPr>
        <p:spPr>
          <a:xfrm>
            <a:off x="11535156" y="1210664"/>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rot="2186080">
            <a:off x="10123886" y="589937"/>
            <a:ext cx="1665521"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4B34C"/>
                </a:solidFill>
                <a:effectLst/>
                <a:uLnTx/>
                <a:uFillTx/>
                <a:latin typeface="Aptos"/>
                <a:ea typeface="+mn-ea"/>
                <a:cs typeface="+mn-cs"/>
              </a:rPr>
              <a:t>  AI-assisted Math</a:t>
            </a:r>
          </a:p>
        </p:txBody>
      </p:sp>
      <p:cxnSp>
        <p:nvCxnSpPr>
          <p:cNvPr id="104" name="Connector 103"/>
          <p:cNvCxnSpPr/>
          <p:nvPr/>
        </p:nvCxnSpPr>
        <p:spPr>
          <a:xfrm>
            <a:off x="11640312" y="6144768"/>
            <a:ext cx="0" cy="146304"/>
          </a:xfrm>
          <a:prstGeom prst="line">
            <a:avLst/>
          </a:prstGeom>
          <a:ln w="17780">
            <a:solidFill>
              <a:srgbClr val="F3B24B"/>
            </a:solidFill>
          </a:ln>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11356848" y="6364224"/>
            <a:ext cx="566928" cy="210312"/>
          </a:xfrm>
          <a:prstGeom prst="rect">
            <a:avLst/>
          </a:prstGeom>
          <a:noFill/>
        </p:spPr>
        <p:txBody>
          <a:bodyPr wrap="none" lIns="18288" tIns="0" rIns="18288"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60" b="1" i="0" u="none" strike="noStrike" kern="1200" cap="none" spc="0" normalizeH="0" baseline="0" noProof="0">
                <a:ln>
                  <a:noFill/>
                </a:ln>
                <a:solidFill>
                  <a:srgbClr val="F3B24B"/>
                </a:solidFill>
                <a:effectLst/>
                <a:uLnTx/>
                <a:uFillTx/>
                <a:latin typeface="Aptos"/>
                <a:ea typeface="+mn-ea"/>
                <a:cs typeface="+mn-cs"/>
              </a:rPr>
              <a:t>2030*</a:t>
            </a:r>
          </a:p>
        </p:txBody>
      </p:sp>
      <p:sp>
        <p:nvSpPr>
          <p:cNvPr id="106" name="TextBox 105"/>
          <p:cNvSpPr txBox="1"/>
          <p:nvPr/>
        </p:nvSpPr>
        <p:spPr>
          <a:xfrm>
            <a:off x="685800" y="5751576"/>
            <a:ext cx="10972800" cy="219456"/>
          </a:xfrm>
          <a:prstGeom prst="rect">
            <a:avLst/>
          </a:prstGeom>
          <a:noFill/>
        </p:spPr>
        <p:txBody>
          <a:bodyPr wrap="none" lIns="18288" tIns="0" rIns="18288"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black"/>
                </a:solidFill>
                <a:effectLst/>
                <a:uLnTx/>
                <a:uFillTx/>
                <a:latin typeface="Calibri"/>
                <a:ea typeface="+mn-ea"/>
                <a:cs typeface="+mn-cs"/>
              </a:rPr>
              <a:t>DATES ALIGNED TO MILESTONES  •  NONLINEAR / COMPRESSED TIME SCALE</a:t>
            </a:r>
          </a:p>
        </p:txBody>
      </p:sp>
      <p:sp>
        <p:nvSpPr>
          <p:cNvPr id="107" name="TextBox 106"/>
          <p:cNvSpPr txBox="1"/>
          <p:nvPr/>
        </p:nvSpPr>
        <p:spPr>
          <a:xfrm>
            <a:off x="621792" y="6611112"/>
            <a:ext cx="10972800" cy="155448"/>
          </a:xfrm>
          <a:prstGeom prst="rect">
            <a:avLst/>
          </a:prstGeom>
          <a:noFill/>
        </p:spPr>
        <p:txBody>
          <a:bodyPr wrap="none" lIns="18288" tIns="0" rIns="18288"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19" b="0" i="0" u="none" strike="noStrike" kern="1200" cap="none" spc="0" normalizeH="0" baseline="0" noProof="0" dirty="0">
                <a:ln>
                  <a:noFill/>
                </a:ln>
                <a:solidFill>
                  <a:srgbClr val="AFC3D7"/>
                </a:solidFill>
                <a:effectLst/>
                <a:uLnTx/>
                <a:uFillTx/>
                <a:latin typeface="Aptos"/>
                <a:ea typeface="+mn-ea"/>
                <a:cs typeface="+mn-cs"/>
              </a:rPr>
              <a:t>*2030: outlook for AI-assisted mathematical discovery (not a dated invention)</a:t>
            </a:r>
          </a:p>
        </p:txBody>
      </p:sp>
      <p:sp>
        <p:nvSpPr>
          <p:cNvPr id="7" name="Oval 60"/>
          <p:cNvSpPr/>
          <p:nvPr/>
        </p:nvSpPr>
        <p:spPr>
          <a:xfrm>
            <a:off x="6761988" y="2403956"/>
            <a:ext cx="149961" cy="149961"/>
          </a:xfrm>
          <a:prstGeom prst="ellipse">
            <a:avLst/>
          </a:prstGeom>
          <a:solidFill>
            <a:srgbClr val="46AEE1"/>
          </a:solidFill>
          <a:ln w="12700">
            <a:solidFill>
              <a:srgbClr val="46AEE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62"/>
          <p:cNvSpPr txBox="1"/>
          <p:nvPr/>
        </p:nvSpPr>
        <p:spPr>
          <a:xfrm rot="2700000">
            <a:off x="6622605" y="2883617"/>
            <a:ext cx="1339469"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46AEE1"/>
                </a:solidFill>
                <a:effectLst/>
                <a:uLnTx/>
                <a:uFillTx/>
                <a:latin typeface="Calibri"/>
                <a:ea typeface="+mn-ea"/>
                <a:cs typeface="+mn-cs"/>
              </a:rPr>
              <a:t>  Matrix Algebra</a:t>
            </a:r>
          </a:p>
        </p:txBody>
      </p:sp>
      <p:cxnSp>
        <p:nvCxnSpPr>
          <p:cNvPr id="17" name="Connector 63"/>
          <p:cNvCxnSpPr/>
          <p:nvPr/>
        </p:nvCxnSpPr>
        <p:spPr>
          <a:xfrm>
            <a:off x="6867144" y="6144768"/>
            <a:ext cx="0" cy="146304"/>
          </a:xfrm>
          <a:prstGeom prst="line">
            <a:avLst/>
          </a:prstGeom>
          <a:ln w="17780">
            <a:solidFill>
              <a:srgbClr val="5AA8F4"/>
            </a:solidFill>
          </a:ln>
        </p:spPr>
        <p:style>
          <a:lnRef idx="2">
            <a:schemeClr val="accent1"/>
          </a:lnRef>
          <a:fillRef idx="0">
            <a:schemeClr val="accent1"/>
          </a:fillRef>
          <a:effectRef idx="1">
            <a:schemeClr val="accent1"/>
          </a:effectRef>
          <a:fontRef idx="minor">
            <a:schemeClr val="tx1"/>
          </a:fontRef>
        </p:style>
      </p:cxnSp>
      <p:sp>
        <p:nvSpPr>
          <p:cNvPr id="22" name="TextBox 64"/>
          <p:cNvSpPr txBox="1"/>
          <p:nvPr/>
        </p:nvSpPr>
        <p:spPr>
          <a:xfrm>
            <a:off x="6583680" y="6364224"/>
            <a:ext cx="566928" cy="210312"/>
          </a:xfrm>
          <a:prstGeom prst="rect">
            <a:avLst/>
          </a:prstGeom>
          <a:noFill/>
        </p:spPr>
        <p:txBody>
          <a:bodyPr wrap="none" lIns="18288" tIns="0" rIns="18288"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black"/>
                </a:solidFill>
                <a:effectLst/>
                <a:uLnTx/>
                <a:uFillTx/>
                <a:latin typeface="Calibri"/>
                <a:ea typeface="+mn-ea"/>
                <a:cs typeface="+mn-cs"/>
              </a:rPr>
              <a:t>1850</a:t>
            </a:r>
          </a:p>
        </p:txBody>
      </p:sp>
      <p:sp>
        <p:nvSpPr>
          <p:cNvPr id="27" name="Oval 60"/>
          <p:cNvSpPr/>
          <p:nvPr/>
        </p:nvSpPr>
        <p:spPr>
          <a:xfrm>
            <a:off x="6231636" y="2536545"/>
            <a:ext cx="149961" cy="149961"/>
          </a:xfrm>
          <a:prstGeom prst="ellipse">
            <a:avLst/>
          </a:prstGeom>
          <a:solidFill>
            <a:srgbClr val="F4B34C"/>
          </a:solidFill>
          <a:ln w="12700">
            <a:solidFill>
              <a:srgbClr val="F4B34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62"/>
          <p:cNvSpPr txBox="1"/>
          <p:nvPr/>
        </p:nvSpPr>
        <p:spPr>
          <a:xfrm rot="2700000">
            <a:off x="6083818" y="2996067"/>
            <a:ext cx="1264898" cy="246221"/>
          </a:xfrm>
          <a:prstGeom prst="rect">
            <a:avLst/>
          </a:prstGeom>
          <a:noFill/>
        </p:spPr>
        <p:txBody>
          <a:bodyPr wrap="none" lIns="18288"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F4B34C"/>
                </a:solidFill>
                <a:effectLst/>
                <a:uLnTx/>
                <a:uFillTx/>
                <a:latin typeface="Calibri"/>
                <a:ea typeface="+mn-ea"/>
                <a:cs typeface="+mn-cs"/>
              </a:rPr>
              <a:t>  Group Theory</a:t>
            </a:r>
          </a:p>
        </p:txBody>
      </p:sp>
      <p:cxnSp>
        <p:nvCxnSpPr>
          <p:cNvPr id="37" name="Connector 63"/>
          <p:cNvCxnSpPr/>
          <p:nvPr/>
        </p:nvCxnSpPr>
        <p:spPr>
          <a:xfrm>
            <a:off x="6336792" y="6144768"/>
            <a:ext cx="0" cy="146304"/>
          </a:xfrm>
          <a:prstGeom prst="line">
            <a:avLst/>
          </a:prstGeom>
          <a:ln w="17780">
            <a:solidFill>
              <a:srgbClr val="5AA8F4"/>
            </a:solidFill>
          </a:ln>
        </p:spPr>
        <p:style>
          <a:lnRef idx="2">
            <a:schemeClr val="accent1"/>
          </a:lnRef>
          <a:fillRef idx="0">
            <a:schemeClr val="accent1"/>
          </a:fillRef>
          <a:effectRef idx="1">
            <a:schemeClr val="accent1"/>
          </a:effectRef>
          <a:fontRef idx="minor">
            <a:schemeClr val="tx1"/>
          </a:fontRef>
        </p:style>
      </p:cxnSp>
      <p:sp>
        <p:nvSpPr>
          <p:cNvPr id="42" name="TextBox 64"/>
          <p:cNvSpPr txBox="1"/>
          <p:nvPr/>
        </p:nvSpPr>
        <p:spPr>
          <a:xfrm>
            <a:off x="6053328" y="6364224"/>
            <a:ext cx="566928" cy="210312"/>
          </a:xfrm>
          <a:prstGeom prst="rect">
            <a:avLst/>
          </a:prstGeom>
          <a:noFill/>
        </p:spPr>
        <p:txBody>
          <a:bodyPr wrap="none" lIns="18288" tIns="0" rIns="18288"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black"/>
                </a:solidFill>
                <a:effectLst/>
                <a:uLnTx/>
                <a:uFillTx/>
                <a:latin typeface="Calibri"/>
                <a:ea typeface="+mn-ea"/>
                <a:cs typeface="+mn-cs"/>
              </a:rPr>
              <a:t>1830</a:t>
            </a:r>
          </a:p>
        </p:txBody>
      </p:sp>
      <p:sp>
        <p:nvSpPr>
          <p:cNvPr id="52" name="TextBox 51">
            <a:extLst>
              <a:ext uri="{FF2B5EF4-FFF2-40B4-BE49-F238E27FC236}">
                <a16:creationId xmlns:a16="http://schemas.microsoft.com/office/drawing/2014/main" id="{6A58330B-66D1-A4F1-D589-48A4D51CC753}"/>
              </a:ext>
            </a:extLst>
          </p:cNvPr>
          <p:cNvSpPr txBox="1"/>
          <p:nvPr/>
        </p:nvSpPr>
        <p:spPr>
          <a:xfrm>
            <a:off x="4277049" y="4241367"/>
            <a:ext cx="4958390" cy="203132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a:ea typeface="+mn-ea"/>
                <a:cs typeface="+mn-cs"/>
              </a:rPr>
              <a:t>The 19th century </a:t>
            </a:r>
            <a:r>
              <a:rPr kumimoji="0" lang="en-US" sz="1800" b="0" i="0" u="none" strike="noStrike" kern="1200" cap="none" spc="0" normalizeH="0" baseline="0" noProof="0" dirty="0">
                <a:ln>
                  <a:noFill/>
                </a:ln>
                <a:solidFill>
                  <a:prstClr val="white"/>
                </a:solidFill>
                <a:effectLst/>
                <a:uLnTx/>
                <a:uFillTx/>
                <a:latin typeface="Calibri"/>
                <a:ea typeface="+mn-ea"/>
                <a:cs typeface="+mn-cs"/>
              </a:rPr>
              <a:t>produced an extraordinary expansion of mathematics because mathematicians began </a:t>
            </a:r>
            <a:r>
              <a:rPr kumimoji="0" lang="en-US" sz="1800" b="0" i="0" u="none" strike="noStrike" kern="1200" cap="none" spc="0" normalizeH="0" baseline="0" noProof="0" dirty="0">
                <a:ln>
                  <a:noFill/>
                </a:ln>
                <a:solidFill>
                  <a:srgbClr val="FFFF00"/>
                </a:solidFill>
                <a:effectLst/>
                <a:uLnTx/>
                <a:uFillTx/>
                <a:latin typeface="Calibri"/>
                <a:ea typeface="+mn-ea"/>
                <a:cs typeface="+mn-cs"/>
              </a:rPr>
              <a:t>exploring abstract structures beyond immediate physical applications</a:t>
            </a:r>
            <a:r>
              <a:rPr kumimoji="0" lang="en-US" sz="1800" b="0" i="0" u="none" strike="noStrike" kern="1200" cap="none" spc="0" normalizeH="0" baseline="0" noProof="0" dirty="0">
                <a:ln>
                  <a:noFill/>
                </a:ln>
                <a:solidFill>
                  <a:prstClr val="white"/>
                </a:solidFill>
                <a:effectLst/>
                <a:uLnTx/>
                <a:uFillTx/>
                <a:latin typeface="Calibri"/>
                <a:ea typeface="+mn-ea"/>
                <a:cs typeface="+mn-cs"/>
              </a:rPr>
              <a:t>. These discoveries subsequently became the mathematical foundations of relativity, quantum mechanics, and modern computing.”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2F01C-A9BA-60B5-6F8F-293B586C2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D4489-7AD3-BD77-1531-EA536C8407A2}"/>
              </a:ext>
            </a:extLst>
          </p:cNvPr>
          <p:cNvSpPr>
            <a:spLocks noGrp="1"/>
          </p:cNvSpPr>
          <p:nvPr>
            <p:ph type="ctrTitle"/>
          </p:nvPr>
        </p:nvSpPr>
        <p:spPr>
          <a:xfrm>
            <a:off x="619124" y="103615"/>
            <a:ext cx="10753725" cy="696485"/>
          </a:xfrm>
        </p:spPr>
        <p:txBody>
          <a:bodyPr>
            <a:normAutofit fontScale="90000"/>
          </a:bodyPr>
          <a:lstStyle/>
          <a:p>
            <a:br>
              <a:rPr lang="en-US" dirty="0"/>
            </a:br>
            <a:r>
              <a:rPr lang="en-US" sz="8000" dirty="0" err="1"/>
              <a:t>ℕumber</a:t>
            </a:r>
            <a:endParaRPr lang="en-US" sz="8000" baseline="-25000" dirty="0">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a16="http://schemas.microsoft.com/office/drawing/2014/main" id="{F6512B9A-9323-C49C-2BD8-4EB2582E75C9}"/>
              </a:ext>
            </a:extLst>
          </p:cNvPr>
          <p:cNvSpPr>
            <a:spLocks noGrp="1"/>
          </p:cNvSpPr>
          <p:nvPr>
            <p:ph type="subTitle" idx="1"/>
          </p:nvPr>
        </p:nvSpPr>
        <p:spPr>
          <a:xfrm>
            <a:off x="619125" y="2072208"/>
            <a:ext cx="9396484" cy="4682177"/>
          </a:xfrm>
        </p:spPr>
        <p:txBody>
          <a:bodyPr>
            <a:normAutofit/>
          </a:bodyPr>
          <a:lstStyle/>
          <a:p>
            <a:r>
              <a:rPr lang="en-US" u="sng" dirty="0" err="1"/>
              <a:t>ℕ</a:t>
            </a:r>
            <a:r>
              <a:rPr lang="en-US" b="1" u="sng" dirty="0" err="1"/>
              <a:t>umber</a:t>
            </a:r>
            <a:r>
              <a:rPr lang="en-US" b="1" u="sng" dirty="0"/>
              <a:t> is the Basis for Artificial Intelligence</a:t>
            </a:r>
          </a:p>
          <a:p>
            <a:r>
              <a:rPr lang="en-US" b="1" dirty="0"/>
              <a:t>Necessary Truth → Number → Mathematics → Physical Universe → Brain → Computer → AI</a:t>
            </a:r>
            <a:endParaRPr lang="en-US" dirty="0"/>
          </a:p>
          <a:p>
            <a:endParaRPr lang="en-US" b="1" u="sng" dirty="0"/>
          </a:p>
        </p:txBody>
      </p:sp>
      <p:sp>
        <p:nvSpPr>
          <p:cNvPr id="4" name="Slide Number Placeholder 3">
            <a:extLst>
              <a:ext uri="{FF2B5EF4-FFF2-40B4-BE49-F238E27FC236}">
                <a16:creationId xmlns:a16="http://schemas.microsoft.com/office/drawing/2014/main" id="{E6204D91-B111-FC1F-82DC-E8B07D93396A}"/>
              </a:ext>
            </a:extLst>
          </p:cNvPr>
          <p:cNvSpPr>
            <a:spLocks noGrp="1"/>
          </p:cNvSpPr>
          <p:nvPr>
            <p:ph type="sldNum" sz="quarter" idx="12"/>
          </p:nvPr>
        </p:nvSpPr>
        <p:spPr/>
        <p:txBody>
          <a:bodyPr/>
          <a:lstStyle/>
          <a:p>
            <a:fld id="{C1FF6DA9-008F-8B48-92A6-B652298478BF}" type="slidenum">
              <a:rPr lang="en-US" smtClean="0"/>
              <a:t>14</a:t>
            </a:fld>
            <a:endParaRPr lang="en-US" dirty="0"/>
          </a:p>
        </p:txBody>
      </p:sp>
      <p:pic>
        <p:nvPicPr>
          <p:cNvPr id="6" name="Picture 5">
            <a:extLst>
              <a:ext uri="{FF2B5EF4-FFF2-40B4-BE49-F238E27FC236}">
                <a16:creationId xmlns:a16="http://schemas.microsoft.com/office/drawing/2014/main" id="{DC4218F8-A995-0FD5-D259-9F92AC4C31F0}"/>
              </a:ext>
            </a:extLst>
          </p:cNvPr>
          <p:cNvPicPr>
            <a:picLocks noChangeAspect="1"/>
          </p:cNvPicPr>
          <p:nvPr/>
        </p:nvPicPr>
        <p:blipFill>
          <a:blip r:embed="rId3"/>
          <a:stretch>
            <a:fillRect/>
          </a:stretch>
        </p:blipFill>
        <p:spPr>
          <a:xfrm>
            <a:off x="0" y="-51051"/>
            <a:ext cx="12185522" cy="6858000"/>
          </a:xfrm>
          <a:prstGeom prst="rect">
            <a:avLst/>
          </a:prstGeom>
        </p:spPr>
      </p:pic>
      <p:pic>
        <p:nvPicPr>
          <p:cNvPr id="8" name="Picture 7">
            <a:extLst>
              <a:ext uri="{FF2B5EF4-FFF2-40B4-BE49-F238E27FC236}">
                <a16:creationId xmlns:a16="http://schemas.microsoft.com/office/drawing/2014/main" id="{79444657-8B39-19A8-CD42-597D9A549B98}"/>
              </a:ext>
            </a:extLst>
          </p:cNvPr>
          <p:cNvPicPr>
            <a:picLocks noChangeAspect="1"/>
          </p:cNvPicPr>
          <p:nvPr/>
        </p:nvPicPr>
        <p:blipFill>
          <a:blip r:embed="rId4"/>
          <a:stretch>
            <a:fillRect/>
          </a:stretch>
        </p:blipFill>
        <p:spPr>
          <a:xfrm>
            <a:off x="914151" y="619687"/>
            <a:ext cx="1991782" cy="402289"/>
          </a:xfrm>
          <a:prstGeom prst="rect">
            <a:avLst/>
          </a:prstGeom>
        </p:spPr>
      </p:pic>
      <p:sp>
        <p:nvSpPr>
          <p:cNvPr id="5" name="TextBox 4">
            <a:extLst>
              <a:ext uri="{FF2B5EF4-FFF2-40B4-BE49-F238E27FC236}">
                <a16:creationId xmlns:a16="http://schemas.microsoft.com/office/drawing/2014/main" id="{82B32771-BB10-8927-72EB-22BDD9BBCEAD}"/>
              </a:ext>
            </a:extLst>
          </p:cNvPr>
          <p:cNvSpPr txBox="1"/>
          <p:nvPr/>
        </p:nvSpPr>
        <p:spPr>
          <a:xfrm>
            <a:off x="1318844" y="1226461"/>
            <a:ext cx="5036572" cy="646331"/>
          </a:xfrm>
          <a:prstGeom prst="rect">
            <a:avLst/>
          </a:prstGeom>
          <a:solidFill>
            <a:srgbClr val="151CA7"/>
          </a:solidFill>
        </p:spPr>
        <p:txBody>
          <a:bodyPr wrap="none" rtlCol="0">
            <a:spAutoFit/>
          </a:bodyPr>
          <a:lstStyle/>
          <a:p>
            <a:r>
              <a:rPr lang="en-US" sz="3600" b="1" dirty="0">
                <a:solidFill>
                  <a:srgbClr val="F3D78A"/>
                </a:solidFill>
              </a:rPr>
              <a:t>126 Years of Moore’s Law</a:t>
            </a:r>
          </a:p>
        </p:txBody>
      </p:sp>
      <p:sp>
        <p:nvSpPr>
          <p:cNvPr id="7" name="TextBox 6">
            <a:extLst>
              <a:ext uri="{FF2B5EF4-FFF2-40B4-BE49-F238E27FC236}">
                <a16:creationId xmlns:a16="http://schemas.microsoft.com/office/drawing/2014/main" id="{3FD595A8-B71C-D4DC-C653-8DBE13EC3B46}"/>
              </a:ext>
            </a:extLst>
          </p:cNvPr>
          <p:cNvSpPr txBox="1"/>
          <p:nvPr/>
        </p:nvSpPr>
        <p:spPr>
          <a:xfrm>
            <a:off x="2894058" y="560311"/>
            <a:ext cx="5079999" cy="461665"/>
          </a:xfrm>
          <a:prstGeom prst="rect">
            <a:avLst/>
          </a:prstGeom>
          <a:solidFill>
            <a:srgbClr val="040812"/>
          </a:solidFill>
        </p:spPr>
        <p:txBody>
          <a:bodyPr wrap="square" rtlCol="0">
            <a:spAutoFit/>
          </a:bodyPr>
          <a:lstStyle/>
          <a:p>
            <a:pPr algn="r"/>
            <a:r>
              <a:rPr lang="en-US" sz="2400" b="1" dirty="0">
                <a:solidFill>
                  <a:srgbClr val="FFFF00"/>
                </a:solidFill>
                <a:latin typeface="Bodoni MT" panose="02070603080606020203" pitchFamily="18" charset="0"/>
              </a:rPr>
              <a:t>Paradigms of Computer Technology</a:t>
            </a:r>
          </a:p>
        </p:txBody>
      </p:sp>
      <p:pic>
        <p:nvPicPr>
          <p:cNvPr id="10" name="Picture 9">
            <a:extLst>
              <a:ext uri="{FF2B5EF4-FFF2-40B4-BE49-F238E27FC236}">
                <a16:creationId xmlns:a16="http://schemas.microsoft.com/office/drawing/2014/main" id="{9746B051-F625-5F11-8EED-8AAD43DCDDBD}"/>
              </a:ext>
            </a:extLst>
          </p:cNvPr>
          <p:cNvPicPr>
            <a:picLocks noChangeAspect="1"/>
          </p:cNvPicPr>
          <p:nvPr/>
        </p:nvPicPr>
        <p:blipFill>
          <a:blip r:embed="rId5"/>
          <a:stretch>
            <a:fillRect/>
          </a:stretch>
        </p:blipFill>
        <p:spPr>
          <a:xfrm>
            <a:off x="9655183" y="3312866"/>
            <a:ext cx="1333500" cy="2562225"/>
          </a:xfrm>
          <a:prstGeom prst="rect">
            <a:avLst/>
          </a:prstGeom>
        </p:spPr>
      </p:pic>
      <p:sp>
        <p:nvSpPr>
          <p:cNvPr id="9" name="TextBox 8">
            <a:extLst>
              <a:ext uri="{FF2B5EF4-FFF2-40B4-BE49-F238E27FC236}">
                <a16:creationId xmlns:a16="http://schemas.microsoft.com/office/drawing/2014/main" id="{7C928AE7-B8AB-27C3-C2B4-532F6C224C39}"/>
              </a:ext>
            </a:extLst>
          </p:cNvPr>
          <p:cNvSpPr txBox="1"/>
          <p:nvPr/>
        </p:nvSpPr>
        <p:spPr>
          <a:xfrm>
            <a:off x="8969451" y="6391617"/>
            <a:ext cx="3065391" cy="338554"/>
          </a:xfrm>
          <a:prstGeom prst="rect">
            <a:avLst/>
          </a:prstGeom>
          <a:noFill/>
        </p:spPr>
        <p:txBody>
          <a:bodyPr wrap="none" rtlCol="0">
            <a:spAutoFit/>
          </a:bodyPr>
          <a:lstStyle/>
          <a:p>
            <a:r>
              <a:rPr lang="en-US" sz="1600" i="1" dirty="0">
                <a:solidFill>
                  <a:srgbClr val="FFFF00"/>
                </a:solidFill>
              </a:rPr>
              <a:t>2005 “The Singularity </a:t>
            </a:r>
            <a:r>
              <a:rPr lang="en-US" sz="1600" dirty="0">
                <a:solidFill>
                  <a:srgbClr val="FFFF00"/>
                </a:solidFill>
              </a:rPr>
              <a:t>- </a:t>
            </a:r>
            <a:r>
              <a:rPr lang="en-US" sz="1600" dirty="0" err="1">
                <a:solidFill>
                  <a:srgbClr val="FFFF00"/>
                </a:solidFill>
              </a:rPr>
              <a:t>Trasncend</a:t>
            </a:r>
            <a:r>
              <a:rPr lang="en-US" sz="1600" dirty="0">
                <a:solidFill>
                  <a:srgbClr val="FFFF00"/>
                </a:solidFill>
              </a:rPr>
              <a:t>”</a:t>
            </a:r>
          </a:p>
        </p:txBody>
      </p:sp>
    </p:spTree>
    <p:extLst>
      <p:ext uri="{BB962C8B-B14F-4D97-AF65-F5344CB8AC3E}">
        <p14:creationId xmlns:p14="http://schemas.microsoft.com/office/powerpoint/2010/main" val="2092838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a:extLst>
            <a:ext uri="{FF2B5EF4-FFF2-40B4-BE49-F238E27FC236}">
              <a16:creationId xmlns:a16="http://schemas.microsoft.com/office/drawing/2014/main" id="{EE5B21A5-897D-6BB4-C1E7-0E682CEE043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C90B749-99AA-00A8-E633-8C8539F85190}"/>
              </a:ext>
            </a:extLst>
          </p:cNvPr>
          <p:cNvSpPr txBox="1"/>
          <p:nvPr/>
        </p:nvSpPr>
        <p:spPr>
          <a:xfrm>
            <a:off x="805911" y="2001713"/>
            <a:ext cx="10724828"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sng" strike="noStrike" kern="1200" cap="none" spc="0" normalizeH="0" baseline="0" noProof="0" dirty="0">
                <a:ln>
                  <a:noFill/>
                </a:ln>
                <a:solidFill>
                  <a:srgbClr val="F3D78A"/>
                </a:solidFill>
                <a:effectLst/>
                <a:uLnTx/>
                <a:uFillTx/>
                <a:latin typeface="Bierstadt Display" panose="020B0004020202020204" pitchFamily="34" charset="0"/>
                <a:ea typeface="+mn-ea"/>
                <a:cs typeface="+mn-cs"/>
              </a:rPr>
              <a:t>Math with On/Off Switches/Relays</a:t>
            </a:r>
            <a:endParaRPr kumimoji="0" lang="en-US" sz="5400" b="0" i="0" u="none" strike="noStrike" kern="1200" cap="none" spc="0" normalizeH="0" baseline="0" noProof="0" dirty="0">
              <a:ln>
                <a:noFill/>
              </a:ln>
              <a:solidFill>
                <a:srgbClr val="F3D78A"/>
              </a:solidFill>
              <a:effectLst/>
              <a:uLnTx/>
              <a:uFillTx/>
              <a:latin typeface="Bierstadt Display" panose="020B0004020202020204" pitchFamily="34" charset="0"/>
              <a:ea typeface="+mn-ea"/>
              <a:cs typeface="+mn-cs"/>
            </a:endParaRPr>
          </a:p>
        </p:txBody>
      </p:sp>
    </p:spTree>
    <p:extLst>
      <p:ext uri="{BB962C8B-B14F-4D97-AF65-F5344CB8AC3E}">
        <p14:creationId xmlns:p14="http://schemas.microsoft.com/office/powerpoint/2010/main" val="2494536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lay_Green_Spacing_Correcte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5" y="73534"/>
            <a:ext cx="12191695" cy="6858000"/>
          </a:xfrm>
          <a:prstGeom prst="rect">
            <a:avLst/>
          </a:prstGeom>
        </p:spPr>
      </p:pic>
      <p:sp>
        <p:nvSpPr>
          <p:cNvPr id="3" name="TextBox 2"/>
          <p:cNvSpPr txBox="1"/>
          <p:nvPr/>
        </p:nvSpPr>
        <p:spPr>
          <a:xfrm>
            <a:off x="457200" y="155448"/>
            <a:ext cx="7213321" cy="415498"/>
          </a:xfrm>
          <a:prstGeom prst="rect">
            <a:avLst/>
          </a:prstGeom>
          <a:noFill/>
        </p:spPr>
        <p:txBody>
          <a:bodyPr wrap="non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700" b="1" i="0" u="sng" strike="noStrike" kern="1200" cap="none" spc="0" normalizeH="0" baseline="0" noProof="0" dirty="0">
                <a:ln>
                  <a:noFill/>
                </a:ln>
                <a:solidFill>
                  <a:srgbClr val="FFFF00"/>
                </a:solidFill>
                <a:effectLst/>
                <a:uLnTx/>
                <a:uFillTx/>
                <a:latin typeface="Calibri"/>
                <a:ea typeface="+mn-ea"/>
                <a:cs typeface="+mn-cs"/>
              </a:rPr>
              <a:t>HOW </a:t>
            </a:r>
            <a:r>
              <a:rPr kumimoji="0" lang="en-US" sz="2700" b="1" i="0" u="sng" strike="noStrike" kern="1200" cap="none" spc="0" normalizeH="0" baseline="0" noProof="0" dirty="0">
                <a:ln>
                  <a:noFill/>
                </a:ln>
                <a:solidFill>
                  <a:srgbClr val="FFFF00"/>
                </a:solidFill>
                <a:effectLst/>
                <a:uLnTx/>
                <a:uFillTx/>
                <a:latin typeface="Calibri"/>
                <a:ea typeface="+mn-ea"/>
                <a:cs typeface="+mn-cs"/>
              </a:rPr>
              <a:t>SWITCHES</a:t>
            </a:r>
            <a:r>
              <a:rPr kumimoji="0" sz="2700" b="1" i="0" u="sng" strike="noStrike" kern="1200" cap="none" spc="0" normalizeH="0" baseline="0" noProof="0" dirty="0">
                <a:ln>
                  <a:noFill/>
                </a:ln>
                <a:solidFill>
                  <a:srgbClr val="FFFF00"/>
                </a:solidFill>
                <a:effectLst/>
                <a:uLnTx/>
                <a:uFillTx/>
                <a:latin typeface="Calibri"/>
                <a:ea typeface="+mn-ea"/>
                <a:cs typeface="+mn-cs"/>
              </a:rPr>
              <a:t> </a:t>
            </a:r>
            <a:r>
              <a:rPr kumimoji="0" lang="en-US" sz="2700" b="1" i="0" u="sng" strike="noStrike" kern="1200" cap="none" spc="0" normalizeH="0" baseline="0" noProof="0" dirty="0">
                <a:ln>
                  <a:noFill/>
                </a:ln>
                <a:solidFill>
                  <a:srgbClr val="FFFF00"/>
                </a:solidFill>
                <a:effectLst/>
                <a:uLnTx/>
                <a:uFillTx/>
                <a:latin typeface="Calibri"/>
                <a:ea typeface="+mn-ea"/>
                <a:cs typeface="+mn-cs"/>
              </a:rPr>
              <a:t>CAN DO ARITHMETIC:   ADDITION</a:t>
            </a:r>
            <a:endParaRPr kumimoji="0" sz="2700" b="1" i="0" u="sng" strike="noStrike" kern="1200" cap="none" spc="0" normalizeH="0" baseline="0" noProof="0" dirty="0">
              <a:ln>
                <a:noFill/>
              </a:ln>
              <a:solidFill>
                <a:srgbClr val="FFFF00"/>
              </a:solidFill>
              <a:effectLst/>
              <a:uLnTx/>
              <a:uFillTx/>
              <a:latin typeface="Calibri"/>
              <a:ea typeface="+mn-ea"/>
              <a:cs typeface="+mn-cs"/>
            </a:endParaRPr>
          </a:p>
        </p:txBody>
      </p:sp>
      <p:sp>
        <p:nvSpPr>
          <p:cNvPr id="4" name="TextBox 3"/>
          <p:cNvSpPr txBox="1"/>
          <p:nvPr/>
        </p:nvSpPr>
        <p:spPr>
          <a:xfrm>
            <a:off x="457199" y="886968"/>
            <a:ext cx="8926498" cy="292388"/>
          </a:xfrm>
          <a:prstGeom prst="rect">
            <a:avLst/>
          </a:prstGeom>
          <a:noFill/>
        </p:spPr>
        <p:txBody>
          <a:bodyPr wrap="squar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EBF3FB"/>
                </a:solidFill>
                <a:effectLst/>
                <a:uLnTx/>
                <a:uFillTx/>
                <a:latin typeface="Calibri"/>
                <a:ea typeface="+mn-ea"/>
                <a:cs typeface="+mn-cs"/>
              </a:rPr>
              <a:t>13 + 11 = 24 </a:t>
            </a:r>
            <a:r>
              <a:rPr kumimoji="0" lang="en-US" sz="1900" b="1" i="0" u="none" strike="noStrike" kern="1200" cap="none" spc="0" normalizeH="0" baseline="0" noProof="0" dirty="0">
                <a:ln>
                  <a:noFill/>
                </a:ln>
                <a:solidFill>
                  <a:srgbClr val="EBF3FB"/>
                </a:solidFill>
                <a:effectLst/>
                <a:uLnTx/>
                <a:uFillTx/>
                <a:latin typeface="Calibri"/>
                <a:ea typeface="+mn-ea"/>
                <a:cs typeface="+mn-cs"/>
              </a:rPr>
              <a:t>   SWITCH ARITHMETIC:  |   </a:t>
            </a:r>
            <a:r>
              <a:rPr kumimoji="0" sz="1900" b="1" i="0" u="none" strike="noStrike" kern="1200" cap="none" spc="0" normalizeH="0" baseline="0" noProof="0" dirty="0">
                <a:ln>
                  <a:noFill/>
                </a:ln>
                <a:solidFill>
                  <a:srgbClr val="EBF3FB"/>
                </a:solidFill>
                <a:effectLst/>
                <a:uLnTx/>
                <a:uFillTx/>
                <a:latin typeface="Calibri"/>
                <a:ea typeface="+mn-ea"/>
                <a:cs typeface="+mn-cs"/>
              </a:rPr>
              <a:t>0 = OPEN CONTACT     |     1 = CLOSED CONTACT</a:t>
            </a:r>
          </a:p>
        </p:txBody>
      </p:sp>
      <p:sp>
        <p:nvSpPr>
          <p:cNvPr id="5" name="TextBox 4">
            <a:extLst>
              <a:ext uri="{FF2B5EF4-FFF2-40B4-BE49-F238E27FC236}">
                <a16:creationId xmlns:a16="http://schemas.microsoft.com/office/drawing/2014/main" id="{5EA095F1-57D2-1B61-875B-CA6464A7C646}"/>
              </a:ext>
            </a:extLst>
          </p:cNvPr>
          <p:cNvSpPr txBox="1"/>
          <p:nvPr/>
        </p:nvSpPr>
        <p:spPr>
          <a:xfrm>
            <a:off x="5279845" y="5617089"/>
            <a:ext cx="1739579" cy="70788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XOR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Addition Rules</a:t>
            </a:r>
          </a:p>
        </p:txBody>
      </p:sp>
      <p:sp>
        <p:nvSpPr>
          <p:cNvPr id="11" name="TextBox 10">
            <a:extLst>
              <a:ext uri="{FF2B5EF4-FFF2-40B4-BE49-F238E27FC236}">
                <a16:creationId xmlns:a16="http://schemas.microsoft.com/office/drawing/2014/main" id="{17FFD6D3-E539-0A4C-3204-9CE63BF2EA79}"/>
              </a:ext>
            </a:extLst>
          </p:cNvPr>
          <p:cNvSpPr txBox="1"/>
          <p:nvPr/>
        </p:nvSpPr>
        <p:spPr>
          <a:xfrm>
            <a:off x="316744" y="1491221"/>
            <a:ext cx="868744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FFC000"/>
                </a:solidFill>
                <a:effectLst/>
                <a:uLnTx/>
                <a:uFillTx/>
                <a:latin typeface="Calibri"/>
                <a:ea typeface="+mn-ea"/>
                <a:cs typeface="+mn-cs"/>
              </a:rPr>
              <a:t>BINARY INPUT VALUES A AND B FOR SUMMATION</a:t>
            </a:r>
            <a:r>
              <a:rPr kumimoji="0" lang="en-US" sz="2000" b="1" i="0" u="none" strike="noStrike" kern="1200" cap="none" spc="0" normalizeH="0" baseline="0" noProof="0" dirty="0">
                <a:ln>
                  <a:noFill/>
                </a:ln>
                <a:solidFill>
                  <a:srgbClr val="FFC000"/>
                </a:solidFill>
                <a:effectLst/>
                <a:uLnTx/>
                <a:uFillTx/>
                <a:latin typeface="Calibri"/>
                <a:ea typeface="+mn-ea"/>
                <a:cs typeface="+mn-cs"/>
              </a:rPr>
              <a:t>      </a:t>
            </a:r>
            <a:r>
              <a:rPr kumimoji="0" lang="en-US" sz="2000" b="1" i="0" u="sng" strike="noStrike" kern="1200" cap="none" spc="0" normalizeH="0" baseline="0" noProof="0" dirty="0">
                <a:ln>
                  <a:noFill/>
                </a:ln>
                <a:solidFill>
                  <a:srgbClr val="FFC000"/>
                </a:solidFill>
                <a:effectLst/>
                <a:uLnTx/>
                <a:uFillTx/>
                <a:latin typeface="Calibri"/>
                <a:ea typeface="+mn-ea"/>
                <a:cs typeface="+mn-cs"/>
              </a:rPr>
              <a:t>RELAY MATH OPERATIONS </a:t>
            </a:r>
          </a:p>
        </p:txBody>
      </p:sp>
      <p:sp>
        <p:nvSpPr>
          <p:cNvPr id="9" name="TextBox 8">
            <a:extLst>
              <a:ext uri="{FF2B5EF4-FFF2-40B4-BE49-F238E27FC236}">
                <a16:creationId xmlns:a16="http://schemas.microsoft.com/office/drawing/2014/main" id="{C676A9F0-678E-E84D-6B78-AF09015139D2}"/>
              </a:ext>
            </a:extLst>
          </p:cNvPr>
          <p:cNvSpPr txBox="1"/>
          <p:nvPr/>
        </p:nvSpPr>
        <p:spPr>
          <a:xfrm>
            <a:off x="9730881" y="199609"/>
            <a:ext cx="327519" cy="1523494"/>
          </a:xfrm>
          <a:prstGeom prst="rect">
            <a:avLst/>
          </a:prstGeom>
          <a:solidFill>
            <a:schemeClr val="tx1"/>
          </a:solidFill>
          <a:ln w="41275">
            <a:solidFill>
              <a:srgbClr val="FFFF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C000"/>
                </a:solidFill>
                <a:effectLst/>
                <a:uLnTx/>
                <a:uFillTx/>
                <a:latin typeface="Calibri"/>
                <a:ea typeface="+mn-ea"/>
                <a:cs typeface="+mn-cs"/>
              </a:rPr>
              <a:t>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C000"/>
                </a:solidFill>
                <a:effectLst/>
                <a:uLnTx/>
                <a:uFillTx/>
                <a:latin typeface="Calibri"/>
                <a:ea typeface="+mn-ea"/>
                <a:cs typeface="+mn-cs"/>
              </a:rPr>
              <a:t>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C000"/>
                </a:solidFill>
                <a:effectLst/>
                <a:uLnTx/>
                <a:uFillTx/>
                <a:latin typeface="Calibri"/>
                <a:ea typeface="+mn-ea"/>
                <a:cs typeface="+mn-cs"/>
              </a:rPr>
              <a:t>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C000"/>
                </a:solidFill>
                <a:effectLst/>
                <a:uLnTx/>
                <a:uFillTx/>
                <a:latin typeface="Calibri"/>
                <a:ea typeface="+mn-ea"/>
                <a:cs typeface="+mn-cs"/>
              </a:rPr>
              <a: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C000"/>
                </a:solidFill>
                <a:effectLst/>
                <a:uLnTx/>
                <a:uFillTx/>
                <a:latin typeface="Calibri"/>
                <a:ea typeface="+mn-ea"/>
                <a:cs typeface="+mn-cs"/>
              </a:rPr>
              <a: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C000"/>
                </a:solidFill>
                <a:effectLst/>
                <a:uLnTx/>
                <a:uFillTx/>
                <a:latin typeface="Calibri"/>
                <a:ea typeface="+mn-ea"/>
                <a:cs typeface="+mn-cs"/>
              </a:rPr>
              <a:t> </a:t>
            </a:r>
          </a:p>
        </p:txBody>
      </p:sp>
    </p:spTree>
    <p:extLst>
      <p:ext uri="{BB962C8B-B14F-4D97-AF65-F5344CB8AC3E}">
        <p14:creationId xmlns:p14="http://schemas.microsoft.com/office/powerpoint/2010/main" val="348490119"/>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lay_Multiplier_Matching_Adder_Sequential_Click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5" y="0"/>
            <a:ext cx="12191695" cy="6858000"/>
          </a:xfrm>
          <a:prstGeom prst="rect">
            <a:avLst/>
          </a:prstGeom>
        </p:spPr>
      </p:pic>
      <p:sp>
        <p:nvSpPr>
          <p:cNvPr id="7" name="Rectangle 6">
            <a:extLst>
              <a:ext uri="{FF2B5EF4-FFF2-40B4-BE49-F238E27FC236}">
                <a16:creationId xmlns:a16="http://schemas.microsoft.com/office/drawing/2014/main" id="{0E213B28-4BDC-CDD4-4635-85D8CDCB6CDE}"/>
              </a:ext>
            </a:extLst>
          </p:cNvPr>
          <p:cNvSpPr/>
          <p:nvPr/>
        </p:nvSpPr>
        <p:spPr>
          <a:xfrm>
            <a:off x="8609046" y="0"/>
            <a:ext cx="3582649" cy="17354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20A32F31-1974-482E-A384-26DE5AD430A5}"/>
              </a:ext>
            </a:extLst>
          </p:cNvPr>
          <p:cNvPicPr>
            <a:picLocks noChangeAspect="1"/>
          </p:cNvPicPr>
          <p:nvPr/>
        </p:nvPicPr>
        <p:blipFill>
          <a:blip r:embed="rId6"/>
          <a:stretch>
            <a:fillRect/>
          </a:stretch>
        </p:blipFill>
        <p:spPr>
          <a:xfrm>
            <a:off x="9015877" y="-140347"/>
            <a:ext cx="3048610" cy="2090056"/>
          </a:xfrm>
          <a:prstGeom prst="rect">
            <a:avLst/>
          </a:prstGeom>
        </p:spPr>
      </p:pic>
      <p:sp>
        <p:nvSpPr>
          <p:cNvPr id="8" name="TextBox 7">
            <a:extLst>
              <a:ext uri="{FF2B5EF4-FFF2-40B4-BE49-F238E27FC236}">
                <a16:creationId xmlns:a16="http://schemas.microsoft.com/office/drawing/2014/main" id="{FEE70CC1-6C9C-E597-F73B-7DBB90F9A065}"/>
              </a:ext>
            </a:extLst>
          </p:cNvPr>
          <p:cNvSpPr txBox="1"/>
          <p:nvPr/>
        </p:nvSpPr>
        <p:spPr>
          <a:xfrm>
            <a:off x="267477" y="105527"/>
            <a:ext cx="8341263" cy="707886"/>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mn-cs"/>
              </a:rPr>
              <a:t> </a:t>
            </a:r>
            <a:r>
              <a:rPr kumimoji="0" lang="en-US" sz="2700" b="1" i="0" u="sng" strike="noStrike" kern="1200" cap="none" spc="0" normalizeH="0" baseline="0" noProof="0" dirty="0">
                <a:ln>
                  <a:noFill/>
                </a:ln>
                <a:solidFill>
                  <a:srgbClr val="FFFF00"/>
                </a:solidFill>
                <a:effectLst/>
                <a:uLnTx/>
                <a:uFillTx/>
                <a:latin typeface="Calibri"/>
                <a:ea typeface="+mn-ea"/>
                <a:cs typeface="+mn-cs"/>
              </a:rPr>
              <a:t>HOW GATES/SWITCHES CAN DO:  MULTIPLICATION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00"/>
                </a:solidFill>
                <a:effectLst/>
                <a:uLnTx/>
                <a:uFillTx/>
                <a:latin typeface="Calibri"/>
                <a:ea typeface="+mn-ea"/>
                <a:cs typeface="+mn-cs"/>
              </a:rPr>
              <a:t> </a:t>
            </a:r>
          </a:p>
        </p:txBody>
      </p:sp>
      <p:pic>
        <p:nvPicPr>
          <p:cNvPr id="12" name="Picture 11">
            <a:extLst>
              <a:ext uri="{FF2B5EF4-FFF2-40B4-BE49-F238E27FC236}">
                <a16:creationId xmlns:a16="http://schemas.microsoft.com/office/drawing/2014/main" id="{EAB388D1-1049-7DE6-A85A-E09B853E46E6}"/>
              </a:ext>
            </a:extLst>
          </p:cNvPr>
          <p:cNvPicPr>
            <a:picLocks noChangeAspect="1"/>
          </p:cNvPicPr>
          <p:nvPr/>
        </p:nvPicPr>
        <p:blipFill>
          <a:blip r:embed="rId7"/>
          <a:stretch>
            <a:fillRect/>
          </a:stretch>
        </p:blipFill>
        <p:spPr>
          <a:xfrm>
            <a:off x="339319" y="5686328"/>
            <a:ext cx="5548297" cy="523875"/>
          </a:xfrm>
          <a:prstGeom prst="rect">
            <a:avLst/>
          </a:prstGeom>
        </p:spPr>
      </p:pic>
      <p:sp>
        <p:nvSpPr>
          <p:cNvPr id="4" name="TextBox 3">
            <a:extLst>
              <a:ext uri="{FF2B5EF4-FFF2-40B4-BE49-F238E27FC236}">
                <a16:creationId xmlns:a16="http://schemas.microsoft.com/office/drawing/2014/main" id="{6A7D970C-C43A-D92F-A972-4484538770A5}"/>
              </a:ext>
            </a:extLst>
          </p:cNvPr>
          <p:cNvSpPr txBox="1"/>
          <p:nvPr/>
        </p:nvSpPr>
        <p:spPr>
          <a:xfrm>
            <a:off x="401063" y="1364394"/>
            <a:ext cx="7940505" cy="400110"/>
          </a:xfrm>
          <a:prstGeom prst="rect">
            <a:avLst/>
          </a:prstGeom>
          <a:solidFill>
            <a:schemeClr val="tx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Calibri"/>
                <a:ea typeface="+mn-ea"/>
                <a:cs typeface="+mn-cs"/>
              </a:rPr>
              <a:t>BINARY INPUTS  A X B  RELAY/GATES AND OPERATIONS</a:t>
            </a:r>
          </a:p>
        </p:txBody>
      </p:sp>
      <p:pic>
        <p:nvPicPr>
          <p:cNvPr id="11" name="Picture 10">
            <a:extLst>
              <a:ext uri="{FF2B5EF4-FFF2-40B4-BE49-F238E27FC236}">
                <a16:creationId xmlns:a16="http://schemas.microsoft.com/office/drawing/2014/main" id="{5E965503-0304-5EC5-D7CB-37A060E9034C}"/>
              </a:ext>
            </a:extLst>
          </p:cNvPr>
          <p:cNvPicPr>
            <a:picLocks noChangeAspect="1"/>
          </p:cNvPicPr>
          <p:nvPr/>
        </p:nvPicPr>
        <p:blipFill>
          <a:blip r:embed="rId8"/>
          <a:stretch>
            <a:fillRect/>
          </a:stretch>
        </p:blipFill>
        <p:spPr>
          <a:xfrm>
            <a:off x="8413561" y="-1"/>
            <a:ext cx="243392" cy="1735493"/>
          </a:xfrm>
          <a:prstGeom prst="rect">
            <a:avLst/>
          </a:prstGeom>
        </p:spPr>
      </p:pic>
      <p:sp>
        <p:nvSpPr>
          <p:cNvPr id="9" name="TextBox 8">
            <a:extLst>
              <a:ext uri="{FF2B5EF4-FFF2-40B4-BE49-F238E27FC236}">
                <a16:creationId xmlns:a16="http://schemas.microsoft.com/office/drawing/2014/main" id="{30C34264-AAB7-F2BF-1ABE-22F8AEFF059F}"/>
              </a:ext>
            </a:extLst>
          </p:cNvPr>
          <p:cNvSpPr txBox="1"/>
          <p:nvPr/>
        </p:nvSpPr>
        <p:spPr>
          <a:xfrm>
            <a:off x="8587823" y="-455"/>
            <a:ext cx="300541" cy="1754326"/>
          </a:xfrm>
          <a:prstGeom prst="rect">
            <a:avLst/>
          </a:prstGeom>
          <a:solidFill>
            <a:schemeClr val="tx1"/>
          </a:solidFill>
          <a:ln w="41275">
            <a:solidFill>
              <a:srgbClr val="FFFF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a:ea typeface="+mn-ea"/>
                <a:cs typeface="+mn-cs"/>
              </a:rPr>
              <a: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C000"/>
                </a:solidFill>
                <a:effectLst/>
                <a:uLnTx/>
                <a:uFillTx/>
                <a:latin typeface="Calibri"/>
                <a:ea typeface="+mn-ea"/>
                <a:cs typeface="+mn-cs"/>
              </a:rPr>
              <a:t> </a:t>
            </a:r>
          </a:p>
        </p:txBody>
      </p:sp>
      <p:sp>
        <p:nvSpPr>
          <p:cNvPr id="13" name="Rectangle 12">
            <a:extLst>
              <a:ext uri="{FF2B5EF4-FFF2-40B4-BE49-F238E27FC236}">
                <a16:creationId xmlns:a16="http://schemas.microsoft.com/office/drawing/2014/main" id="{61FEE9A9-716D-D840-FEBC-CE381E71308B}"/>
              </a:ext>
            </a:extLst>
          </p:cNvPr>
          <p:cNvSpPr/>
          <p:nvPr/>
        </p:nvSpPr>
        <p:spPr>
          <a:xfrm>
            <a:off x="8341568" y="-1"/>
            <a:ext cx="218959" cy="1762125"/>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73994167"/>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50B18"/>
        </a:solidFill>
        <a:effectLst/>
      </p:bgPr>
    </p:bg>
    <p:spTree>
      <p:nvGrpSpPr>
        <p:cNvPr id="1" name=""/>
        <p:cNvGrpSpPr/>
        <p:nvPr/>
      </p:nvGrpSpPr>
      <p:grpSpPr>
        <a:xfrm>
          <a:off x="0" y="0"/>
          <a:ext cx="0" cy="0"/>
          <a:chOff x="0" y="0"/>
          <a:chExt cx="0" cy="0"/>
        </a:xfrm>
      </p:grpSpPr>
      <p:sp>
        <p:nvSpPr>
          <p:cNvPr id="2" name="Rounded Rectangle 1"/>
          <p:cNvSpPr/>
          <p:nvPr/>
        </p:nvSpPr>
        <p:spPr>
          <a:xfrm>
            <a:off x="137160" y="128016"/>
            <a:ext cx="11914632" cy="6565392"/>
          </a:xfrm>
          <a:prstGeom prst="roundRect">
            <a:avLst/>
          </a:prstGeom>
          <a:no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11480" y="246888"/>
            <a:ext cx="113842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BE3E"/>
                </a:solidFill>
                <a:latin typeface="Aptos"/>
              </a:defRPr>
            </a:pPr>
            <a:r>
              <a:rPr kumimoji="0" sz="2400" b="1" i="0" u="none" strike="noStrike" kern="1200" cap="none" spc="0" normalizeH="0" baseline="0" noProof="0">
                <a:ln>
                  <a:noFill/>
                </a:ln>
                <a:solidFill>
                  <a:srgbClr val="F4BE3E"/>
                </a:solidFill>
                <a:effectLst/>
                <a:uLnTx/>
                <a:uFillTx/>
                <a:latin typeface="Aptos"/>
                <a:ea typeface="+mn-ea"/>
                <a:cs typeface="+mn-cs"/>
              </a:rPr>
              <a:t>CPU / μP vs GPU — ONE FAST WORKER vs MANY PARALLEL WORKERS</a:t>
            </a:r>
          </a:p>
        </p:txBody>
      </p:sp>
      <p:sp>
        <p:nvSpPr>
          <p:cNvPr id="4" name="TextBox 3"/>
          <p:cNvSpPr txBox="1"/>
          <p:nvPr/>
        </p:nvSpPr>
        <p:spPr>
          <a:xfrm>
            <a:off x="777240" y="749808"/>
            <a:ext cx="1065276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B9C8D7"/>
                </a:solidFill>
                <a:latin typeface="Aptos"/>
              </a:defRPr>
            </a:pPr>
            <a:r>
              <a:rPr kumimoji="0" sz="1400" b="0" i="0" u="none" strike="noStrike" kern="1200" cap="none" spc="0" normalizeH="0" baseline="0" noProof="0">
                <a:ln>
                  <a:noFill/>
                </a:ln>
                <a:solidFill>
                  <a:srgbClr val="B9C8D7"/>
                </a:solidFill>
                <a:effectLst/>
                <a:uLnTx/>
                <a:uFillTx/>
                <a:latin typeface="Aptos"/>
                <a:ea typeface="+mn-ea"/>
                <a:cs typeface="+mn-cs"/>
              </a:rPr>
              <a:t>Why GPUs transformed modern AI</a:t>
            </a:r>
          </a:p>
        </p:txBody>
      </p:sp>
      <p:sp>
        <p:nvSpPr>
          <p:cNvPr id="5" name="Rounded Rectangle 4"/>
          <p:cNvSpPr/>
          <p:nvPr/>
        </p:nvSpPr>
        <p:spPr>
          <a:xfrm>
            <a:off x="502920" y="1234440"/>
            <a:ext cx="4800600" cy="4297680"/>
          </a:xfrm>
          <a:prstGeom prst="roundRect">
            <a:avLst/>
          </a:prstGeom>
          <a:solidFill>
            <a:srgbClr val="0E1D31"/>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685800" y="1417320"/>
            <a:ext cx="44348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46CAEE"/>
                </a:solidFill>
                <a:latin typeface="Aptos"/>
              </a:defRPr>
            </a:pPr>
            <a:r>
              <a:rPr kumimoji="0" sz="2000" b="1" i="0" u="none" strike="noStrike" kern="1200" cap="none" spc="0" normalizeH="0" baseline="0" noProof="0">
                <a:ln>
                  <a:noFill/>
                </a:ln>
                <a:solidFill>
                  <a:srgbClr val="46CAEE"/>
                </a:solidFill>
                <a:effectLst/>
                <a:uLnTx/>
                <a:uFillTx/>
                <a:latin typeface="Aptos"/>
                <a:ea typeface="+mn-ea"/>
                <a:cs typeface="+mn-cs"/>
              </a:rPr>
              <a:t>MICROPROCESSOR / CPU</a:t>
            </a:r>
          </a:p>
        </p:txBody>
      </p:sp>
      <p:sp>
        <p:nvSpPr>
          <p:cNvPr id="7" name="TextBox 6"/>
          <p:cNvSpPr txBox="1"/>
          <p:nvPr/>
        </p:nvSpPr>
        <p:spPr>
          <a:xfrm>
            <a:off x="822960" y="1810512"/>
            <a:ext cx="416052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0">
                <a:solidFill>
                  <a:srgbClr val="F5F8FA"/>
                </a:solidFill>
                <a:latin typeface="Aptos"/>
              </a:defRPr>
            </a:pPr>
            <a:r>
              <a:rPr kumimoji="0" sz="1300" b="0" i="0" u="none" strike="noStrike" kern="1200" cap="none" spc="0" normalizeH="0" baseline="0" noProof="0">
                <a:ln>
                  <a:noFill/>
                </a:ln>
                <a:solidFill>
                  <a:srgbClr val="F5F8FA"/>
                </a:solidFill>
                <a:effectLst/>
                <a:uLnTx/>
                <a:uFillTx/>
                <a:latin typeface="Aptos"/>
                <a:ea typeface="+mn-ea"/>
                <a:cs typeface="+mn-cs"/>
              </a:rPr>
              <a:t>A few powerful general-purpose cores</a:t>
            </a:r>
          </a:p>
        </p:txBody>
      </p:sp>
      <p:sp>
        <p:nvSpPr>
          <p:cNvPr id="8" name="Rounded Rectangle 7"/>
          <p:cNvSpPr/>
          <p:nvPr/>
        </p:nvSpPr>
        <p:spPr>
          <a:xfrm>
            <a:off x="960120" y="2331720"/>
            <a:ext cx="713232" cy="713232"/>
          </a:xfrm>
          <a:prstGeom prst="roundRect">
            <a:avLst/>
          </a:prstGeom>
          <a:solidFill>
            <a:srgbClr val="142D46"/>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960120" y="2331720"/>
            <a:ext cx="713232" cy="7132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CORE</a:t>
            </a:r>
            <a:br>
              <a:rPr kumimoji="0" sz="1050" b="1" i="0" u="none" strike="noStrike" kern="1200" cap="none" spc="0" normalizeH="0" baseline="0" noProof="0">
                <a:ln>
                  <a:noFill/>
                </a:ln>
                <a:solidFill>
                  <a:srgbClr val="F5F8FA"/>
                </a:solidFill>
                <a:effectLst/>
                <a:uLnTx/>
                <a:uFillTx/>
                <a:latin typeface="Aptos"/>
                <a:ea typeface="+mn-ea"/>
                <a:cs typeface="+mn-cs"/>
              </a:rPr>
            </a:br>
            <a:r>
              <a:rPr kumimoji="0" sz="1050" b="1" i="0" u="none" strike="noStrike" kern="1200" cap="none" spc="0" normalizeH="0" baseline="0" noProof="0">
                <a:ln>
                  <a:noFill/>
                </a:ln>
                <a:solidFill>
                  <a:srgbClr val="F5F8FA"/>
                </a:solidFill>
                <a:effectLst/>
                <a:uLnTx/>
                <a:uFillTx/>
                <a:latin typeface="Aptos"/>
                <a:ea typeface="+mn-ea"/>
                <a:cs typeface="+mn-cs"/>
              </a:rPr>
              <a:t>1</a:t>
            </a:r>
          </a:p>
        </p:txBody>
      </p:sp>
      <p:sp>
        <p:nvSpPr>
          <p:cNvPr id="10" name="Rounded Rectangle 9"/>
          <p:cNvSpPr/>
          <p:nvPr/>
        </p:nvSpPr>
        <p:spPr>
          <a:xfrm>
            <a:off x="1947672" y="2331720"/>
            <a:ext cx="713232" cy="713232"/>
          </a:xfrm>
          <a:prstGeom prst="roundRect">
            <a:avLst/>
          </a:prstGeom>
          <a:solidFill>
            <a:srgbClr val="142D46"/>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947672" y="2331720"/>
            <a:ext cx="713232" cy="7132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CORE</a:t>
            </a:r>
            <a:br>
              <a:rPr kumimoji="0" sz="1050" b="1" i="0" u="none" strike="noStrike" kern="1200" cap="none" spc="0" normalizeH="0" baseline="0" noProof="0">
                <a:ln>
                  <a:noFill/>
                </a:ln>
                <a:solidFill>
                  <a:srgbClr val="F5F8FA"/>
                </a:solidFill>
                <a:effectLst/>
                <a:uLnTx/>
                <a:uFillTx/>
                <a:latin typeface="Aptos"/>
                <a:ea typeface="+mn-ea"/>
                <a:cs typeface="+mn-cs"/>
              </a:rPr>
            </a:b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12" name="Rounded Rectangle 11"/>
          <p:cNvSpPr/>
          <p:nvPr/>
        </p:nvSpPr>
        <p:spPr>
          <a:xfrm>
            <a:off x="2935224" y="2331720"/>
            <a:ext cx="713232" cy="713232"/>
          </a:xfrm>
          <a:prstGeom prst="roundRect">
            <a:avLst/>
          </a:prstGeom>
          <a:solidFill>
            <a:srgbClr val="142D46"/>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2935224" y="2331720"/>
            <a:ext cx="713232" cy="7132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CORE</a:t>
            </a:r>
            <a:br>
              <a:rPr kumimoji="0" sz="1050" b="1" i="0" u="none" strike="noStrike" kern="1200" cap="none" spc="0" normalizeH="0" baseline="0" noProof="0">
                <a:ln>
                  <a:noFill/>
                </a:ln>
                <a:solidFill>
                  <a:srgbClr val="F5F8FA"/>
                </a:solidFill>
                <a:effectLst/>
                <a:uLnTx/>
                <a:uFillTx/>
                <a:latin typeface="Aptos"/>
                <a:ea typeface="+mn-ea"/>
                <a:cs typeface="+mn-cs"/>
              </a:rPr>
            </a:br>
            <a:r>
              <a:rPr kumimoji="0" sz="1050" b="1" i="0" u="none" strike="noStrike" kern="1200" cap="none" spc="0" normalizeH="0" baseline="0" noProof="0">
                <a:ln>
                  <a:noFill/>
                </a:ln>
                <a:solidFill>
                  <a:srgbClr val="F5F8FA"/>
                </a:solidFill>
                <a:effectLst/>
                <a:uLnTx/>
                <a:uFillTx/>
                <a:latin typeface="Aptos"/>
                <a:ea typeface="+mn-ea"/>
                <a:cs typeface="+mn-cs"/>
              </a:rPr>
              <a:t>3</a:t>
            </a:r>
          </a:p>
        </p:txBody>
      </p:sp>
      <p:sp>
        <p:nvSpPr>
          <p:cNvPr id="14" name="Rounded Rectangle 13"/>
          <p:cNvSpPr/>
          <p:nvPr/>
        </p:nvSpPr>
        <p:spPr>
          <a:xfrm>
            <a:off x="3922776" y="2331720"/>
            <a:ext cx="713232" cy="713232"/>
          </a:xfrm>
          <a:prstGeom prst="roundRect">
            <a:avLst/>
          </a:prstGeom>
          <a:solidFill>
            <a:srgbClr val="142D46"/>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3922776" y="2331720"/>
            <a:ext cx="713232" cy="7132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CORE</a:t>
            </a:r>
            <a:br>
              <a:rPr kumimoji="0" sz="1050" b="1" i="0" u="none" strike="noStrike" kern="1200" cap="none" spc="0" normalizeH="0" baseline="0" noProof="0">
                <a:ln>
                  <a:noFill/>
                </a:ln>
                <a:solidFill>
                  <a:srgbClr val="F5F8FA"/>
                </a:solidFill>
                <a:effectLst/>
                <a:uLnTx/>
                <a:uFillTx/>
                <a:latin typeface="Aptos"/>
                <a:ea typeface="+mn-ea"/>
                <a:cs typeface="+mn-cs"/>
              </a:rPr>
            </a:br>
            <a:r>
              <a:rPr kumimoji="0" sz="1050" b="1" i="0" u="none" strike="noStrike" kern="1200" cap="none" spc="0" normalizeH="0" baseline="0" noProof="0">
                <a:ln>
                  <a:noFill/>
                </a:ln>
                <a:solidFill>
                  <a:srgbClr val="F5F8FA"/>
                </a:solidFill>
                <a:effectLst/>
                <a:uLnTx/>
                <a:uFillTx/>
                <a:latin typeface="Aptos"/>
                <a:ea typeface="+mn-ea"/>
                <a:cs typeface="+mn-cs"/>
              </a:rPr>
              <a:t>4</a:t>
            </a:r>
          </a:p>
        </p:txBody>
      </p:sp>
      <p:sp>
        <p:nvSpPr>
          <p:cNvPr id="16" name="TextBox 15"/>
          <p:cNvSpPr txBox="1"/>
          <p:nvPr/>
        </p:nvSpPr>
        <p:spPr>
          <a:xfrm>
            <a:off x="804672" y="3285705"/>
            <a:ext cx="4206240" cy="3231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5F8FA"/>
                </a:solidFill>
                <a:latin typeface="Aptos"/>
              </a:defRPr>
            </a:pPr>
            <a:r>
              <a:rPr kumimoji="0" sz="1500" b="1" i="0" u="none" strike="noStrike" kern="1200" cap="none" spc="0" normalizeH="0" baseline="0" noProof="0" dirty="0">
                <a:ln>
                  <a:noFill/>
                </a:ln>
                <a:solidFill>
                  <a:srgbClr val="F5F8FA"/>
                </a:solidFill>
                <a:effectLst/>
                <a:uLnTx/>
                <a:uFillTx/>
                <a:latin typeface="Aptos"/>
                <a:ea typeface="+mn-ea"/>
                <a:cs typeface="+mn-cs"/>
              </a:rPr>
              <a:t>Best when tasks must be done </a:t>
            </a:r>
            <a:r>
              <a:rPr kumimoji="0" sz="1500" b="1" i="0" u="none" strike="noStrike" kern="1200" cap="none" spc="0" normalizeH="0" baseline="0" noProof="0" dirty="0">
                <a:ln>
                  <a:noFill/>
                </a:ln>
                <a:solidFill>
                  <a:srgbClr val="FFFF00"/>
                </a:solidFill>
                <a:effectLst/>
                <a:uLnTx/>
                <a:uFillTx/>
                <a:latin typeface="Aptos"/>
                <a:ea typeface="+mn-ea"/>
                <a:cs typeface="+mn-cs"/>
              </a:rPr>
              <a:t>in sequence</a:t>
            </a:r>
          </a:p>
        </p:txBody>
      </p:sp>
      <p:sp>
        <p:nvSpPr>
          <p:cNvPr id="17" name="Rounded Rectangle 16"/>
          <p:cNvSpPr/>
          <p:nvPr/>
        </p:nvSpPr>
        <p:spPr>
          <a:xfrm>
            <a:off x="914400" y="3840480"/>
            <a:ext cx="475488" cy="475488"/>
          </a:xfrm>
          <a:prstGeom prst="roundRect">
            <a:avLst/>
          </a:prstGeom>
          <a:solidFill>
            <a:srgbClr val="18344E"/>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914400" y="3840480"/>
            <a:ext cx="475488"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A</a:t>
            </a:r>
          </a:p>
        </p:txBody>
      </p:sp>
      <p:sp>
        <p:nvSpPr>
          <p:cNvPr id="19" name="TextBox 18"/>
          <p:cNvSpPr txBox="1"/>
          <p:nvPr/>
        </p:nvSpPr>
        <p:spPr>
          <a:xfrm>
            <a:off x="1389888" y="3840480"/>
            <a:ext cx="1828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a:ln>
                  <a:noFill/>
                </a:ln>
                <a:solidFill>
                  <a:srgbClr val="F4BE3E"/>
                </a:solidFill>
                <a:effectLst/>
                <a:uLnTx/>
                <a:uFillTx/>
                <a:latin typeface="Aptos"/>
                <a:ea typeface="+mn-ea"/>
                <a:cs typeface="+mn-cs"/>
              </a:rPr>
              <a:t>→</a:t>
            </a:r>
          </a:p>
        </p:txBody>
      </p:sp>
      <p:sp>
        <p:nvSpPr>
          <p:cNvPr id="20" name="Rounded Rectangle 19"/>
          <p:cNvSpPr/>
          <p:nvPr/>
        </p:nvSpPr>
        <p:spPr>
          <a:xfrm>
            <a:off x="1572768" y="3840480"/>
            <a:ext cx="475488" cy="475488"/>
          </a:xfrm>
          <a:prstGeom prst="roundRect">
            <a:avLst/>
          </a:prstGeom>
          <a:solidFill>
            <a:srgbClr val="18344E"/>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1572768" y="3840480"/>
            <a:ext cx="475488"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B</a:t>
            </a:r>
          </a:p>
        </p:txBody>
      </p:sp>
      <p:sp>
        <p:nvSpPr>
          <p:cNvPr id="22" name="TextBox 21"/>
          <p:cNvSpPr txBox="1"/>
          <p:nvPr/>
        </p:nvSpPr>
        <p:spPr>
          <a:xfrm>
            <a:off x="2048256" y="3840480"/>
            <a:ext cx="1828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a:ln>
                  <a:noFill/>
                </a:ln>
                <a:solidFill>
                  <a:srgbClr val="F4BE3E"/>
                </a:solidFill>
                <a:effectLst/>
                <a:uLnTx/>
                <a:uFillTx/>
                <a:latin typeface="Aptos"/>
                <a:ea typeface="+mn-ea"/>
                <a:cs typeface="+mn-cs"/>
              </a:rPr>
              <a:t>→</a:t>
            </a:r>
          </a:p>
        </p:txBody>
      </p:sp>
      <p:sp>
        <p:nvSpPr>
          <p:cNvPr id="23" name="Rounded Rectangle 22"/>
          <p:cNvSpPr/>
          <p:nvPr/>
        </p:nvSpPr>
        <p:spPr>
          <a:xfrm>
            <a:off x="2231136" y="3840480"/>
            <a:ext cx="475488" cy="475488"/>
          </a:xfrm>
          <a:prstGeom prst="roundRect">
            <a:avLst/>
          </a:prstGeom>
          <a:solidFill>
            <a:srgbClr val="18344E"/>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2231136" y="3840480"/>
            <a:ext cx="475488"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C</a:t>
            </a:r>
          </a:p>
        </p:txBody>
      </p:sp>
      <p:sp>
        <p:nvSpPr>
          <p:cNvPr id="25" name="TextBox 24"/>
          <p:cNvSpPr txBox="1"/>
          <p:nvPr/>
        </p:nvSpPr>
        <p:spPr>
          <a:xfrm>
            <a:off x="2706624" y="3840480"/>
            <a:ext cx="1828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a:ln>
                  <a:noFill/>
                </a:ln>
                <a:solidFill>
                  <a:srgbClr val="F4BE3E"/>
                </a:solidFill>
                <a:effectLst/>
                <a:uLnTx/>
                <a:uFillTx/>
                <a:latin typeface="Aptos"/>
                <a:ea typeface="+mn-ea"/>
                <a:cs typeface="+mn-cs"/>
              </a:rPr>
              <a:t>→</a:t>
            </a:r>
          </a:p>
        </p:txBody>
      </p:sp>
      <p:sp>
        <p:nvSpPr>
          <p:cNvPr id="26" name="Rounded Rectangle 25"/>
          <p:cNvSpPr/>
          <p:nvPr/>
        </p:nvSpPr>
        <p:spPr>
          <a:xfrm>
            <a:off x="2889504" y="3840480"/>
            <a:ext cx="475488" cy="475488"/>
          </a:xfrm>
          <a:prstGeom prst="roundRect">
            <a:avLst/>
          </a:prstGeom>
          <a:solidFill>
            <a:srgbClr val="18344E"/>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2889504" y="3840480"/>
            <a:ext cx="475488"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D</a:t>
            </a:r>
          </a:p>
        </p:txBody>
      </p:sp>
      <p:sp>
        <p:nvSpPr>
          <p:cNvPr id="28" name="TextBox 27"/>
          <p:cNvSpPr txBox="1"/>
          <p:nvPr/>
        </p:nvSpPr>
        <p:spPr>
          <a:xfrm>
            <a:off x="3364992" y="3840480"/>
            <a:ext cx="1828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a:ln>
                  <a:noFill/>
                </a:ln>
                <a:solidFill>
                  <a:srgbClr val="F4BE3E"/>
                </a:solidFill>
                <a:effectLst/>
                <a:uLnTx/>
                <a:uFillTx/>
                <a:latin typeface="Aptos"/>
                <a:ea typeface="+mn-ea"/>
                <a:cs typeface="+mn-cs"/>
              </a:rPr>
              <a:t>→</a:t>
            </a:r>
          </a:p>
        </p:txBody>
      </p:sp>
      <p:sp>
        <p:nvSpPr>
          <p:cNvPr id="29" name="Rounded Rectangle 28"/>
          <p:cNvSpPr/>
          <p:nvPr/>
        </p:nvSpPr>
        <p:spPr>
          <a:xfrm>
            <a:off x="3547872" y="3840480"/>
            <a:ext cx="475488" cy="475488"/>
          </a:xfrm>
          <a:prstGeom prst="roundRect">
            <a:avLst/>
          </a:prstGeom>
          <a:solidFill>
            <a:srgbClr val="18344E"/>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p:cNvSpPr txBox="1"/>
          <p:nvPr/>
        </p:nvSpPr>
        <p:spPr>
          <a:xfrm>
            <a:off x="3547872" y="3840480"/>
            <a:ext cx="475488"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E</a:t>
            </a:r>
          </a:p>
        </p:txBody>
      </p:sp>
      <p:sp>
        <p:nvSpPr>
          <p:cNvPr id="31" name="TextBox 30"/>
          <p:cNvSpPr txBox="1"/>
          <p:nvPr/>
        </p:nvSpPr>
        <p:spPr>
          <a:xfrm>
            <a:off x="4023360" y="3840480"/>
            <a:ext cx="1828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a:ln>
                  <a:noFill/>
                </a:ln>
                <a:solidFill>
                  <a:srgbClr val="F4BE3E"/>
                </a:solidFill>
                <a:effectLst/>
                <a:uLnTx/>
                <a:uFillTx/>
                <a:latin typeface="Aptos"/>
                <a:ea typeface="+mn-ea"/>
                <a:cs typeface="+mn-cs"/>
              </a:rPr>
              <a:t>→</a:t>
            </a:r>
          </a:p>
        </p:txBody>
      </p:sp>
      <p:sp>
        <p:nvSpPr>
          <p:cNvPr id="32" name="Rounded Rectangle 31"/>
          <p:cNvSpPr/>
          <p:nvPr/>
        </p:nvSpPr>
        <p:spPr>
          <a:xfrm>
            <a:off x="4206240" y="3840480"/>
            <a:ext cx="475488" cy="475488"/>
          </a:xfrm>
          <a:prstGeom prst="roundRect">
            <a:avLst/>
          </a:prstGeom>
          <a:solidFill>
            <a:srgbClr val="18344E"/>
          </a:solidFill>
          <a:ln w="1778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4206240" y="3840480"/>
            <a:ext cx="475488"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F</a:t>
            </a:r>
          </a:p>
        </p:txBody>
      </p:sp>
      <p:sp>
        <p:nvSpPr>
          <p:cNvPr id="34" name="TextBox 33"/>
          <p:cNvSpPr txBox="1"/>
          <p:nvPr/>
        </p:nvSpPr>
        <p:spPr>
          <a:xfrm>
            <a:off x="868680" y="4471135"/>
            <a:ext cx="4069080" cy="53091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50" b="0">
                <a:solidFill>
                  <a:srgbClr val="B9C8D7"/>
                </a:solidFill>
                <a:latin typeface="Aptos"/>
              </a:defRPr>
            </a:pPr>
            <a:r>
              <a:rPr kumimoji="0" sz="1250" b="0" i="0" u="none" strike="noStrike" kern="1200" cap="none" spc="0" normalizeH="0" baseline="0" noProof="0" dirty="0">
                <a:ln>
                  <a:noFill/>
                </a:ln>
                <a:solidFill>
                  <a:srgbClr val="B9C8D7"/>
                </a:solidFill>
                <a:effectLst/>
                <a:uLnTx/>
                <a:uFillTx/>
                <a:latin typeface="Aptos"/>
                <a:ea typeface="+mn-ea"/>
                <a:cs typeface="+mn-cs"/>
              </a:rPr>
              <a:t>Control • operating system • branching</a:t>
            </a:r>
            <a:br>
              <a:rPr kumimoji="0" sz="1250" b="0" i="0" u="none" strike="noStrike" kern="1200" cap="none" spc="0" normalizeH="0" baseline="0" noProof="0" dirty="0">
                <a:ln>
                  <a:noFill/>
                </a:ln>
                <a:solidFill>
                  <a:srgbClr val="B9C8D7"/>
                </a:solidFill>
                <a:effectLst/>
                <a:uLnTx/>
                <a:uFillTx/>
                <a:latin typeface="Aptos"/>
                <a:ea typeface="+mn-ea"/>
                <a:cs typeface="+mn-cs"/>
              </a:rPr>
            </a:br>
            <a:r>
              <a:rPr kumimoji="0" sz="1600" b="0" i="0" u="none" strike="noStrike" kern="1200" cap="none" spc="0" normalizeH="0" baseline="0" noProof="0" dirty="0">
                <a:ln>
                  <a:noFill/>
                </a:ln>
                <a:solidFill>
                  <a:schemeClr val="bg1"/>
                </a:solidFill>
                <a:effectLst/>
                <a:uLnTx/>
                <a:uFillTx/>
                <a:latin typeface="Aptos"/>
                <a:ea typeface="+mn-ea"/>
                <a:cs typeface="+mn-cs"/>
              </a:rPr>
              <a:t>complex individual instructions</a:t>
            </a:r>
          </a:p>
        </p:txBody>
      </p:sp>
      <p:sp>
        <p:nvSpPr>
          <p:cNvPr id="35" name="Rounded Rectangle 34"/>
          <p:cNvSpPr/>
          <p:nvPr/>
        </p:nvSpPr>
        <p:spPr>
          <a:xfrm>
            <a:off x="6876288" y="1234440"/>
            <a:ext cx="4800600" cy="4297680"/>
          </a:xfrm>
          <a:prstGeom prst="roundRect">
            <a:avLst/>
          </a:prstGeom>
          <a:solidFill>
            <a:srgbClr val="0E1D31"/>
          </a:solidFill>
          <a:ln w="1778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xtBox 35"/>
          <p:cNvSpPr txBox="1"/>
          <p:nvPr/>
        </p:nvSpPr>
        <p:spPr>
          <a:xfrm>
            <a:off x="7059168" y="1417320"/>
            <a:ext cx="443484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64DA91"/>
                </a:solidFill>
                <a:latin typeface="Aptos"/>
              </a:defRPr>
            </a:pPr>
            <a:r>
              <a:rPr kumimoji="0" sz="2000" b="1" i="0" u="none" strike="noStrike" kern="1200" cap="none" spc="0" normalizeH="0" baseline="0" noProof="0">
                <a:ln>
                  <a:noFill/>
                </a:ln>
                <a:solidFill>
                  <a:srgbClr val="64DA91"/>
                </a:solidFill>
                <a:effectLst/>
                <a:uLnTx/>
                <a:uFillTx/>
                <a:latin typeface="Aptos"/>
                <a:ea typeface="+mn-ea"/>
                <a:cs typeface="+mn-cs"/>
              </a:rPr>
              <a:t>GPU</a:t>
            </a:r>
          </a:p>
        </p:txBody>
      </p:sp>
      <p:sp>
        <p:nvSpPr>
          <p:cNvPr id="37" name="TextBox 36"/>
          <p:cNvSpPr txBox="1"/>
          <p:nvPr/>
        </p:nvSpPr>
        <p:spPr>
          <a:xfrm>
            <a:off x="7196328" y="1810512"/>
            <a:ext cx="416052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0">
                <a:solidFill>
                  <a:srgbClr val="F5F8FA"/>
                </a:solidFill>
                <a:latin typeface="Aptos"/>
              </a:defRPr>
            </a:pPr>
            <a:r>
              <a:rPr kumimoji="0" sz="1300" b="0" i="0" u="none" strike="noStrike" kern="1200" cap="none" spc="0" normalizeH="0" baseline="0" noProof="0">
                <a:ln>
                  <a:noFill/>
                </a:ln>
                <a:solidFill>
                  <a:srgbClr val="F5F8FA"/>
                </a:solidFill>
                <a:effectLst/>
                <a:uLnTx/>
                <a:uFillTx/>
                <a:latin typeface="Aptos"/>
                <a:ea typeface="+mn-ea"/>
                <a:cs typeface="+mn-cs"/>
              </a:rPr>
              <a:t>Many smaller arithmetic units working together</a:t>
            </a:r>
          </a:p>
        </p:txBody>
      </p:sp>
      <p:sp>
        <p:nvSpPr>
          <p:cNvPr id="38" name="Rectangle 37"/>
          <p:cNvSpPr/>
          <p:nvPr/>
        </p:nvSpPr>
        <p:spPr>
          <a:xfrm>
            <a:off x="7360920"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p:cNvSpPr/>
          <p:nvPr/>
        </p:nvSpPr>
        <p:spPr>
          <a:xfrm>
            <a:off x="7744968"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tangle 39"/>
          <p:cNvSpPr/>
          <p:nvPr/>
        </p:nvSpPr>
        <p:spPr>
          <a:xfrm>
            <a:off x="8129016"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ctangle 40"/>
          <p:cNvSpPr/>
          <p:nvPr/>
        </p:nvSpPr>
        <p:spPr>
          <a:xfrm>
            <a:off x="8513064"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41"/>
          <p:cNvSpPr/>
          <p:nvPr/>
        </p:nvSpPr>
        <p:spPr>
          <a:xfrm>
            <a:off x="8897112"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Rectangle 42"/>
          <p:cNvSpPr/>
          <p:nvPr/>
        </p:nvSpPr>
        <p:spPr>
          <a:xfrm>
            <a:off x="9281160"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p:cNvSpPr/>
          <p:nvPr/>
        </p:nvSpPr>
        <p:spPr>
          <a:xfrm>
            <a:off x="9665208"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Rectangle 44"/>
          <p:cNvSpPr/>
          <p:nvPr/>
        </p:nvSpPr>
        <p:spPr>
          <a:xfrm>
            <a:off x="10049256"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10433304"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10817352" y="2267712"/>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7360920"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7744968"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129016"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513064"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897112"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9281160"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9665208"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ectangle 54"/>
          <p:cNvSpPr/>
          <p:nvPr/>
        </p:nvSpPr>
        <p:spPr>
          <a:xfrm>
            <a:off x="10049256"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Rectangle 55"/>
          <p:cNvSpPr/>
          <p:nvPr/>
        </p:nvSpPr>
        <p:spPr>
          <a:xfrm>
            <a:off x="10433304"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Rectangle 56"/>
          <p:cNvSpPr/>
          <p:nvPr/>
        </p:nvSpPr>
        <p:spPr>
          <a:xfrm>
            <a:off x="10817352" y="2578608"/>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Rectangle 57"/>
          <p:cNvSpPr/>
          <p:nvPr/>
        </p:nvSpPr>
        <p:spPr>
          <a:xfrm>
            <a:off x="7360920"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Rectangle 58"/>
          <p:cNvSpPr/>
          <p:nvPr/>
        </p:nvSpPr>
        <p:spPr>
          <a:xfrm>
            <a:off x="7744968"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Rectangle 59"/>
          <p:cNvSpPr/>
          <p:nvPr/>
        </p:nvSpPr>
        <p:spPr>
          <a:xfrm>
            <a:off x="8129016"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ctangle 60"/>
          <p:cNvSpPr/>
          <p:nvPr/>
        </p:nvSpPr>
        <p:spPr>
          <a:xfrm>
            <a:off x="8513064"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Rectangle 61"/>
          <p:cNvSpPr/>
          <p:nvPr/>
        </p:nvSpPr>
        <p:spPr>
          <a:xfrm>
            <a:off x="8897112"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Rectangle 62"/>
          <p:cNvSpPr/>
          <p:nvPr/>
        </p:nvSpPr>
        <p:spPr>
          <a:xfrm>
            <a:off x="9281160"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Rectangle 63"/>
          <p:cNvSpPr/>
          <p:nvPr/>
        </p:nvSpPr>
        <p:spPr>
          <a:xfrm>
            <a:off x="9665208"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Rectangle 64"/>
          <p:cNvSpPr/>
          <p:nvPr/>
        </p:nvSpPr>
        <p:spPr>
          <a:xfrm>
            <a:off x="10049256"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Rectangle 65"/>
          <p:cNvSpPr/>
          <p:nvPr/>
        </p:nvSpPr>
        <p:spPr>
          <a:xfrm>
            <a:off x="10433304"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Rectangle 66"/>
          <p:cNvSpPr/>
          <p:nvPr/>
        </p:nvSpPr>
        <p:spPr>
          <a:xfrm>
            <a:off x="10817352" y="2889504"/>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Rectangle 67"/>
          <p:cNvSpPr/>
          <p:nvPr/>
        </p:nvSpPr>
        <p:spPr>
          <a:xfrm>
            <a:off x="7360920"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Rectangle 68"/>
          <p:cNvSpPr/>
          <p:nvPr/>
        </p:nvSpPr>
        <p:spPr>
          <a:xfrm>
            <a:off x="7744968"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Rectangle 69"/>
          <p:cNvSpPr/>
          <p:nvPr/>
        </p:nvSpPr>
        <p:spPr>
          <a:xfrm>
            <a:off x="8129016"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Rectangle 70"/>
          <p:cNvSpPr/>
          <p:nvPr/>
        </p:nvSpPr>
        <p:spPr>
          <a:xfrm>
            <a:off x="8513064"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Rectangle 71"/>
          <p:cNvSpPr/>
          <p:nvPr/>
        </p:nvSpPr>
        <p:spPr>
          <a:xfrm>
            <a:off x="8897112"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p:cNvSpPr/>
          <p:nvPr/>
        </p:nvSpPr>
        <p:spPr>
          <a:xfrm>
            <a:off x="9281160"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9665208"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p:cNvSpPr/>
          <p:nvPr/>
        </p:nvSpPr>
        <p:spPr>
          <a:xfrm>
            <a:off x="10049256"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Rectangle 75"/>
          <p:cNvSpPr/>
          <p:nvPr/>
        </p:nvSpPr>
        <p:spPr>
          <a:xfrm>
            <a:off x="10433304"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Rectangle 76"/>
          <p:cNvSpPr/>
          <p:nvPr/>
        </p:nvSpPr>
        <p:spPr>
          <a:xfrm>
            <a:off x="10817352" y="3200400"/>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Rectangle 77"/>
          <p:cNvSpPr/>
          <p:nvPr/>
        </p:nvSpPr>
        <p:spPr>
          <a:xfrm>
            <a:off x="7360920"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Rectangle 78"/>
          <p:cNvSpPr/>
          <p:nvPr/>
        </p:nvSpPr>
        <p:spPr>
          <a:xfrm>
            <a:off x="7744968"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Rectangle 79"/>
          <p:cNvSpPr/>
          <p:nvPr/>
        </p:nvSpPr>
        <p:spPr>
          <a:xfrm>
            <a:off x="8129016"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8513064"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8897112"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Rectangle 82"/>
          <p:cNvSpPr/>
          <p:nvPr/>
        </p:nvSpPr>
        <p:spPr>
          <a:xfrm>
            <a:off x="9281160"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Rectangle 83"/>
          <p:cNvSpPr/>
          <p:nvPr/>
        </p:nvSpPr>
        <p:spPr>
          <a:xfrm>
            <a:off x="9665208"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Rectangle 84"/>
          <p:cNvSpPr/>
          <p:nvPr/>
        </p:nvSpPr>
        <p:spPr>
          <a:xfrm>
            <a:off x="10049256"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Rectangle 85"/>
          <p:cNvSpPr/>
          <p:nvPr/>
        </p:nvSpPr>
        <p:spPr>
          <a:xfrm>
            <a:off x="10433304"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Rectangle 86"/>
          <p:cNvSpPr/>
          <p:nvPr/>
        </p:nvSpPr>
        <p:spPr>
          <a:xfrm>
            <a:off x="10817352" y="3511296"/>
            <a:ext cx="274320" cy="210312"/>
          </a:xfrm>
          <a:prstGeom prst="rect">
            <a:avLst/>
          </a:prstGeom>
          <a:solidFill>
            <a:srgbClr val="194137"/>
          </a:solidFill>
          <a:ln w="6985">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7242048" y="3989793"/>
            <a:ext cx="4114800" cy="3231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5F8FA"/>
                </a:solidFill>
                <a:latin typeface="Aptos"/>
              </a:defRPr>
            </a:pPr>
            <a:r>
              <a:rPr kumimoji="0" sz="1500" b="1" i="0" u="none" strike="noStrike" kern="1200" cap="none" spc="0" normalizeH="0" baseline="0" noProof="0" dirty="0">
                <a:ln>
                  <a:noFill/>
                </a:ln>
                <a:solidFill>
                  <a:srgbClr val="F5F8FA"/>
                </a:solidFill>
                <a:effectLst/>
                <a:uLnTx/>
                <a:uFillTx/>
                <a:latin typeface="Aptos"/>
                <a:ea typeface="+mn-ea"/>
                <a:cs typeface="+mn-cs"/>
              </a:rPr>
              <a:t>Best when the SAME kind of math is </a:t>
            </a:r>
            <a:r>
              <a:rPr kumimoji="0" sz="1500" b="1" i="0" u="none" strike="noStrike" kern="1200" cap="none" spc="0" normalizeH="0" baseline="0" noProof="0" dirty="0">
                <a:ln>
                  <a:noFill/>
                </a:ln>
                <a:solidFill>
                  <a:srgbClr val="FFFF00"/>
                </a:solidFill>
                <a:effectLst/>
                <a:uLnTx/>
                <a:uFillTx/>
                <a:latin typeface="Aptos"/>
                <a:ea typeface="+mn-ea"/>
                <a:cs typeface="+mn-cs"/>
              </a:rPr>
              <a:t>repeated</a:t>
            </a:r>
          </a:p>
        </p:txBody>
      </p:sp>
      <p:sp>
        <p:nvSpPr>
          <p:cNvPr id="89" name="TextBox 88"/>
          <p:cNvSpPr txBox="1"/>
          <p:nvPr/>
        </p:nvSpPr>
        <p:spPr>
          <a:xfrm>
            <a:off x="7242048" y="4315968"/>
            <a:ext cx="411480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64DA91"/>
                </a:solidFill>
                <a:latin typeface="Aptos"/>
              </a:defRPr>
            </a:pPr>
            <a:r>
              <a:rPr kumimoji="0" sz="1500" b="1" i="0" u="none" strike="noStrike" kern="1200" cap="none" spc="0" normalizeH="0" baseline="0" noProof="0">
                <a:ln>
                  <a:noFill/>
                </a:ln>
                <a:solidFill>
                  <a:srgbClr val="64DA91"/>
                </a:solidFill>
                <a:effectLst/>
                <a:uLnTx/>
                <a:uFillTx/>
                <a:latin typeface="Aptos"/>
                <a:ea typeface="+mn-ea"/>
                <a:cs typeface="+mn-cs"/>
              </a:rPr>
              <a:t>on thousands or millions of numbers</a:t>
            </a:r>
          </a:p>
        </p:txBody>
      </p:sp>
      <p:sp>
        <p:nvSpPr>
          <p:cNvPr id="90" name="TextBox 89"/>
          <p:cNvSpPr txBox="1"/>
          <p:nvPr/>
        </p:nvSpPr>
        <p:spPr>
          <a:xfrm>
            <a:off x="7223760" y="4795915"/>
            <a:ext cx="4160520" cy="33855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0">
                <a:solidFill>
                  <a:srgbClr val="B9C8D7"/>
                </a:solidFill>
                <a:latin typeface="Aptos"/>
              </a:defRPr>
            </a:pPr>
            <a:r>
              <a:rPr kumimoji="0" sz="1600" b="0" i="0" u="none" strike="noStrike" kern="1200" cap="none" spc="0" normalizeH="0" baseline="0" noProof="0" dirty="0">
                <a:ln>
                  <a:noFill/>
                </a:ln>
                <a:solidFill>
                  <a:schemeClr val="bg1"/>
                </a:solidFill>
                <a:effectLst/>
                <a:uLnTx/>
                <a:uFillTx/>
                <a:latin typeface="Aptos"/>
                <a:ea typeface="+mn-ea"/>
                <a:cs typeface="+mn-cs"/>
              </a:rPr>
              <a:t>Pixels • vectors • matrices • neural networks</a:t>
            </a:r>
          </a:p>
        </p:txBody>
      </p:sp>
      <p:sp>
        <p:nvSpPr>
          <p:cNvPr id="91" name="TextBox 90"/>
          <p:cNvSpPr txBox="1"/>
          <p:nvPr/>
        </p:nvSpPr>
        <p:spPr>
          <a:xfrm>
            <a:off x="5376672" y="2057400"/>
            <a:ext cx="14173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BE3E"/>
                </a:solidFill>
                <a:latin typeface="Aptos"/>
              </a:defRPr>
            </a:pPr>
            <a:r>
              <a:rPr kumimoji="0" sz="2400" b="1" i="0" u="none" strike="noStrike" kern="1200" cap="none" spc="0" normalizeH="0" baseline="0" noProof="0">
                <a:ln>
                  <a:noFill/>
                </a:ln>
                <a:solidFill>
                  <a:srgbClr val="F4BE3E"/>
                </a:solidFill>
                <a:effectLst/>
                <a:uLnTx/>
                <a:uFillTx/>
                <a:latin typeface="Aptos"/>
                <a:ea typeface="+mn-ea"/>
                <a:cs typeface="+mn-cs"/>
              </a:rPr>
              <a:t>vs.</a:t>
            </a:r>
          </a:p>
        </p:txBody>
      </p:sp>
      <p:sp>
        <p:nvSpPr>
          <p:cNvPr id="92" name="TextBox 91"/>
          <p:cNvSpPr txBox="1"/>
          <p:nvPr/>
        </p:nvSpPr>
        <p:spPr>
          <a:xfrm>
            <a:off x="5367528" y="2862072"/>
            <a:ext cx="1417320" cy="10972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1">
                <a:solidFill>
                  <a:srgbClr val="F4BE3E"/>
                </a:solidFill>
                <a:latin typeface="Aptos"/>
              </a:defRPr>
            </a:pPr>
            <a:r>
              <a:rPr kumimoji="0" sz="1400" b="1" i="0" u="none" strike="noStrike" kern="1200" cap="none" spc="0" normalizeH="0" baseline="0" noProof="0">
                <a:ln>
                  <a:noFill/>
                </a:ln>
                <a:solidFill>
                  <a:srgbClr val="F4BE3E"/>
                </a:solidFill>
                <a:effectLst/>
                <a:uLnTx/>
                <a:uFillTx/>
                <a:latin typeface="Aptos"/>
                <a:ea typeface="+mn-ea"/>
                <a:cs typeface="+mn-cs"/>
              </a:rPr>
              <a:t>SERIAL</a:t>
            </a:r>
            <a:br>
              <a:rPr kumimoji="0" sz="1400" b="1" i="0" u="none" strike="noStrike" kern="1200" cap="none" spc="0" normalizeH="0" baseline="0" noProof="0">
                <a:ln>
                  <a:noFill/>
                </a:ln>
                <a:solidFill>
                  <a:srgbClr val="F4BE3E"/>
                </a:solidFill>
                <a:effectLst/>
                <a:uLnTx/>
                <a:uFillTx/>
                <a:latin typeface="Aptos"/>
                <a:ea typeface="+mn-ea"/>
                <a:cs typeface="+mn-cs"/>
              </a:rPr>
            </a:br>
            <a:r>
              <a:rPr kumimoji="0" sz="1400" b="1" i="0" u="none" strike="noStrike" kern="1200" cap="none" spc="0" normalizeH="0" baseline="0" noProof="0">
                <a:ln>
                  <a:noFill/>
                </a:ln>
                <a:solidFill>
                  <a:srgbClr val="F4BE3E"/>
                </a:solidFill>
                <a:effectLst/>
                <a:uLnTx/>
                <a:uFillTx/>
                <a:latin typeface="Aptos"/>
                <a:ea typeface="+mn-ea"/>
                <a:cs typeface="+mn-cs"/>
              </a:rPr>
              <a:t>↔</a:t>
            </a:r>
            <a:br>
              <a:rPr kumimoji="0" sz="1400" b="1" i="0" u="none" strike="noStrike" kern="1200" cap="none" spc="0" normalizeH="0" baseline="0" noProof="0">
                <a:ln>
                  <a:noFill/>
                </a:ln>
                <a:solidFill>
                  <a:srgbClr val="F4BE3E"/>
                </a:solidFill>
                <a:effectLst/>
                <a:uLnTx/>
                <a:uFillTx/>
                <a:latin typeface="Aptos"/>
                <a:ea typeface="+mn-ea"/>
                <a:cs typeface="+mn-cs"/>
              </a:rPr>
            </a:br>
            <a:r>
              <a:rPr kumimoji="0" sz="1400" b="1" i="0" u="none" strike="noStrike" kern="1200" cap="none" spc="0" normalizeH="0" baseline="0" noProof="0">
                <a:ln>
                  <a:noFill/>
                </a:ln>
                <a:solidFill>
                  <a:srgbClr val="F4BE3E"/>
                </a:solidFill>
                <a:effectLst/>
                <a:uLnTx/>
                <a:uFillTx/>
                <a:latin typeface="Aptos"/>
                <a:ea typeface="+mn-ea"/>
                <a:cs typeface="+mn-cs"/>
              </a:rPr>
              <a:t>PARALLEL</a:t>
            </a:r>
          </a:p>
        </p:txBody>
      </p:sp>
      <p:sp>
        <p:nvSpPr>
          <p:cNvPr id="93" name="Rounded Rectangle 92"/>
          <p:cNvSpPr/>
          <p:nvPr/>
        </p:nvSpPr>
        <p:spPr>
          <a:xfrm>
            <a:off x="841248" y="5715000"/>
            <a:ext cx="10515600" cy="621792"/>
          </a:xfrm>
          <a:prstGeom prst="roundRect">
            <a:avLst/>
          </a:prstGeom>
          <a:solidFill>
            <a:srgbClr val="141E2B"/>
          </a:solidFill>
          <a:ln w="17780">
            <a:solidFill>
              <a:srgbClr val="F4BE3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TextBox 93"/>
          <p:cNvSpPr txBox="1"/>
          <p:nvPr/>
        </p:nvSpPr>
        <p:spPr>
          <a:xfrm>
            <a:off x="960120" y="5732059"/>
            <a:ext cx="10287000" cy="56938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50" b="1">
                <a:solidFill>
                  <a:srgbClr val="F4BE3E"/>
                </a:solidFill>
                <a:latin typeface="Aptos"/>
              </a:defRPr>
            </a:pPr>
            <a:r>
              <a:rPr kumimoji="0" sz="1550" b="1" i="0" u="none" strike="noStrike" kern="1200" cap="none" spc="0" normalizeH="0" baseline="0" noProof="0" dirty="0">
                <a:ln>
                  <a:noFill/>
                </a:ln>
                <a:solidFill>
                  <a:srgbClr val="F4BE3E"/>
                </a:solidFill>
                <a:effectLst/>
                <a:uLnTx/>
                <a:uFillTx/>
                <a:latin typeface="Aptos"/>
                <a:ea typeface="+mn-ea"/>
                <a:cs typeface="+mn-cs"/>
              </a:rPr>
              <a:t>TRANSFORMERS: huge matrix calculations → divide the work among many GPU units → </a:t>
            </a:r>
            <a:endParaRPr kumimoji="0" lang="en-US" sz="1550" b="1" i="0" u="none" strike="noStrike" kern="1200" cap="none" spc="0" normalizeH="0" baseline="0" noProof="0" dirty="0">
              <a:ln>
                <a:noFill/>
              </a:ln>
              <a:solidFill>
                <a:srgbClr val="F4BE3E"/>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550" b="1">
                <a:solidFill>
                  <a:srgbClr val="F4BE3E"/>
                </a:solidFill>
                <a:latin typeface="Aptos"/>
              </a:defRPr>
            </a:pPr>
            <a:r>
              <a:rPr kumimoji="0" sz="1550" b="1" i="0" u="none" strike="noStrike" kern="1200" cap="none" spc="0" normalizeH="0" baseline="0" noProof="0" dirty="0">
                <a:ln>
                  <a:noFill/>
                </a:ln>
                <a:solidFill>
                  <a:srgbClr val="F4BE3E"/>
                </a:solidFill>
                <a:effectLst/>
                <a:uLnTx/>
                <a:uFillTx/>
                <a:latin typeface="Aptos"/>
                <a:ea typeface="+mn-ea"/>
                <a:cs typeface="+mn-cs"/>
              </a:rPr>
              <a:t>calculate many relationships at once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30914"/>
        </a:solidFill>
        <a:effectLst/>
      </p:bgPr>
    </p:bg>
    <p:spTree>
      <p:nvGrpSpPr>
        <p:cNvPr id="1" name=""/>
        <p:cNvGrpSpPr/>
        <p:nvPr/>
      </p:nvGrpSpPr>
      <p:grpSpPr>
        <a:xfrm>
          <a:off x="0" y="0"/>
          <a:ext cx="0" cy="0"/>
          <a:chOff x="0" y="0"/>
          <a:chExt cx="0" cy="0"/>
        </a:xfrm>
      </p:grpSpPr>
      <p:sp>
        <p:nvSpPr>
          <p:cNvPr id="2" name="Rounded Rectangle 1"/>
          <p:cNvSpPr/>
          <p:nvPr/>
        </p:nvSpPr>
        <p:spPr>
          <a:xfrm>
            <a:off x="155448" y="146304"/>
            <a:ext cx="11887200" cy="6565392"/>
          </a:xfrm>
          <a:prstGeom prst="roundRect">
            <a:avLst/>
          </a:prstGeom>
          <a:noFill/>
          <a:ln w="1524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74320"/>
            <a:ext cx="11247120" cy="5029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5C756"/>
                </a:solidFill>
                <a:latin typeface="Georgia"/>
              </a:defRPr>
            </a:pPr>
            <a:r>
              <a:rPr kumimoji="0" sz="2700" b="1" i="0" u="none" strike="noStrike" kern="1200" cap="none" spc="0" normalizeH="0" baseline="0" noProof="0">
                <a:ln>
                  <a:noFill/>
                </a:ln>
                <a:solidFill>
                  <a:srgbClr val="F5C756"/>
                </a:solidFill>
                <a:effectLst/>
                <a:uLnTx/>
                <a:uFillTx/>
                <a:latin typeface="Georgia"/>
                <a:ea typeface="+mn-ea"/>
                <a:cs typeface="+mn-cs"/>
              </a:rPr>
              <a:t>NVIDIA GPU Growth — More Transistors, More Parallel Work</a:t>
            </a:r>
          </a:p>
        </p:txBody>
      </p:sp>
      <p:sp>
        <p:nvSpPr>
          <p:cNvPr id="4" name="TextBox 3"/>
          <p:cNvSpPr txBox="1"/>
          <p:nvPr/>
        </p:nvSpPr>
        <p:spPr>
          <a:xfrm>
            <a:off x="658368" y="804672"/>
            <a:ext cx="10881360" cy="39319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0">
                <a:solidFill>
                  <a:srgbClr val="56D6FF"/>
                </a:solidFill>
                <a:latin typeface="Aptos"/>
              </a:defRPr>
            </a:pPr>
            <a:r>
              <a:rPr kumimoji="0" sz="2200" b="0" i="0" u="none" strike="noStrike" kern="1200" cap="none" spc="0" normalizeH="0" baseline="0" noProof="0">
                <a:ln>
                  <a:noFill/>
                </a:ln>
                <a:solidFill>
                  <a:srgbClr val="56D6FF"/>
                </a:solidFill>
                <a:effectLst/>
                <a:uLnTx/>
                <a:uFillTx/>
                <a:latin typeface="Aptos"/>
                <a:ea typeface="+mn-ea"/>
                <a:cs typeface="+mn-cs"/>
              </a:rPr>
              <a:t>NVIDIA historical transistor counts, 1995–2026 (linear vertical scale)</a:t>
            </a:r>
          </a:p>
        </p:txBody>
      </p:sp>
      <p:cxnSp>
        <p:nvCxnSpPr>
          <p:cNvPr id="5" name="Connector 4"/>
          <p:cNvCxnSpPr/>
          <p:nvPr/>
        </p:nvCxnSpPr>
        <p:spPr>
          <a:xfrm>
            <a:off x="1078992" y="5321808"/>
            <a:ext cx="10213848" cy="0"/>
          </a:xfrm>
          <a:prstGeom prst="line">
            <a:avLst/>
          </a:prstGeom>
          <a:ln w="21590">
            <a:solidFill>
              <a:srgbClr val="EEF4FC"/>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1078992" y="1508760"/>
            <a:ext cx="0" cy="3813048"/>
          </a:xfrm>
          <a:prstGeom prst="line">
            <a:avLst/>
          </a:prstGeom>
          <a:ln w="21590">
            <a:solidFill>
              <a:srgbClr val="EEF4FC"/>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1078992" y="5321808"/>
            <a:ext cx="10213848" cy="0"/>
          </a:xfrm>
          <a:prstGeom prst="line">
            <a:avLst/>
          </a:prstGeom>
          <a:ln w="16510">
            <a:solidFill>
              <a:srgbClr val="EEF4FC"/>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12064" y="5202936"/>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0</a:t>
            </a:r>
          </a:p>
        </p:txBody>
      </p:sp>
      <p:cxnSp>
        <p:nvCxnSpPr>
          <p:cNvPr id="9" name="Connector 8"/>
          <p:cNvCxnSpPr/>
          <p:nvPr/>
        </p:nvCxnSpPr>
        <p:spPr>
          <a:xfrm>
            <a:off x="1078992" y="4845177"/>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12064" y="4726305"/>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50</a:t>
            </a:r>
          </a:p>
        </p:txBody>
      </p:sp>
      <p:cxnSp>
        <p:nvCxnSpPr>
          <p:cNvPr id="11" name="Connector 10"/>
          <p:cNvCxnSpPr/>
          <p:nvPr/>
        </p:nvCxnSpPr>
        <p:spPr>
          <a:xfrm>
            <a:off x="1078992" y="4368546"/>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12064" y="4249674"/>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100</a:t>
            </a:r>
          </a:p>
        </p:txBody>
      </p:sp>
      <p:cxnSp>
        <p:nvCxnSpPr>
          <p:cNvPr id="13" name="Connector 12"/>
          <p:cNvCxnSpPr/>
          <p:nvPr/>
        </p:nvCxnSpPr>
        <p:spPr>
          <a:xfrm>
            <a:off x="1078992" y="3891915"/>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12064" y="3773043"/>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150</a:t>
            </a:r>
          </a:p>
        </p:txBody>
      </p:sp>
      <p:cxnSp>
        <p:nvCxnSpPr>
          <p:cNvPr id="15" name="Connector 14"/>
          <p:cNvCxnSpPr/>
          <p:nvPr/>
        </p:nvCxnSpPr>
        <p:spPr>
          <a:xfrm>
            <a:off x="1078992" y="3415284"/>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12064" y="3296412"/>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200</a:t>
            </a:r>
          </a:p>
        </p:txBody>
      </p:sp>
      <p:cxnSp>
        <p:nvCxnSpPr>
          <p:cNvPr id="17" name="Connector 16"/>
          <p:cNvCxnSpPr/>
          <p:nvPr/>
        </p:nvCxnSpPr>
        <p:spPr>
          <a:xfrm>
            <a:off x="1078992" y="2938653"/>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2064" y="2819781"/>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250</a:t>
            </a:r>
          </a:p>
        </p:txBody>
      </p:sp>
      <p:cxnSp>
        <p:nvCxnSpPr>
          <p:cNvPr id="19" name="Connector 18"/>
          <p:cNvCxnSpPr/>
          <p:nvPr/>
        </p:nvCxnSpPr>
        <p:spPr>
          <a:xfrm>
            <a:off x="1078992" y="2462022"/>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12064" y="2343150"/>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300</a:t>
            </a:r>
          </a:p>
        </p:txBody>
      </p:sp>
      <p:cxnSp>
        <p:nvCxnSpPr>
          <p:cNvPr id="21" name="Connector 20"/>
          <p:cNvCxnSpPr/>
          <p:nvPr/>
        </p:nvCxnSpPr>
        <p:spPr>
          <a:xfrm>
            <a:off x="1078992" y="1985391"/>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12064" y="1866519"/>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350</a:t>
            </a:r>
          </a:p>
        </p:txBody>
      </p:sp>
      <p:cxnSp>
        <p:nvCxnSpPr>
          <p:cNvPr id="23" name="Connector 22"/>
          <p:cNvCxnSpPr/>
          <p:nvPr/>
        </p:nvCxnSpPr>
        <p:spPr>
          <a:xfrm>
            <a:off x="1078992" y="1508760"/>
            <a:ext cx="10213848" cy="0"/>
          </a:xfrm>
          <a:prstGeom prst="line">
            <a:avLst/>
          </a:prstGeom>
          <a:ln w="8890">
            <a:solidFill>
              <a:srgbClr val="375269"/>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12064" y="1389888"/>
            <a:ext cx="438912" cy="22860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000" b="0">
                <a:solidFill>
                  <a:srgbClr val="B4CAE0"/>
                </a:solidFill>
                <a:latin typeface="Aptos"/>
              </a:defRPr>
            </a:pPr>
            <a:r>
              <a:rPr kumimoji="0" sz="1000" b="0" i="0" u="none" strike="noStrike" kern="1200" cap="none" spc="0" normalizeH="0" baseline="0" noProof="0">
                <a:ln>
                  <a:noFill/>
                </a:ln>
                <a:solidFill>
                  <a:srgbClr val="B4CAE0"/>
                </a:solidFill>
                <a:effectLst/>
                <a:uLnTx/>
                <a:uFillTx/>
                <a:latin typeface="Aptos"/>
                <a:ea typeface="+mn-ea"/>
                <a:cs typeface="+mn-cs"/>
              </a:rPr>
              <a:t>400</a:t>
            </a:r>
          </a:p>
        </p:txBody>
      </p:sp>
      <p:sp>
        <p:nvSpPr>
          <p:cNvPr id="25" name="TextBox 24"/>
          <p:cNvSpPr txBox="1"/>
          <p:nvPr/>
        </p:nvSpPr>
        <p:spPr>
          <a:xfrm>
            <a:off x="219456" y="2947498"/>
            <a:ext cx="918972"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EEF4FC"/>
                </a:solidFill>
                <a:latin typeface="Aptos"/>
              </a:defRPr>
            </a:pPr>
            <a:r>
              <a:rPr kumimoji="0" sz="1000" b="1" i="0" u="none" strike="noStrike" kern="1200" cap="none" spc="0" normalizeH="0" baseline="0" noProof="0" dirty="0">
                <a:ln>
                  <a:noFill/>
                </a:ln>
                <a:solidFill>
                  <a:srgbClr val="EEF4FC"/>
                </a:solidFill>
                <a:effectLst/>
                <a:uLnTx/>
                <a:uFillTx/>
                <a:latin typeface="Aptos"/>
                <a:ea typeface="+mn-ea"/>
                <a:cs typeface="+mn-cs"/>
              </a:rPr>
              <a:t>Billion</a:t>
            </a:r>
            <a:br>
              <a:rPr kumimoji="0" sz="1000" b="1" i="0" u="none" strike="noStrike" kern="1200" cap="none" spc="0" normalizeH="0" baseline="0" noProof="0" dirty="0">
                <a:ln>
                  <a:noFill/>
                </a:ln>
                <a:solidFill>
                  <a:srgbClr val="EEF4FC"/>
                </a:solidFill>
                <a:effectLst/>
                <a:uLnTx/>
                <a:uFillTx/>
                <a:latin typeface="Aptos"/>
                <a:ea typeface="+mn-ea"/>
                <a:cs typeface="+mn-cs"/>
              </a:rPr>
            </a:br>
            <a:r>
              <a:rPr kumimoji="0" sz="1000" b="1" i="0" u="none" strike="noStrike" kern="1200" cap="none" spc="0" normalizeH="0" baseline="0" noProof="0" dirty="0">
                <a:ln>
                  <a:noFill/>
                </a:ln>
                <a:solidFill>
                  <a:srgbClr val="EEF4FC"/>
                </a:solidFill>
                <a:effectLst/>
                <a:uLnTx/>
                <a:uFillTx/>
                <a:latin typeface="Aptos"/>
                <a:ea typeface="+mn-ea"/>
                <a:cs typeface="+mn-cs"/>
              </a:rPr>
              <a:t>transistors</a:t>
            </a:r>
          </a:p>
        </p:txBody>
      </p:sp>
      <p:cxnSp>
        <p:nvCxnSpPr>
          <p:cNvPr id="26" name="Connector 25"/>
          <p:cNvCxnSpPr/>
          <p:nvPr/>
        </p:nvCxnSpPr>
        <p:spPr>
          <a:xfrm flipV="1">
            <a:off x="1078992" y="5321598"/>
            <a:ext cx="1317915" cy="200"/>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V="1">
            <a:off x="2396907" y="5321207"/>
            <a:ext cx="988437" cy="391"/>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V="1">
            <a:off x="3385344" y="5320568"/>
            <a:ext cx="329479" cy="639"/>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flipV="1">
            <a:off x="3714823" y="5319691"/>
            <a:ext cx="329479" cy="877"/>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V="1">
            <a:off x="4044302" y="5318929"/>
            <a:ext cx="329479" cy="762"/>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V="1">
            <a:off x="4373781" y="5314620"/>
            <a:ext cx="658958" cy="4309"/>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V="1">
            <a:off x="5032739" y="5308462"/>
            <a:ext cx="329479" cy="6158"/>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V="1">
            <a:off x="5362218" y="5293210"/>
            <a:ext cx="658958" cy="15252"/>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V="1">
            <a:off x="6021176" y="5254126"/>
            <a:ext cx="658958" cy="39084"/>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V="1">
            <a:off x="6680134" y="5175958"/>
            <a:ext cx="1317916" cy="78168"/>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flipV="1">
            <a:off x="7998050" y="5120669"/>
            <a:ext cx="329479" cy="55289"/>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flipV="1">
            <a:off x="8327529" y="4805139"/>
            <a:ext cx="988437" cy="315530"/>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flipV="1">
            <a:off x="9315966" y="4559198"/>
            <a:ext cx="658958" cy="245941"/>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flipV="1">
            <a:off x="9974924" y="3339023"/>
            <a:ext cx="658958" cy="1220175"/>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flipV="1">
            <a:off x="10633882" y="2118847"/>
            <a:ext cx="658958" cy="1220176"/>
          </a:xfrm>
          <a:prstGeom prst="line">
            <a:avLst/>
          </a:prstGeom>
          <a:ln w="27940">
            <a:solidFill>
              <a:srgbClr val="56D6FF"/>
            </a:solidFill>
          </a:ln>
        </p:spPr>
        <p:style>
          <a:lnRef idx="2">
            <a:schemeClr val="accent1"/>
          </a:lnRef>
          <a:fillRef idx="0">
            <a:schemeClr val="accent1"/>
          </a:fillRef>
          <a:effectRef idx="1">
            <a:schemeClr val="accent1"/>
          </a:effectRef>
          <a:fontRef idx="minor">
            <a:schemeClr val="tx1"/>
          </a:fontRef>
        </p:style>
      </p:cxnSp>
      <p:sp>
        <p:nvSpPr>
          <p:cNvPr id="41" name="Oval 40"/>
          <p:cNvSpPr/>
          <p:nvPr/>
        </p:nvSpPr>
        <p:spPr>
          <a:xfrm>
            <a:off x="1019556" y="5262362"/>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p:cNvSpPr/>
          <p:nvPr/>
        </p:nvSpPr>
        <p:spPr>
          <a:xfrm>
            <a:off x="2337471" y="5262162"/>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p:cNvSpPr/>
          <p:nvPr/>
        </p:nvSpPr>
        <p:spPr>
          <a:xfrm>
            <a:off x="3325908" y="5261771"/>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Oval 43"/>
          <p:cNvSpPr/>
          <p:nvPr/>
        </p:nvSpPr>
        <p:spPr>
          <a:xfrm>
            <a:off x="3655387" y="5261132"/>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p:cNvSpPr/>
          <p:nvPr/>
        </p:nvSpPr>
        <p:spPr>
          <a:xfrm>
            <a:off x="3984866" y="5260255"/>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Oval 45"/>
          <p:cNvSpPr/>
          <p:nvPr/>
        </p:nvSpPr>
        <p:spPr>
          <a:xfrm>
            <a:off x="4314345" y="5259493"/>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p:cNvSpPr/>
          <p:nvPr/>
        </p:nvSpPr>
        <p:spPr>
          <a:xfrm>
            <a:off x="4973303" y="5255184"/>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Oval 47"/>
          <p:cNvSpPr/>
          <p:nvPr/>
        </p:nvSpPr>
        <p:spPr>
          <a:xfrm>
            <a:off x="5302782" y="5249026"/>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Oval 48"/>
          <p:cNvSpPr/>
          <p:nvPr/>
        </p:nvSpPr>
        <p:spPr>
          <a:xfrm>
            <a:off x="5961740" y="5233774"/>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Oval 49"/>
          <p:cNvSpPr/>
          <p:nvPr/>
        </p:nvSpPr>
        <p:spPr>
          <a:xfrm>
            <a:off x="6620698" y="5194690"/>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Oval 50"/>
          <p:cNvSpPr/>
          <p:nvPr/>
        </p:nvSpPr>
        <p:spPr>
          <a:xfrm>
            <a:off x="7938614" y="5116522"/>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Oval 51"/>
          <p:cNvSpPr/>
          <p:nvPr/>
        </p:nvSpPr>
        <p:spPr>
          <a:xfrm>
            <a:off x="8268093" y="5061233"/>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Oval 52"/>
          <p:cNvSpPr/>
          <p:nvPr/>
        </p:nvSpPr>
        <p:spPr>
          <a:xfrm>
            <a:off x="9256530" y="4745703"/>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Oval 53"/>
          <p:cNvSpPr/>
          <p:nvPr/>
        </p:nvSpPr>
        <p:spPr>
          <a:xfrm>
            <a:off x="9915488" y="4499762"/>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Oval 54"/>
          <p:cNvSpPr/>
          <p:nvPr/>
        </p:nvSpPr>
        <p:spPr>
          <a:xfrm>
            <a:off x="10574446" y="3279587"/>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Oval 55"/>
          <p:cNvSpPr/>
          <p:nvPr/>
        </p:nvSpPr>
        <p:spPr>
          <a:xfrm>
            <a:off x="11233404" y="2059411"/>
            <a:ext cx="118872" cy="118872"/>
          </a:xfrm>
          <a:prstGeom prst="ellipse">
            <a:avLst/>
          </a:prstGeom>
          <a:solidFill>
            <a:srgbClr val="F5C756"/>
          </a:solidFill>
          <a:ln>
            <a:solidFill>
              <a:srgbClr val="F5C75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832103"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1995</a:t>
            </a:r>
          </a:p>
        </p:txBody>
      </p:sp>
      <p:sp>
        <p:nvSpPr>
          <p:cNvPr id="58" name="TextBox 57"/>
          <p:cNvSpPr txBox="1"/>
          <p:nvPr/>
        </p:nvSpPr>
        <p:spPr>
          <a:xfrm>
            <a:off x="2150019"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1999</a:t>
            </a:r>
          </a:p>
        </p:txBody>
      </p:sp>
      <p:sp>
        <p:nvSpPr>
          <p:cNvPr id="59" name="TextBox 58"/>
          <p:cNvSpPr txBox="1"/>
          <p:nvPr/>
        </p:nvSpPr>
        <p:spPr>
          <a:xfrm>
            <a:off x="3138456"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2002</a:t>
            </a:r>
          </a:p>
        </p:txBody>
      </p:sp>
      <p:sp>
        <p:nvSpPr>
          <p:cNvPr id="60" name="TextBox 59"/>
          <p:cNvSpPr txBox="1"/>
          <p:nvPr/>
        </p:nvSpPr>
        <p:spPr>
          <a:xfrm>
            <a:off x="4126893"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2005</a:t>
            </a:r>
          </a:p>
        </p:txBody>
      </p:sp>
      <p:sp>
        <p:nvSpPr>
          <p:cNvPr id="61" name="TextBox 60"/>
          <p:cNvSpPr txBox="1"/>
          <p:nvPr/>
        </p:nvSpPr>
        <p:spPr>
          <a:xfrm>
            <a:off x="5115330"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2008</a:t>
            </a:r>
          </a:p>
        </p:txBody>
      </p:sp>
      <p:sp>
        <p:nvSpPr>
          <p:cNvPr id="62" name="TextBox 61"/>
          <p:cNvSpPr txBox="1"/>
          <p:nvPr/>
        </p:nvSpPr>
        <p:spPr>
          <a:xfrm>
            <a:off x="5774288"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2010</a:t>
            </a:r>
          </a:p>
        </p:txBody>
      </p:sp>
      <p:sp>
        <p:nvSpPr>
          <p:cNvPr id="63" name="TextBox 62"/>
          <p:cNvSpPr txBox="1"/>
          <p:nvPr/>
        </p:nvSpPr>
        <p:spPr>
          <a:xfrm>
            <a:off x="6433246"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2012</a:t>
            </a:r>
          </a:p>
        </p:txBody>
      </p:sp>
      <p:sp>
        <p:nvSpPr>
          <p:cNvPr id="64" name="TextBox 63"/>
          <p:cNvSpPr txBox="1"/>
          <p:nvPr/>
        </p:nvSpPr>
        <p:spPr>
          <a:xfrm>
            <a:off x="7751162"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2016</a:t>
            </a:r>
          </a:p>
        </p:txBody>
      </p:sp>
      <p:sp>
        <p:nvSpPr>
          <p:cNvPr id="65" name="TextBox 64"/>
          <p:cNvSpPr txBox="1"/>
          <p:nvPr/>
        </p:nvSpPr>
        <p:spPr>
          <a:xfrm>
            <a:off x="9069078"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2020</a:t>
            </a:r>
          </a:p>
        </p:txBody>
      </p:sp>
      <p:sp>
        <p:nvSpPr>
          <p:cNvPr id="66" name="TextBox 65"/>
          <p:cNvSpPr txBox="1"/>
          <p:nvPr/>
        </p:nvSpPr>
        <p:spPr>
          <a:xfrm>
            <a:off x="9728036"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2022</a:t>
            </a:r>
          </a:p>
        </p:txBody>
      </p:sp>
      <p:sp>
        <p:nvSpPr>
          <p:cNvPr id="67" name="TextBox 66"/>
          <p:cNvSpPr txBox="1"/>
          <p:nvPr/>
        </p:nvSpPr>
        <p:spPr>
          <a:xfrm>
            <a:off x="10386994"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2024</a:t>
            </a:r>
          </a:p>
        </p:txBody>
      </p:sp>
      <p:sp>
        <p:nvSpPr>
          <p:cNvPr id="68" name="TextBox 67"/>
          <p:cNvSpPr txBox="1"/>
          <p:nvPr/>
        </p:nvSpPr>
        <p:spPr>
          <a:xfrm>
            <a:off x="11045952" y="5431536"/>
            <a:ext cx="493776" cy="2286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50" b="0">
                <a:solidFill>
                  <a:srgbClr val="B4CAE0"/>
                </a:solidFill>
                <a:latin typeface="Aptos"/>
              </a:defRPr>
            </a:pPr>
            <a:r>
              <a:rPr kumimoji="0" sz="850" b="0" i="0" u="none" strike="noStrike" kern="1200" cap="none" spc="0" normalizeH="0" baseline="0" noProof="0">
                <a:ln>
                  <a:noFill/>
                </a:ln>
                <a:solidFill>
                  <a:srgbClr val="B4CAE0"/>
                </a:solidFill>
                <a:effectLst/>
                <a:uLnTx/>
                <a:uFillTx/>
                <a:latin typeface="Aptos"/>
                <a:ea typeface="+mn-ea"/>
                <a:cs typeface="+mn-cs"/>
              </a:rPr>
              <a:t>2026</a:t>
            </a:r>
          </a:p>
        </p:txBody>
      </p:sp>
      <p:sp>
        <p:nvSpPr>
          <p:cNvPr id="69" name="TextBox 68"/>
          <p:cNvSpPr txBox="1"/>
          <p:nvPr/>
        </p:nvSpPr>
        <p:spPr>
          <a:xfrm>
            <a:off x="749808" y="5065766"/>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1M</a:t>
            </a:r>
          </a:p>
        </p:txBody>
      </p:sp>
      <p:sp>
        <p:nvSpPr>
          <p:cNvPr id="70" name="TextBox 69"/>
          <p:cNvSpPr txBox="1"/>
          <p:nvPr/>
        </p:nvSpPr>
        <p:spPr>
          <a:xfrm>
            <a:off x="2067723" y="5065566"/>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22M</a:t>
            </a:r>
          </a:p>
        </p:txBody>
      </p:sp>
      <p:sp>
        <p:nvSpPr>
          <p:cNvPr id="71" name="TextBox 70"/>
          <p:cNvSpPr txBox="1"/>
          <p:nvPr/>
        </p:nvSpPr>
        <p:spPr>
          <a:xfrm>
            <a:off x="5033034" y="5052430"/>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1.4B</a:t>
            </a:r>
          </a:p>
        </p:txBody>
      </p:sp>
      <p:sp>
        <p:nvSpPr>
          <p:cNvPr id="72" name="TextBox 71"/>
          <p:cNvSpPr txBox="1"/>
          <p:nvPr/>
        </p:nvSpPr>
        <p:spPr>
          <a:xfrm>
            <a:off x="6350950" y="4943230"/>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7.1B</a:t>
            </a:r>
          </a:p>
        </p:txBody>
      </p:sp>
      <p:sp>
        <p:nvSpPr>
          <p:cNvPr id="73" name="TextBox 72"/>
          <p:cNvSpPr txBox="1"/>
          <p:nvPr/>
        </p:nvSpPr>
        <p:spPr>
          <a:xfrm>
            <a:off x="7668866" y="4865062"/>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15.3B</a:t>
            </a:r>
          </a:p>
        </p:txBody>
      </p:sp>
      <p:sp>
        <p:nvSpPr>
          <p:cNvPr id="74" name="TextBox 73"/>
          <p:cNvSpPr txBox="1"/>
          <p:nvPr/>
        </p:nvSpPr>
        <p:spPr>
          <a:xfrm>
            <a:off x="8986782" y="4494243"/>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54.2B</a:t>
            </a:r>
          </a:p>
        </p:txBody>
      </p:sp>
      <p:sp>
        <p:nvSpPr>
          <p:cNvPr id="75" name="TextBox 74"/>
          <p:cNvSpPr txBox="1"/>
          <p:nvPr/>
        </p:nvSpPr>
        <p:spPr>
          <a:xfrm>
            <a:off x="9645740" y="4248302"/>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80B</a:t>
            </a:r>
          </a:p>
        </p:txBody>
      </p:sp>
      <p:sp>
        <p:nvSpPr>
          <p:cNvPr id="76" name="TextBox 75"/>
          <p:cNvSpPr txBox="1"/>
          <p:nvPr/>
        </p:nvSpPr>
        <p:spPr>
          <a:xfrm>
            <a:off x="10304698" y="3028127"/>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208B</a:t>
            </a:r>
          </a:p>
        </p:txBody>
      </p:sp>
      <p:sp>
        <p:nvSpPr>
          <p:cNvPr id="77" name="TextBox 76"/>
          <p:cNvSpPr txBox="1"/>
          <p:nvPr/>
        </p:nvSpPr>
        <p:spPr>
          <a:xfrm>
            <a:off x="10963656" y="1807951"/>
            <a:ext cx="658368" cy="21945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50" b="1">
                <a:solidFill>
                  <a:srgbClr val="56D6FF"/>
                </a:solidFill>
                <a:latin typeface="Aptos"/>
              </a:defRPr>
            </a:pPr>
            <a:r>
              <a:rPr kumimoji="0" sz="950" b="1" i="0" u="none" strike="noStrike" kern="1200" cap="none" spc="0" normalizeH="0" baseline="0" noProof="0">
                <a:ln>
                  <a:noFill/>
                </a:ln>
                <a:solidFill>
                  <a:srgbClr val="56D6FF"/>
                </a:solidFill>
                <a:effectLst/>
                <a:uLnTx/>
                <a:uFillTx/>
                <a:latin typeface="Aptos"/>
                <a:ea typeface="+mn-ea"/>
                <a:cs typeface="+mn-cs"/>
              </a:rPr>
              <a:t>336B</a:t>
            </a:r>
          </a:p>
        </p:txBody>
      </p:sp>
      <p:sp>
        <p:nvSpPr>
          <p:cNvPr id="78" name="TextBox 77"/>
          <p:cNvSpPr txBox="1"/>
          <p:nvPr/>
        </p:nvSpPr>
        <p:spPr>
          <a:xfrm>
            <a:off x="914400" y="5641848"/>
            <a:ext cx="10332720" cy="32004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1">
                <a:solidFill>
                  <a:srgbClr val="6EEBA0"/>
                </a:solidFill>
                <a:latin typeface="Aptos"/>
              </a:defRPr>
            </a:pPr>
            <a:r>
              <a:rPr kumimoji="0" sz="1400" b="1" i="0" u="none" strike="noStrike" kern="1200" cap="none" spc="0" normalizeH="0" baseline="0" noProof="0">
                <a:ln>
                  <a:noFill/>
                </a:ln>
                <a:solidFill>
                  <a:srgbClr val="6EEBA0"/>
                </a:solidFill>
                <a:effectLst/>
                <a:uLnTx/>
                <a:uFillTx/>
                <a:latin typeface="Aptos"/>
                <a:ea typeface="+mn-ea"/>
                <a:cs typeface="+mn-cs"/>
              </a:rPr>
              <a:t>1 million (NV1)  →  80 billion (Hopper)  →  208 billion (Blackwell)  →  336 billion (Rubin)</a:t>
            </a:r>
          </a:p>
        </p:txBody>
      </p:sp>
      <p:sp>
        <p:nvSpPr>
          <p:cNvPr id="79" name="TextBox 78"/>
          <p:cNvSpPr txBox="1"/>
          <p:nvPr/>
        </p:nvSpPr>
        <p:spPr>
          <a:xfrm>
            <a:off x="2194560" y="6007608"/>
            <a:ext cx="7863840" cy="32918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5C756"/>
                </a:solidFill>
                <a:latin typeface="Aptos"/>
              </a:defRPr>
            </a:pPr>
            <a:r>
              <a:rPr kumimoji="0" sz="1700" b="1" i="0" u="none" strike="noStrike" kern="1200" cap="none" spc="0" normalizeH="0" baseline="0" noProof="0">
                <a:ln>
                  <a:noFill/>
                </a:ln>
                <a:solidFill>
                  <a:srgbClr val="F5C756"/>
                </a:solidFill>
                <a:effectLst/>
                <a:uLnTx/>
                <a:uFillTx/>
                <a:latin typeface="Aptos"/>
                <a:ea typeface="+mn-ea"/>
                <a:cs typeface="+mn-cs"/>
              </a:rPr>
              <a:t>Graphics  →  Accelerated Computing  →  Artificial Intelligence</a:t>
            </a:r>
          </a:p>
        </p:txBody>
      </p:sp>
      <p:sp>
        <p:nvSpPr>
          <p:cNvPr id="80" name="TextBox 79"/>
          <p:cNvSpPr txBox="1"/>
          <p:nvPr/>
        </p:nvSpPr>
        <p:spPr>
          <a:xfrm>
            <a:off x="502920" y="6419088"/>
            <a:ext cx="11155680" cy="16459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50" b="0">
                <a:solidFill>
                  <a:srgbClr val="B4CAE0"/>
                </a:solidFill>
                <a:latin typeface="Aptos"/>
              </a:defRPr>
            </a:pPr>
            <a:r>
              <a:rPr kumimoji="0" sz="750" b="0" i="0" u="none" strike="noStrike" kern="1200" cap="none" spc="0" normalizeH="0" baseline="0" noProof="0" dirty="0">
                <a:ln>
                  <a:noFill/>
                </a:ln>
                <a:solidFill>
                  <a:srgbClr val="B4CAE0"/>
                </a:solidFill>
                <a:effectLst/>
                <a:uLnTx/>
                <a:uFillTx/>
                <a:latin typeface="Aptos"/>
                <a:ea typeface="+mn-ea"/>
                <a:cs typeface="+mn-cs"/>
              </a:rPr>
              <a:t>Selected representative NVIDIA GPUs; recent counts: Hopper 80B, Blackwell 208B, Rubin 336B.</a:t>
            </a:r>
          </a:p>
        </p:txBody>
      </p:sp>
      <p:sp>
        <p:nvSpPr>
          <p:cNvPr id="82" name="TextBox 81">
            <a:extLst>
              <a:ext uri="{FF2B5EF4-FFF2-40B4-BE49-F238E27FC236}">
                <a16:creationId xmlns:a16="http://schemas.microsoft.com/office/drawing/2014/main" id="{83192603-C785-6FE4-8C02-649A1EA6FD22}"/>
              </a:ext>
            </a:extLst>
          </p:cNvPr>
          <p:cNvSpPr txBox="1"/>
          <p:nvPr/>
        </p:nvSpPr>
        <p:spPr>
          <a:xfrm>
            <a:off x="2094952" y="1301978"/>
            <a:ext cx="8181928" cy="1200329"/>
          </a:xfrm>
          <a:prstGeom prst="rect">
            <a:avLst/>
          </a:prstGeom>
          <a:noFill/>
        </p:spPr>
        <p:txBody>
          <a:bodyPr wrap="square" rtlCol="0">
            <a:spAutoFit/>
          </a:bodyPr>
          <a:lstStyle/>
          <a:p>
            <a:pPr lvl="0" algn="ctr">
              <a:defRPr/>
            </a:pPr>
            <a:r>
              <a:rPr lang="en-US" b="1" dirty="0">
                <a:solidFill>
                  <a:srgbClr val="F5C756"/>
                </a:solidFill>
                <a:latin typeface="Aptos"/>
              </a:rPr>
              <a:t>Graphics → Accelerated Computing → Artificial Intelligence</a:t>
            </a:r>
          </a:p>
          <a:p>
            <a:pPr lvl="0" algn="ctr">
              <a:defRPr/>
            </a:pPr>
            <a:r>
              <a:rPr lang="en-US" b="1" dirty="0">
                <a:solidFill>
                  <a:srgbClr val="FF0000"/>
                </a:solidFill>
                <a:latin typeface="Aptos"/>
              </a:rPr>
              <a:t>The Market Value of NVIDIA is $5.4B</a:t>
            </a:r>
          </a:p>
          <a:p>
            <a:pPr lvl="0" algn="ctr">
              <a:defRPr/>
            </a:pPr>
            <a:r>
              <a:rPr lang="en-US" b="1" dirty="0">
                <a:solidFill>
                  <a:srgbClr val="F5C756"/>
                </a:solidFill>
                <a:latin typeface="Aptos"/>
              </a:rPr>
              <a:t>It is worth more than Apple, Microsoft and about 2X the value of Amazon</a:t>
            </a:r>
          </a:p>
          <a:p>
            <a:endParaRPr lang="en-US" dirty="0"/>
          </a:p>
        </p:txBody>
      </p:sp>
      <p:sp>
        <p:nvSpPr>
          <p:cNvPr id="83" name="TextBox 82">
            <a:extLst>
              <a:ext uri="{FF2B5EF4-FFF2-40B4-BE49-F238E27FC236}">
                <a16:creationId xmlns:a16="http://schemas.microsoft.com/office/drawing/2014/main" id="{11042171-6384-0A04-C438-7AF9F2393019}"/>
              </a:ext>
            </a:extLst>
          </p:cNvPr>
          <p:cNvSpPr txBox="1"/>
          <p:nvPr/>
        </p:nvSpPr>
        <p:spPr>
          <a:xfrm>
            <a:off x="4627090" y="2731856"/>
            <a:ext cx="3185175" cy="646331"/>
          </a:xfrm>
          <a:prstGeom prst="rect">
            <a:avLst/>
          </a:prstGeom>
          <a:noFill/>
        </p:spPr>
        <p:txBody>
          <a:bodyPr wrap="square">
            <a:spAutoFit/>
          </a:bodyPr>
          <a:lstStyle/>
          <a:p>
            <a:pPr lvl="0" algn="ctr">
              <a:defRPr/>
            </a:pPr>
            <a:r>
              <a:rPr lang="en-US" sz="1800" b="1" dirty="0">
                <a:solidFill>
                  <a:srgbClr val="00B0F0"/>
                </a:solidFill>
                <a:latin typeface="Aptos"/>
              </a:rPr>
              <a:t>INVIDIA B300 Blackwell Ultra</a:t>
            </a:r>
          </a:p>
          <a:p>
            <a:pPr lvl="0" algn="ctr">
              <a:defRPr/>
            </a:pPr>
            <a:r>
              <a:rPr lang="en-US" sz="1800" b="1" dirty="0">
                <a:solidFill>
                  <a:srgbClr val="00B0F0"/>
                </a:solidFill>
                <a:latin typeface="Aptos"/>
              </a:rPr>
              <a:t>$62,000 per GPU</a:t>
            </a:r>
          </a:p>
        </p:txBody>
      </p:sp>
      <p:pic>
        <p:nvPicPr>
          <p:cNvPr id="84" name="Picture 83" descr="Rent NVIDIA HGX B300 Blackwell Ultra| Pricing &amp; Specs">
            <a:extLst>
              <a:ext uri="{FF2B5EF4-FFF2-40B4-BE49-F238E27FC236}">
                <a16:creationId xmlns:a16="http://schemas.microsoft.com/office/drawing/2014/main" id="{457372BE-2751-B86C-BADF-CF8D6CA0477D}"/>
              </a:ext>
            </a:extLst>
          </p:cNvPr>
          <p:cNvPicPr>
            <a:picLocks noChangeAspect="1"/>
          </p:cNvPicPr>
          <p:nvPr/>
        </p:nvPicPr>
        <p:blipFill>
          <a:blip r:embed="rId2"/>
          <a:stretch>
            <a:fillRect/>
          </a:stretch>
        </p:blipFill>
        <p:spPr>
          <a:xfrm>
            <a:off x="5476868" y="3429327"/>
            <a:ext cx="1368685" cy="1481400"/>
          </a:xfrm>
          <a:prstGeom prst="rect">
            <a:avLst/>
          </a:prstGeom>
        </p:spPr>
      </p:pic>
      <p:cxnSp>
        <p:nvCxnSpPr>
          <p:cNvPr id="86" name="Straight Arrow Connector 85">
            <a:extLst>
              <a:ext uri="{FF2B5EF4-FFF2-40B4-BE49-F238E27FC236}">
                <a16:creationId xmlns:a16="http://schemas.microsoft.com/office/drawing/2014/main" id="{56C71AEC-C1A8-8067-1550-634085D29E94}"/>
              </a:ext>
            </a:extLst>
          </p:cNvPr>
          <p:cNvCxnSpPr>
            <a:cxnSpLocks/>
            <a:stCxn id="84" idx="3"/>
          </p:cNvCxnSpPr>
          <p:nvPr/>
        </p:nvCxnSpPr>
        <p:spPr>
          <a:xfrm flipV="1">
            <a:off x="6845553" y="2145074"/>
            <a:ext cx="4155121" cy="2024953"/>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uman_Conceptualization_100_Dots_10x1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1151"/>
            <a:ext cx="12191999" cy="6858000"/>
          </a:xfrm>
          <a:prstGeom prst="rect">
            <a:avLst/>
          </a:prstGeom>
        </p:spPr>
      </p:pic>
      <p:sp>
        <p:nvSpPr>
          <p:cNvPr id="4" name="TextBox 3">
            <a:extLst>
              <a:ext uri="{FF2B5EF4-FFF2-40B4-BE49-F238E27FC236}">
                <a16:creationId xmlns:a16="http://schemas.microsoft.com/office/drawing/2014/main" id="{619F9FE8-157F-09F7-7096-D3FD6A6FFF47}"/>
              </a:ext>
            </a:extLst>
          </p:cNvPr>
          <p:cNvSpPr txBox="1"/>
          <p:nvPr/>
        </p:nvSpPr>
        <p:spPr>
          <a:xfrm>
            <a:off x="630666" y="122277"/>
            <a:ext cx="7521290" cy="461665"/>
          </a:xfrm>
          <a:prstGeom prst="rect">
            <a:avLst/>
          </a:prstGeom>
          <a:solidFill>
            <a:schemeClr val="tx1"/>
          </a:solidFill>
        </p:spPr>
        <p:txBody>
          <a:bodyPr wrap="none" rtlCol="0">
            <a:spAutoFit/>
          </a:bodyPr>
          <a:lstStyle/>
          <a:p>
            <a:r>
              <a:rPr lang="en-US" sz="2400" b="1" dirty="0">
                <a:solidFill>
                  <a:schemeClr val="bg1"/>
                </a:solidFill>
              </a:rPr>
              <a:t>A 100 Point Demonstration of Human Visual Memory       </a:t>
            </a:r>
          </a:p>
        </p:txBody>
      </p:sp>
      <p:sp>
        <p:nvSpPr>
          <p:cNvPr id="10" name="TextBox 9">
            <a:extLst>
              <a:ext uri="{FF2B5EF4-FFF2-40B4-BE49-F238E27FC236}">
                <a16:creationId xmlns:a16="http://schemas.microsoft.com/office/drawing/2014/main" id="{0AB2451C-A91B-6846-0931-DFB250CC8969}"/>
              </a:ext>
            </a:extLst>
          </p:cNvPr>
          <p:cNvSpPr txBox="1"/>
          <p:nvPr/>
        </p:nvSpPr>
        <p:spPr>
          <a:xfrm>
            <a:off x="9625983" y="100359"/>
            <a:ext cx="2456826" cy="830997"/>
          </a:xfrm>
          <a:prstGeom prst="rect">
            <a:avLst/>
          </a:prstGeom>
          <a:solidFill>
            <a:schemeClr val="tx1"/>
          </a:solidFill>
          <a:ln w="47625">
            <a:solidFill>
              <a:srgbClr val="7030A0"/>
            </a:solidFill>
          </a:ln>
        </p:spPr>
        <p:txBody>
          <a:bodyPr wrap="none" rtlCol="0">
            <a:spAutoFit/>
          </a:bodyPr>
          <a:lstStyle/>
          <a:p>
            <a:r>
              <a:rPr lang="en-US" sz="2400" b="1" dirty="0">
                <a:solidFill>
                  <a:srgbClr val="FFFF00"/>
                </a:solidFill>
              </a:rPr>
              <a:t>Limits of Human </a:t>
            </a:r>
          </a:p>
          <a:p>
            <a:r>
              <a:rPr lang="en-US" sz="2400" b="1" dirty="0">
                <a:solidFill>
                  <a:srgbClr val="FFFF00"/>
                </a:solidFill>
              </a:rPr>
              <a:t>Neural Processing</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uman_Conceptualization_10000_Dot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54" y="0"/>
            <a:ext cx="12191695" cy="6858000"/>
          </a:xfrm>
          <a:prstGeom prst="rect">
            <a:avLst/>
          </a:prstGeom>
        </p:spPr>
      </p:pic>
      <p:sp>
        <p:nvSpPr>
          <p:cNvPr id="4" name="TextBox 3">
            <a:extLst>
              <a:ext uri="{FF2B5EF4-FFF2-40B4-BE49-F238E27FC236}">
                <a16:creationId xmlns:a16="http://schemas.microsoft.com/office/drawing/2014/main" id="{F23D37C6-B88E-4348-4C23-5ED55900379E}"/>
              </a:ext>
            </a:extLst>
          </p:cNvPr>
          <p:cNvSpPr txBox="1"/>
          <p:nvPr/>
        </p:nvSpPr>
        <p:spPr>
          <a:xfrm>
            <a:off x="630666" y="122277"/>
            <a:ext cx="8451481" cy="461665"/>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black"/>
                </a:solidFill>
                <a:effectLst/>
                <a:uLnTx/>
                <a:uFillTx/>
                <a:latin typeface="Calibri"/>
                <a:ea typeface="+mn-ea"/>
                <a:cs typeface="+mn-cs"/>
              </a:rPr>
              <a:t>10,000 Positions — 100 Random Dots Missing</a:t>
            </a:r>
          </a:p>
        </p:txBody>
      </p:sp>
      <p:pic>
        <p:nvPicPr>
          <p:cNvPr id="8" name="Picture 7">
            <a:extLst>
              <a:ext uri="{FF2B5EF4-FFF2-40B4-BE49-F238E27FC236}">
                <a16:creationId xmlns:a16="http://schemas.microsoft.com/office/drawing/2014/main" id="{34421208-2768-D677-ED18-2B89248B54F8}"/>
              </a:ext>
            </a:extLst>
          </p:cNvPr>
          <p:cNvPicPr>
            <a:picLocks noChangeAspect="1"/>
          </p:cNvPicPr>
          <p:nvPr/>
        </p:nvPicPr>
        <p:blipFill>
          <a:blip r:embed="rId5"/>
          <a:stretch>
            <a:fillRect/>
          </a:stretch>
        </p:blipFill>
        <p:spPr>
          <a:xfrm>
            <a:off x="8329672" y="4658687"/>
            <a:ext cx="1504950" cy="1212280"/>
          </a:xfrm>
          <a:prstGeom prst="rect">
            <a:avLst/>
          </a:prstGeom>
        </p:spPr>
      </p:pic>
      <p:sp>
        <p:nvSpPr>
          <p:cNvPr id="16" name="TextBox 15">
            <a:extLst>
              <a:ext uri="{FF2B5EF4-FFF2-40B4-BE49-F238E27FC236}">
                <a16:creationId xmlns:a16="http://schemas.microsoft.com/office/drawing/2014/main" id="{8D199E00-CB69-2C19-CF5C-C8A2F6797E3B}"/>
              </a:ext>
            </a:extLst>
          </p:cNvPr>
          <p:cNvSpPr txBox="1"/>
          <p:nvPr/>
        </p:nvSpPr>
        <p:spPr>
          <a:xfrm>
            <a:off x="638098" y="107407"/>
            <a:ext cx="8102026" cy="461665"/>
          </a:xfrm>
          <a:prstGeom prst="rect">
            <a:avLst/>
          </a:prstGeom>
          <a:solidFill>
            <a:schemeClr val="tx1"/>
          </a:solidFill>
        </p:spPr>
        <p:txBody>
          <a:bodyPr wrap="none" rtlCol="0">
            <a:spAutoFit/>
          </a:bodyPr>
          <a:lstStyle/>
          <a:p>
            <a:r>
              <a:rPr lang="en-US" sz="2400" b="1" dirty="0">
                <a:solidFill>
                  <a:schemeClr val="bg1"/>
                </a:solidFill>
              </a:rPr>
              <a:t>A 9,900 Point Demonstration of Human Visual Reconstruction</a:t>
            </a:r>
          </a:p>
        </p:txBody>
      </p:sp>
      <p:sp>
        <p:nvSpPr>
          <p:cNvPr id="18" name="TextBox 17">
            <a:extLst>
              <a:ext uri="{FF2B5EF4-FFF2-40B4-BE49-F238E27FC236}">
                <a16:creationId xmlns:a16="http://schemas.microsoft.com/office/drawing/2014/main" id="{8F80D9D5-DEA3-7E2E-6626-3A48E4FBA1B1}"/>
              </a:ext>
            </a:extLst>
          </p:cNvPr>
          <p:cNvSpPr txBox="1"/>
          <p:nvPr/>
        </p:nvSpPr>
        <p:spPr>
          <a:xfrm>
            <a:off x="8331448" y="4873674"/>
            <a:ext cx="2883097" cy="1631216"/>
          </a:xfrm>
          <a:prstGeom prst="rect">
            <a:avLst/>
          </a:prstGeom>
          <a:noFill/>
        </p:spPr>
        <p:txBody>
          <a:bodyPr wrap="none" rtlCol="0">
            <a:spAutoFit/>
          </a:bodyPr>
          <a:lstStyle/>
          <a:p>
            <a:r>
              <a:rPr lang="en-US" sz="2000" dirty="0">
                <a:solidFill>
                  <a:schemeClr val="bg1"/>
                </a:solidFill>
              </a:rPr>
              <a:t>In comparison, a LLM can </a:t>
            </a:r>
          </a:p>
          <a:p>
            <a:r>
              <a:rPr lang="en-US" sz="2000" dirty="0">
                <a:solidFill>
                  <a:schemeClr val="bg1"/>
                </a:solidFill>
              </a:rPr>
              <a:t>handle about 400 million</a:t>
            </a:r>
          </a:p>
          <a:p>
            <a:r>
              <a:rPr lang="en-US" sz="2000" dirty="0">
                <a:solidFill>
                  <a:schemeClr val="bg1"/>
                </a:solidFill>
              </a:rPr>
              <a:t>Numerical coordinates. </a:t>
            </a:r>
          </a:p>
          <a:p>
            <a:r>
              <a:rPr lang="en-US" sz="2000" dirty="0">
                <a:solidFill>
                  <a:schemeClr val="bg1"/>
                </a:solidFill>
              </a:rPr>
              <a:t>About 40,000 times more</a:t>
            </a:r>
          </a:p>
          <a:p>
            <a:r>
              <a:rPr lang="en-US" sz="2000" dirty="0">
                <a:solidFill>
                  <a:schemeClr val="bg1"/>
                </a:solidFill>
              </a:rPr>
              <a:t>than humans.</a:t>
            </a:r>
          </a:p>
        </p:txBody>
      </p:sp>
      <p:sp>
        <p:nvSpPr>
          <p:cNvPr id="10" name="TextBox 9">
            <a:extLst>
              <a:ext uri="{FF2B5EF4-FFF2-40B4-BE49-F238E27FC236}">
                <a16:creationId xmlns:a16="http://schemas.microsoft.com/office/drawing/2014/main" id="{316EDADC-C28E-168A-07E1-3ABBB99493F8}"/>
              </a:ext>
            </a:extLst>
          </p:cNvPr>
          <p:cNvSpPr txBox="1"/>
          <p:nvPr/>
        </p:nvSpPr>
        <p:spPr>
          <a:xfrm>
            <a:off x="9625983" y="100359"/>
            <a:ext cx="2456826" cy="830997"/>
          </a:xfrm>
          <a:prstGeom prst="rect">
            <a:avLst/>
          </a:prstGeom>
          <a:solidFill>
            <a:schemeClr val="tx1"/>
          </a:solidFill>
          <a:ln w="47625">
            <a:solidFill>
              <a:srgbClr val="7030A0"/>
            </a:solidFill>
          </a:ln>
        </p:spPr>
        <p:txBody>
          <a:bodyPr wrap="none" rtlCol="0">
            <a:spAutoFit/>
          </a:bodyPr>
          <a:lstStyle/>
          <a:p>
            <a:r>
              <a:rPr lang="en-US" sz="2400" b="1" dirty="0">
                <a:solidFill>
                  <a:srgbClr val="FFFF00"/>
                </a:solidFill>
              </a:rPr>
              <a:t>Limits of Human </a:t>
            </a:r>
          </a:p>
          <a:p>
            <a:r>
              <a:rPr lang="en-US" sz="2400" b="1" dirty="0">
                <a:solidFill>
                  <a:srgbClr val="FFFF00"/>
                </a:solidFill>
              </a:rPr>
              <a:t>Neural Processing</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9DC72B7F-DF02-96BB-3B45-999B299A1E1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ACA10BED-9CB7-525E-9D87-401BFF95E3B9}"/>
              </a:ext>
            </a:extLst>
          </p:cNvPr>
          <p:cNvSpPr/>
          <p:nvPr/>
        </p:nvSpPr>
        <p:spPr>
          <a:xfrm>
            <a:off x="164592" y="181525"/>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649CEF18-CEFB-6A0B-DAA7-5A3166525F89}"/>
              </a:ext>
            </a:extLst>
          </p:cNvPr>
          <p:cNvSpPr txBox="1"/>
          <p:nvPr/>
        </p:nvSpPr>
        <p:spPr>
          <a:xfrm>
            <a:off x="502920" y="314462"/>
            <a:ext cx="1120140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5C756"/>
                </a:solidFill>
                <a:effectLst/>
                <a:uLnTx/>
                <a:uFillTx/>
                <a:latin typeface="Georgia"/>
                <a:ea typeface="+mn-ea"/>
                <a:cs typeface="+mn-cs"/>
              </a:rPr>
              <a:t>Strength of Large Language Models Today</a:t>
            </a:r>
            <a:endParaRPr kumimoji="0" sz="2800" b="1" i="0" u="none" strike="noStrike" kern="1200" cap="none" spc="0" normalizeH="0" baseline="0" noProof="0" dirty="0">
              <a:ln>
                <a:noFill/>
              </a:ln>
              <a:solidFill>
                <a:srgbClr val="F5C756"/>
              </a:solidFill>
              <a:effectLst/>
              <a:uLnTx/>
              <a:uFillTx/>
              <a:latin typeface="Georgia"/>
              <a:ea typeface="+mn-ea"/>
              <a:cs typeface="+mn-cs"/>
            </a:endParaRPr>
          </a:p>
        </p:txBody>
      </p:sp>
      <p:pic>
        <p:nvPicPr>
          <p:cNvPr id="49" name="Picture 48">
            <a:extLst>
              <a:ext uri="{FF2B5EF4-FFF2-40B4-BE49-F238E27FC236}">
                <a16:creationId xmlns:a16="http://schemas.microsoft.com/office/drawing/2014/main" id="{DA7B54DC-D388-C032-A5B5-F1676EED54E4}"/>
              </a:ext>
            </a:extLst>
          </p:cNvPr>
          <p:cNvPicPr>
            <a:picLocks noChangeAspect="1"/>
          </p:cNvPicPr>
          <p:nvPr/>
        </p:nvPicPr>
        <p:blipFill>
          <a:blip r:embed="rId2"/>
          <a:stretch>
            <a:fillRect/>
          </a:stretch>
        </p:blipFill>
        <p:spPr>
          <a:xfrm>
            <a:off x="502921" y="987552"/>
            <a:ext cx="11201399" cy="5237343"/>
          </a:xfrm>
          <a:prstGeom prst="rect">
            <a:avLst/>
          </a:prstGeom>
        </p:spPr>
      </p:pic>
      <p:sp>
        <p:nvSpPr>
          <p:cNvPr id="50" name="TextBox 49">
            <a:extLst>
              <a:ext uri="{FF2B5EF4-FFF2-40B4-BE49-F238E27FC236}">
                <a16:creationId xmlns:a16="http://schemas.microsoft.com/office/drawing/2014/main" id="{2C052FC1-D7CE-5B5D-6D49-1A4C8B549622}"/>
              </a:ext>
            </a:extLst>
          </p:cNvPr>
          <p:cNvSpPr txBox="1"/>
          <p:nvPr/>
        </p:nvSpPr>
        <p:spPr>
          <a:xfrm>
            <a:off x="4122549" y="1275921"/>
            <a:ext cx="679192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a:ea typeface="+mn-ea"/>
                <a:cs typeface="+mn-cs"/>
              </a:rPr>
              <a:t>GPQA</a:t>
            </a:r>
            <a:r>
              <a:rPr kumimoji="0" lang="en-US" sz="2000" b="1" i="0" u="none" strike="noStrike" kern="1200" cap="none" spc="0" normalizeH="0" baseline="0" noProof="0" dirty="0">
                <a:ln>
                  <a:noFill/>
                </a:ln>
                <a:solidFill>
                  <a:prstClr val="black"/>
                </a:solidFill>
                <a:effectLst/>
                <a:uLnTx/>
                <a:uFillTx/>
                <a:latin typeface="Calibri"/>
                <a:ea typeface="+mn-ea"/>
                <a:cs typeface="+mn-cs"/>
              </a:rPr>
              <a:t>: Graduate-Level Google-Proof Q&amp;A Benchmark -----------</a:t>
            </a:r>
          </a:p>
        </p:txBody>
      </p:sp>
      <p:sp>
        <p:nvSpPr>
          <p:cNvPr id="52" name="TextBox 51">
            <a:extLst>
              <a:ext uri="{FF2B5EF4-FFF2-40B4-BE49-F238E27FC236}">
                <a16:creationId xmlns:a16="http://schemas.microsoft.com/office/drawing/2014/main" id="{3CE4ACCC-5866-BC7D-F6EE-E42D9E9B54A4}"/>
              </a:ext>
            </a:extLst>
          </p:cNvPr>
          <p:cNvSpPr txBox="1"/>
          <p:nvPr/>
        </p:nvSpPr>
        <p:spPr>
          <a:xfrm>
            <a:off x="4122549" y="1942840"/>
            <a:ext cx="4212948"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LLMs are low agency, slow learners,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poor at planning and error correction.</a:t>
            </a:r>
          </a:p>
        </p:txBody>
      </p:sp>
      <p:sp>
        <p:nvSpPr>
          <p:cNvPr id="54" name="TextBox 53">
            <a:extLst>
              <a:ext uri="{FF2B5EF4-FFF2-40B4-BE49-F238E27FC236}">
                <a16:creationId xmlns:a16="http://schemas.microsoft.com/office/drawing/2014/main" id="{E004F74E-2D28-9D47-0327-FC072C0E40E5}"/>
              </a:ext>
            </a:extLst>
          </p:cNvPr>
          <p:cNvSpPr txBox="1"/>
          <p:nvPr/>
        </p:nvSpPr>
        <p:spPr>
          <a:xfrm>
            <a:off x="9184214" y="906807"/>
            <a:ext cx="26026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Research Mathematics</a:t>
            </a:r>
          </a:p>
        </p:txBody>
      </p:sp>
      <p:sp>
        <p:nvSpPr>
          <p:cNvPr id="61" name="TextBox 60">
            <a:extLst>
              <a:ext uri="{FF2B5EF4-FFF2-40B4-BE49-F238E27FC236}">
                <a16:creationId xmlns:a16="http://schemas.microsoft.com/office/drawing/2014/main" id="{ABA82EC9-7A28-4924-2B2A-43D941F830AF}"/>
              </a:ext>
            </a:extLst>
          </p:cNvPr>
          <p:cNvSpPr txBox="1"/>
          <p:nvPr/>
        </p:nvSpPr>
        <p:spPr>
          <a:xfrm>
            <a:off x="7649191" y="4039398"/>
            <a:ext cx="4039888" cy="107721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Intelligence:</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1" u="none" strike="noStrike" kern="1200" cap="none" spc="0" normalizeH="0" baseline="0" noProof="0" dirty="0">
                <a:ln>
                  <a:noFill/>
                </a:ln>
                <a:solidFill>
                  <a:prstClr val="black"/>
                </a:solidFill>
                <a:effectLst/>
                <a:uLnTx/>
                <a:uFillTx/>
                <a:latin typeface="Calibri"/>
                <a:ea typeface="+mn-ea"/>
                <a:cs typeface="+mn-cs"/>
              </a:rPr>
              <a:t>How capable is the system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reasoning, predicting, solving and generating?</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Agency:</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1" u="none" strike="noStrike" kern="1200" cap="none" spc="0" normalizeH="0" baseline="0" noProof="0" dirty="0">
                <a:ln>
                  <a:noFill/>
                </a:ln>
                <a:solidFill>
                  <a:prstClr val="black"/>
                </a:solidFill>
                <a:effectLst/>
                <a:uLnTx/>
                <a:uFillTx/>
                <a:latin typeface="Calibri"/>
                <a:ea typeface="+mn-ea"/>
                <a:cs typeface="+mn-cs"/>
              </a:rPr>
              <a:t>How independently can the system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pursue goals and take actions?</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34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6CEFA683-5EBC-F16B-20BE-4A224A5FD60F}"/>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7117CF5D-5960-9D71-B2FD-13F8EDC643C5}"/>
              </a:ext>
            </a:extLst>
          </p:cNvPr>
          <p:cNvSpPr/>
          <p:nvPr/>
        </p:nvSpPr>
        <p:spPr>
          <a:xfrm>
            <a:off x="164592" y="164592"/>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A61F233F-FE6C-32FE-3EE3-693D3290E0EA}"/>
              </a:ext>
            </a:extLst>
          </p:cNvPr>
          <p:cNvSpPr txBox="1"/>
          <p:nvPr/>
        </p:nvSpPr>
        <p:spPr>
          <a:xfrm>
            <a:off x="502920" y="314462"/>
            <a:ext cx="1120140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srgbClr val="F5C756"/>
                </a:solidFill>
                <a:latin typeface="Georgia"/>
              </a:rPr>
              <a:t>Strength of Large Language Models</a:t>
            </a:r>
            <a:endParaRPr kumimoji="0" sz="2800" b="1" i="0" u="none" strike="noStrike" kern="1200" cap="none" spc="0" normalizeH="0" baseline="0" noProof="0" dirty="0">
              <a:ln>
                <a:noFill/>
              </a:ln>
              <a:solidFill>
                <a:srgbClr val="F5C756"/>
              </a:solidFill>
              <a:effectLst/>
              <a:uLnTx/>
              <a:uFillTx/>
              <a:latin typeface="Georgia"/>
              <a:ea typeface="+mn-ea"/>
              <a:cs typeface="+mn-cs"/>
            </a:endParaRPr>
          </a:p>
        </p:txBody>
      </p:sp>
      <p:sp>
        <p:nvSpPr>
          <p:cNvPr id="54" name="TextBox 53">
            <a:extLst>
              <a:ext uri="{FF2B5EF4-FFF2-40B4-BE49-F238E27FC236}">
                <a16:creationId xmlns:a16="http://schemas.microsoft.com/office/drawing/2014/main" id="{F73EAF60-CF73-827D-F9C9-A8D490180B48}"/>
              </a:ext>
            </a:extLst>
          </p:cNvPr>
          <p:cNvSpPr txBox="1"/>
          <p:nvPr/>
        </p:nvSpPr>
        <p:spPr>
          <a:xfrm>
            <a:off x="9184214" y="906807"/>
            <a:ext cx="2602636" cy="400110"/>
          </a:xfrm>
          <a:prstGeom prst="rect">
            <a:avLst/>
          </a:prstGeom>
          <a:noFill/>
        </p:spPr>
        <p:txBody>
          <a:bodyPr wrap="none" rtlCol="0">
            <a:spAutoFit/>
          </a:bodyPr>
          <a:lstStyle/>
          <a:p>
            <a:r>
              <a:rPr lang="en-US" sz="2000" b="1" dirty="0"/>
              <a:t>Research Mathematics</a:t>
            </a:r>
          </a:p>
        </p:txBody>
      </p:sp>
      <p:pic>
        <p:nvPicPr>
          <p:cNvPr id="5" name="Picture 4">
            <a:extLst>
              <a:ext uri="{FF2B5EF4-FFF2-40B4-BE49-F238E27FC236}">
                <a16:creationId xmlns:a16="http://schemas.microsoft.com/office/drawing/2014/main" id="{D7E2F96B-E373-A178-CF7A-AA8A25333DCD}"/>
              </a:ext>
            </a:extLst>
          </p:cNvPr>
          <p:cNvPicPr>
            <a:picLocks noChangeAspect="1"/>
          </p:cNvPicPr>
          <p:nvPr/>
        </p:nvPicPr>
        <p:blipFill>
          <a:blip r:embed="rId2"/>
          <a:stretch>
            <a:fillRect/>
          </a:stretch>
        </p:blipFill>
        <p:spPr>
          <a:xfrm>
            <a:off x="733425" y="314462"/>
            <a:ext cx="10725150" cy="6210300"/>
          </a:xfrm>
          <a:prstGeom prst="rect">
            <a:avLst/>
          </a:prstGeom>
        </p:spPr>
      </p:pic>
      <p:pic>
        <p:nvPicPr>
          <p:cNvPr id="7" name="Picture 6">
            <a:extLst>
              <a:ext uri="{FF2B5EF4-FFF2-40B4-BE49-F238E27FC236}">
                <a16:creationId xmlns:a16="http://schemas.microsoft.com/office/drawing/2014/main" id="{72FBE6AE-2F7A-BFAA-2775-DAE580D59CAC}"/>
              </a:ext>
            </a:extLst>
          </p:cNvPr>
          <p:cNvPicPr>
            <a:picLocks noChangeAspect="1"/>
          </p:cNvPicPr>
          <p:nvPr/>
        </p:nvPicPr>
        <p:blipFill>
          <a:blip r:embed="rId3"/>
          <a:stretch>
            <a:fillRect/>
          </a:stretch>
        </p:blipFill>
        <p:spPr>
          <a:xfrm>
            <a:off x="8946704" y="1141669"/>
            <a:ext cx="2343150" cy="419100"/>
          </a:xfrm>
          <a:prstGeom prst="rect">
            <a:avLst/>
          </a:prstGeom>
        </p:spPr>
      </p:pic>
      <p:cxnSp>
        <p:nvCxnSpPr>
          <p:cNvPr id="4" name="Straight Arrow Connector 3">
            <a:extLst>
              <a:ext uri="{FF2B5EF4-FFF2-40B4-BE49-F238E27FC236}">
                <a16:creationId xmlns:a16="http://schemas.microsoft.com/office/drawing/2014/main" id="{F19F2DA0-0FB1-B608-2DA1-BC3378A83344}"/>
              </a:ext>
            </a:extLst>
          </p:cNvPr>
          <p:cNvCxnSpPr>
            <a:cxnSpLocks/>
          </p:cNvCxnSpPr>
          <p:nvPr/>
        </p:nvCxnSpPr>
        <p:spPr>
          <a:xfrm flipV="1">
            <a:off x="7233081" y="3261732"/>
            <a:ext cx="0" cy="2300868"/>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799CD3C5-5CE4-13A2-17C8-8D7CB79C4DED}"/>
              </a:ext>
            </a:extLst>
          </p:cNvPr>
          <p:cNvCxnSpPr>
            <a:cxnSpLocks/>
          </p:cNvCxnSpPr>
          <p:nvPr/>
        </p:nvCxnSpPr>
        <p:spPr>
          <a:xfrm flipV="1">
            <a:off x="5680668" y="4029559"/>
            <a:ext cx="0" cy="1533041"/>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4365D5A8-DD07-2DF4-6F01-D8D8C58F53CE}"/>
              </a:ext>
            </a:extLst>
          </p:cNvPr>
          <p:cNvSpPr txBox="1"/>
          <p:nvPr/>
        </p:nvSpPr>
        <p:spPr>
          <a:xfrm>
            <a:off x="3642848" y="3364405"/>
            <a:ext cx="2249527" cy="646331"/>
          </a:xfrm>
          <a:prstGeom prst="rect">
            <a:avLst/>
          </a:prstGeom>
          <a:noFill/>
        </p:spPr>
        <p:txBody>
          <a:bodyPr wrap="none" rtlCol="0">
            <a:spAutoFit/>
          </a:bodyPr>
          <a:lstStyle/>
          <a:p>
            <a:r>
              <a:rPr lang="en-US" b="1" dirty="0">
                <a:solidFill>
                  <a:schemeClr val="accent1">
                    <a:lumMod val="75000"/>
                  </a:schemeClr>
                </a:solidFill>
              </a:rPr>
              <a:t>1997 IBM Deep Blue </a:t>
            </a:r>
          </a:p>
          <a:p>
            <a:r>
              <a:rPr lang="en-US" b="1" dirty="0">
                <a:solidFill>
                  <a:schemeClr val="accent1">
                    <a:lumMod val="75000"/>
                  </a:schemeClr>
                </a:solidFill>
              </a:rPr>
              <a:t>Defeats Boris Spassky</a:t>
            </a:r>
          </a:p>
        </p:txBody>
      </p:sp>
      <p:cxnSp>
        <p:nvCxnSpPr>
          <p:cNvPr id="8" name="Straight Arrow Connector 7">
            <a:extLst>
              <a:ext uri="{FF2B5EF4-FFF2-40B4-BE49-F238E27FC236}">
                <a16:creationId xmlns:a16="http://schemas.microsoft.com/office/drawing/2014/main" id="{007ECB93-8E54-681E-CEAE-21B0871BA885}"/>
              </a:ext>
            </a:extLst>
          </p:cNvPr>
          <p:cNvCxnSpPr>
            <a:cxnSpLocks/>
          </p:cNvCxnSpPr>
          <p:nvPr/>
        </p:nvCxnSpPr>
        <p:spPr>
          <a:xfrm flipH="1">
            <a:off x="5655268" y="4101164"/>
            <a:ext cx="5594925" cy="0"/>
          </a:xfrm>
          <a:prstGeom prst="straightConnector1">
            <a:avLst/>
          </a:prstGeom>
          <a:ln w="28575">
            <a:headEnd type="stealth" w="lg" len="lg"/>
            <a:tailEnd type="triangl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99F64164-AB7A-4AD2-89B1-72C8CCC8E08B}"/>
              </a:ext>
            </a:extLst>
          </p:cNvPr>
          <p:cNvSpPr txBox="1"/>
          <p:nvPr/>
        </p:nvSpPr>
        <p:spPr>
          <a:xfrm>
            <a:off x="8511115" y="3907974"/>
            <a:ext cx="1081770" cy="369332"/>
          </a:xfrm>
          <a:prstGeom prst="rect">
            <a:avLst/>
          </a:prstGeom>
          <a:solidFill>
            <a:schemeClr val="bg1"/>
          </a:solidFill>
        </p:spPr>
        <p:txBody>
          <a:bodyPr wrap="square" rtlCol="0">
            <a:spAutoFit/>
          </a:bodyPr>
          <a:lstStyle/>
          <a:p>
            <a:pPr algn="ctr"/>
            <a:r>
              <a:rPr lang="en-US" b="1" dirty="0">
                <a:solidFill>
                  <a:schemeClr val="accent1">
                    <a:lumMod val="75000"/>
                  </a:schemeClr>
                </a:solidFill>
              </a:rPr>
              <a:t>30 Years</a:t>
            </a:r>
          </a:p>
        </p:txBody>
      </p:sp>
    </p:spTree>
    <p:extLst>
      <p:ext uri="{BB962C8B-B14F-4D97-AF65-F5344CB8AC3E}">
        <p14:creationId xmlns:p14="http://schemas.microsoft.com/office/powerpoint/2010/main" val="3215071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11676623-7CB9-E03F-D7D0-E7FE08ADCB51}"/>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97A72FA1-F085-E23E-D730-E6DE09D96E3C}"/>
              </a:ext>
            </a:extLst>
          </p:cNvPr>
          <p:cNvSpPr/>
          <p:nvPr/>
        </p:nvSpPr>
        <p:spPr>
          <a:xfrm>
            <a:off x="164592" y="181525"/>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6C8C8EB1-FDDA-6DFC-D9AE-8BB6B48211F9}"/>
              </a:ext>
            </a:extLst>
          </p:cNvPr>
          <p:cNvSpPr txBox="1"/>
          <p:nvPr/>
        </p:nvSpPr>
        <p:spPr>
          <a:xfrm>
            <a:off x="502920" y="314462"/>
            <a:ext cx="1120140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5C756"/>
                </a:solidFill>
                <a:effectLst/>
                <a:uLnTx/>
                <a:uFillTx/>
                <a:latin typeface="Georgia"/>
                <a:ea typeface="+mn-ea"/>
                <a:cs typeface="+mn-cs"/>
              </a:rPr>
              <a:t>Strength of Large Language Models Tomorrow?</a:t>
            </a:r>
            <a:endParaRPr kumimoji="0" sz="2800" b="1" i="0" u="none" strike="noStrike" kern="1200" cap="none" spc="0" normalizeH="0" baseline="0" noProof="0" dirty="0">
              <a:ln>
                <a:noFill/>
              </a:ln>
              <a:solidFill>
                <a:srgbClr val="F5C756"/>
              </a:solidFill>
              <a:effectLst/>
              <a:uLnTx/>
              <a:uFillTx/>
              <a:latin typeface="Georgia"/>
              <a:ea typeface="+mn-ea"/>
              <a:cs typeface="+mn-cs"/>
            </a:endParaRPr>
          </a:p>
        </p:txBody>
      </p:sp>
      <p:sp>
        <p:nvSpPr>
          <p:cNvPr id="50" name="TextBox 49">
            <a:extLst>
              <a:ext uri="{FF2B5EF4-FFF2-40B4-BE49-F238E27FC236}">
                <a16:creationId xmlns:a16="http://schemas.microsoft.com/office/drawing/2014/main" id="{6B9A1B52-DA6B-9B7E-FEB6-6D4A98DFA003}"/>
              </a:ext>
            </a:extLst>
          </p:cNvPr>
          <p:cNvSpPr txBox="1"/>
          <p:nvPr/>
        </p:nvSpPr>
        <p:spPr>
          <a:xfrm>
            <a:off x="4122549" y="1275921"/>
            <a:ext cx="679192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libri"/>
                <a:ea typeface="+mn-ea"/>
                <a:cs typeface="+mn-cs"/>
              </a:rPr>
              <a:t>GPQA</a:t>
            </a:r>
            <a:r>
              <a:rPr kumimoji="0" lang="en-US" sz="2000" b="1" i="0" u="none" strike="noStrike" kern="1200" cap="none" spc="0" normalizeH="0" baseline="0" noProof="0" dirty="0">
                <a:ln>
                  <a:noFill/>
                </a:ln>
                <a:solidFill>
                  <a:prstClr val="black"/>
                </a:solidFill>
                <a:effectLst/>
                <a:uLnTx/>
                <a:uFillTx/>
                <a:latin typeface="Calibri"/>
                <a:ea typeface="+mn-ea"/>
                <a:cs typeface="+mn-cs"/>
              </a:rPr>
              <a:t>: Graduate-Level Google-Proof Q&amp;A Benchmark -----------</a:t>
            </a:r>
          </a:p>
        </p:txBody>
      </p:sp>
      <p:sp>
        <p:nvSpPr>
          <p:cNvPr id="52" name="TextBox 51">
            <a:extLst>
              <a:ext uri="{FF2B5EF4-FFF2-40B4-BE49-F238E27FC236}">
                <a16:creationId xmlns:a16="http://schemas.microsoft.com/office/drawing/2014/main" id="{127610B7-2F1E-2125-6652-AE8E4ED34A13}"/>
              </a:ext>
            </a:extLst>
          </p:cNvPr>
          <p:cNvSpPr txBox="1"/>
          <p:nvPr/>
        </p:nvSpPr>
        <p:spPr>
          <a:xfrm>
            <a:off x="4122549" y="1942840"/>
            <a:ext cx="4212948"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LLMs are low agency, slow learners,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poor at planning and error correction.</a:t>
            </a:r>
          </a:p>
        </p:txBody>
      </p:sp>
      <p:sp>
        <p:nvSpPr>
          <p:cNvPr id="54" name="TextBox 53">
            <a:extLst>
              <a:ext uri="{FF2B5EF4-FFF2-40B4-BE49-F238E27FC236}">
                <a16:creationId xmlns:a16="http://schemas.microsoft.com/office/drawing/2014/main" id="{C0437384-3431-D450-271C-7D0887DF7667}"/>
              </a:ext>
            </a:extLst>
          </p:cNvPr>
          <p:cNvSpPr txBox="1"/>
          <p:nvPr/>
        </p:nvSpPr>
        <p:spPr>
          <a:xfrm>
            <a:off x="9184214" y="906807"/>
            <a:ext cx="26026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Research Mathematics</a:t>
            </a:r>
          </a:p>
        </p:txBody>
      </p:sp>
      <p:sp>
        <p:nvSpPr>
          <p:cNvPr id="61" name="TextBox 60">
            <a:extLst>
              <a:ext uri="{FF2B5EF4-FFF2-40B4-BE49-F238E27FC236}">
                <a16:creationId xmlns:a16="http://schemas.microsoft.com/office/drawing/2014/main" id="{7A4A59CE-F650-70CA-A157-F51F8E9281BF}"/>
              </a:ext>
            </a:extLst>
          </p:cNvPr>
          <p:cNvSpPr txBox="1"/>
          <p:nvPr/>
        </p:nvSpPr>
        <p:spPr>
          <a:xfrm>
            <a:off x="7649191" y="4039398"/>
            <a:ext cx="4039888" cy="107721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Intelligence:</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1" u="none" strike="noStrike" kern="1200" cap="none" spc="0" normalizeH="0" baseline="0" noProof="0" dirty="0">
                <a:ln>
                  <a:noFill/>
                </a:ln>
                <a:solidFill>
                  <a:prstClr val="black"/>
                </a:solidFill>
                <a:effectLst/>
                <a:uLnTx/>
                <a:uFillTx/>
                <a:latin typeface="Calibri"/>
                <a:ea typeface="+mn-ea"/>
                <a:cs typeface="+mn-cs"/>
              </a:rPr>
              <a:t>How capable is the system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reasoning, predicting, solving and generating?</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Agency:</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1" u="none" strike="noStrike" kern="1200" cap="none" spc="0" normalizeH="0" baseline="0" noProof="0" dirty="0">
                <a:ln>
                  <a:noFill/>
                </a:ln>
                <a:solidFill>
                  <a:prstClr val="black"/>
                </a:solidFill>
                <a:effectLst/>
                <a:uLnTx/>
                <a:uFillTx/>
                <a:latin typeface="Calibri"/>
                <a:ea typeface="+mn-ea"/>
                <a:cs typeface="+mn-cs"/>
              </a:rPr>
              <a:t>How independently can the system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a:ea typeface="+mn-ea"/>
                <a:cs typeface="+mn-cs"/>
              </a:rPr>
              <a:t>pursue goals and take actions?</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AF9BC6D2-DE22-93FB-2960-1B4C44C62FC4}"/>
              </a:ext>
            </a:extLst>
          </p:cNvPr>
          <p:cNvPicPr>
            <a:picLocks noChangeAspect="1"/>
          </p:cNvPicPr>
          <p:nvPr/>
        </p:nvPicPr>
        <p:blipFill>
          <a:blip r:embed="rId2"/>
          <a:stretch>
            <a:fillRect/>
          </a:stretch>
        </p:blipFill>
        <p:spPr>
          <a:xfrm>
            <a:off x="514257" y="1131185"/>
            <a:ext cx="11283930" cy="4957790"/>
          </a:xfrm>
          <a:prstGeom prst="rect">
            <a:avLst/>
          </a:prstGeom>
        </p:spPr>
      </p:pic>
      <p:sp>
        <p:nvSpPr>
          <p:cNvPr id="6" name="TextBox 5">
            <a:extLst>
              <a:ext uri="{FF2B5EF4-FFF2-40B4-BE49-F238E27FC236}">
                <a16:creationId xmlns:a16="http://schemas.microsoft.com/office/drawing/2014/main" id="{F4FFE27A-1EAC-5F08-AC58-DE69B5AC5054}"/>
              </a:ext>
            </a:extLst>
          </p:cNvPr>
          <p:cNvSpPr txBox="1"/>
          <p:nvPr/>
        </p:nvSpPr>
        <p:spPr>
          <a:xfrm>
            <a:off x="2806263" y="1376042"/>
            <a:ext cx="7136524"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Georgia"/>
                <a:ea typeface="+mn-ea"/>
                <a:cs typeface="+mn-cs"/>
              </a:rPr>
              <a:t>New Renaissance in S</a:t>
            </a:r>
            <a:r>
              <a:rPr kumimoji="0" lang="en-US" sz="2800" b="1" i="0" u="none" strike="noStrike" kern="1200" cap="none" spc="0" normalizeH="0" baseline="0" noProof="0" dirty="0" err="1">
                <a:ln>
                  <a:noFill/>
                </a:ln>
                <a:solidFill>
                  <a:srgbClr val="FF0000"/>
                </a:solidFill>
                <a:effectLst/>
                <a:uLnTx/>
                <a:uFillTx/>
                <a:latin typeface="Georgia"/>
                <a:ea typeface="+mn-ea"/>
                <a:cs typeface="+mn-cs"/>
              </a:rPr>
              <a:t>cience</a:t>
            </a:r>
            <a:r>
              <a:rPr kumimoji="0" lang="en-US" sz="2800" b="1" i="0" u="none" strike="noStrike" kern="1200" cap="none" spc="0" normalizeH="0" baseline="0" noProof="0" dirty="0">
                <a:ln>
                  <a:noFill/>
                </a:ln>
                <a:solidFill>
                  <a:srgbClr val="FF0000"/>
                </a:solidFill>
                <a:effectLst/>
                <a:uLnTx/>
                <a:uFillTx/>
                <a:latin typeface="Georgia"/>
                <a:ea typeface="+mn-ea"/>
                <a:cs typeface="+mn-cs"/>
              </a:rPr>
              <a:t> and Math</a:t>
            </a:r>
            <a:endParaRPr kumimoji="0" sz="2800" b="1" i="0" u="none" strike="noStrike" kern="1200" cap="none" spc="0" normalizeH="0" baseline="0" noProof="0" dirty="0">
              <a:ln>
                <a:noFill/>
              </a:ln>
              <a:solidFill>
                <a:srgbClr val="FF0000"/>
              </a:solidFill>
              <a:effectLst/>
              <a:uLnTx/>
              <a:uFillTx/>
              <a:latin typeface="Georgia"/>
              <a:ea typeface="+mn-ea"/>
              <a:cs typeface="+mn-cs"/>
            </a:endParaRPr>
          </a:p>
        </p:txBody>
      </p:sp>
      <p:sp>
        <p:nvSpPr>
          <p:cNvPr id="7" name="TextBox 6">
            <a:extLst>
              <a:ext uri="{FF2B5EF4-FFF2-40B4-BE49-F238E27FC236}">
                <a16:creationId xmlns:a16="http://schemas.microsoft.com/office/drawing/2014/main" id="{6C6D99ED-1B4A-C09D-36CB-BA0BADB213C3}"/>
              </a:ext>
            </a:extLst>
          </p:cNvPr>
          <p:cNvSpPr txBox="1"/>
          <p:nvPr/>
        </p:nvSpPr>
        <p:spPr>
          <a:xfrm>
            <a:off x="7248852" y="3834517"/>
            <a:ext cx="4375258" cy="1846659"/>
          </a:xfrm>
          <a:prstGeom prst="rect">
            <a:avLst/>
          </a:prstGeom>
          <a:solidFill>
            <a:srgbClr val="F8F4E8"/>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Some Mathematicians are in Despair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2026 Navier-Stokes Problem Controversy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~10,000 AI agents + enormous computation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 human mathematical knowledge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attack a problem humans  had not resolved in decades.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a:rPr>
              <a:t>      88 hours, 300 billion output tokens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      Estimated Cost: $22,500,000  at current LLM rates</a:t>
            </a:r>
          </a:p>
        </p:txBody>
      </p:sp>
      <p:cxnSp>
        <p:nvCxnSpPr>
          <p:cNvPr id="8" name="Connector 56">
            <a:extLst>
              <a:ext uri="{FF2B5EF4-FFF2-40B4-BE49-F238E27FC236}">
                <a16:creationId xmlns:a16="http://schemas.microsoft.com/office/drawing/2014/main" id="{0E9D9B66-E1A0-23BA-C82D-ED32ED23A8FF}"/>
              </a:ext>
            </a:extLst>
          </p:cNvPr>
          <p:cNvCxnSpPr>
            <a:cxnSpLocks/>
          </p:cNvCxnSpPr>
          <p:nvPr/>
        </p:nvCxnSpPr>
        <p:spPr>
          <a:xfrm flipH="1" flipV="1">
            <a:off x="5696381" y="3970641"/>
            <a:ext cx="1791814" cy="295265"/>
          </a:xfrm>
          <a:prstGeom prst="line">
            <a:avLst/>
          </a:prstGeom>
          <a:ln w="27940">
            <a:solidFill>
              <a:srgbClr val="151CA7"/>
            </a:solidFill>
            <a:tailEnd type="arrow" w="lg"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04939338-6B53-15C6-CADA-41CB8570E8BE}"/>
              </a:ext>
            </a:extLst>
          </p:cNvPr>
          <p:cNvSpPr txBox="1"/>
          <p:nvPr/>
        </p:nvSpPr>
        <p:spPr>
          <a:xfrm>
            <a:off x="5331652" y="4154657"/>
            <a:ext cx="507022"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5AE26"/>
                </a:solidFill>
                <a:latin typeface="Aptos"/>
              </a:defRPr>
            </a:pPr>
            <a:r>
              <a:rPr kumimoji="0" sz="1100" b="1" i="0" u="none" strike="noStrike" kern="1200" cap="none" spc="0" normalizeH="0" baseline="0" noProof="0" dirty="0">
                <a:ln>
                  <a:noFill/>
                </a:ln>
                <a:solidFill>
                  <a:srgbClr val="F5AE26"/>
                </a:solidFill>
                <a:effectLst/>
                <a:uLnTx/>
                <a:uFillTx/>
                <a:latin typeface="Aptos"/>
                <a:ea typeface="+mn-ea"/>
                <a:cs typeface="+mn-cs"/>
              </a:rPr>
              <a:t>206</a:t>
            </a:r>
          </a:p>
        </p:txBody>
      </p:sp>
      <p:sp>
        <p:nvSpPr>
          <p:cNvPr id="11" name="TextBox 10">
            <a:extLst>
              <a:ext uri="{FF2B5EF4-FFF2-40B4-BE49-F238E27FC236}">
                <a16:creationId xmlns:a16="http://schemas.microsoft.com/office/drawing/2014/main" id="{A516B598-E95D-B47F-3C8C-7BDE97241BD5}"/>
              </a:ext>
            </a:extLst>
          </p:cNvPr>
          <p:cNvSpPr txBox="1"/>
          <p:nvPr/>
        </p:nvSpPr>
        <p:spPr>
          <a:xfrm>
            <a:off x="9336614" y="1059207"/>
            <a:ext cx="26026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Research Mathematics</a:t>
            </a:r>
          </a:p>
        </p:txBody>
      </p:sp>
    </p:spTree>
    <p:extLst>
      <p:ext uri="{BB962C8B-B14F-4D97-AF65-F5344CB8AC3E}">
        <p14:creationId xmlns:p14="http://schemas.microsoft.com/office/powerpoint/2010/main" val="1033568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A1A31"/>
        </a:solidFill>
        <a:effectLst/>
      </p:bgPr>
    </p:bg>
    <p:spTree>
      <p:nvGrpSpPr>
        <p:cNvPr id="1" name=""/>
        <p:cNvGrpSpPr/>
        <p:nvPr/>
      </p:nvGrpSpPr>
      <p:grpSpPr>
        <a:xfrm>
          <a:off x="0" y="0"/>
          <a:ext cx="0" cy="0"/>
          <a:chOff x="0" y="0"/>
          <a:chExt cx="0" cy="0"/>
        </a:xfrm>
      </p:grpSpPr>
      <p:sp>
        <p:nvSpPr>
          <p:cNvPr id="2" name="TextBox 1"/>
          <p:cNvSpPr txBox="1"/>
          <p:nvPr/>
        </p:nvSpPr>
        <p:spPr>
          <a:xfrm>
            <a:off x="2686928" y="201168"/>
            <a:ext cx="6527409" cy="53860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900" b="1">
                <a:solidFill>
                  <a:srgbClr val="EFC05D"/>
                </a:solidFill>
              </a:defRPr>
            </a:pPr>
            <a:r>
              <a:rPr kumimoji="0" sz="2900" b="1" i="0" u="none" strike="noStrike" kern="1200" cap="none" spc="0" normalizeH="0" baseline="0" noProof="0" dirty="0">
                <a:ln>
                  <a:noFill/>
                </a:ln>
                <a:solidFill>
                  <a:srgbClr val="EFC05D"/>
                </a:solidFill>
                <a:effectLst/>
                <a:uLnTx/>
                <a:uFillTx/>
                <a:latin typeface="Calibri"/>
                <a:ea typeface="+mn-ea"/>
                <a:cs typeface="+mn-cs"/>
              </a:rPr>
              <a:t>Urban Area Growth — A </a:t>
            </a:r>
            <a:r>
              <a:rPr kumimoji="0" sz="2900" b="1" i="1" u="none" strike="noStrike" kern="1200" cap="none" spc="0" normalizeH="0" baseline="0" noProof="0" dirty="0">
                <a:ln>
                  <a:noFill/>
                </a:ln>
                <a:solidFill>
                  <a:srgbClr val="EFC05D"/>
                </a:solidFill>
                <a:effectLst/>
                <a:uLnTx/>
                <a:uFillTx/>
                <a:latin typeface="Calibri"/>
                <a:ea typeface="+mn-ea"/>
                <a:cs typeface="+mn-cs"/>
              </a:rPr>
              <a:t>Sigmoidal</a:t>
            </a:r>
            <a:r>
              <a:rPr kumimoji="0" sz="2900" b="1" i="0" u="none" strike="noStrike" kern="1200" cap="none" spc="0" normalizeH="0" baseline="0" noProof="0" dirty="0">
                <a:ln>
                  <a:noFill/>
                </a:ln>
                <a:solidFill>
                  <a:srgbClr val="EFC05D"/>
                </a:solidFill>
                <a:effectLst/>
                <a:uLnTx/>
                <a:uFillTx/>
                <a:latin typeface="Calibri"/>
                <a:ea typeface="+mn-ea"/>
                <a:cs typeface="+mn-cs"/>
              </a:rPr>
              <a:t> Limit</a:t>
            </a:r>
          </a:p>
        </p:txBody>
      </p:sp>
      <p:sp>
        <p:nvSpPr>
          <p:cNvPr id="3" name="TextBox 2"/>
          <p:cNvSpPr txBox="1"/>
          <p:nvPr/>
        </p:nvSpPr>
        <p:spPr>
          <a:xfrm>
            <a:off x="457200" y="804672"/>
            <a:ext cx="1106424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66D8EE"/>
                </a:solidFill>
              </a:defRPr>
            </a:pPr>
            <a:r>
              <a:rPr kumimoji="0" sz="1600" b="0" i="0" u="none" strike="noStrike" kern="1200" cap="none" spc="0" normalizeH="0" baseline="0" noProof="0">
                <a:ln>
                  <a:noFill/>
                </a:ln>
                <a:solidFill>
                  <a:srgbClr val="66D8EE"/>
                </a:solidFill>
                <a:effectLst/>
                <a:uLnTx/>
                <a:uFillTx/>
                <a:latin typeface="Calibri"/>
                <a:ea typeface="+mn-ea"/>
                <a:cs typeface="+mn-cs"/>
              </a:rPr>
              <a:t>Initiation  →  Acceleration  →  Terminal saturation</a:t>
            </a:r>
          </a:p>
        </p:txBody>
      </p:sp>
      <p:pic>
        <p:nvPicPr>
          <p:cNvPr id="4" name="Picture 3" descr="UAG Urban Growth Plot.JPG"/>
          <p:cNvPicPr>
            <a:picLocks noChangeAspect="1"/>
          </p:cNvPicPr>
          <p:nvPr/>
        </p:nvPicPr>
        <p:blipFill>
          <a:blip r:embed="rId2"/>
          <a:stretch>
            <a:fillRect/>
          </a:stretch>
        </p:blipFill>
        <p:spPr>
          <a:xfrm>
            <a:off x="1391259" y="1234440"/>
            <a:ext cx="9409176" cy="4892039"/>
          </a:xfrm>
          <a:prstGeom prst="rect">
            <a:avLst/>
          </a:prstGeom>
        </p:spPr>
      </p:pic>
      <p:sp>
        <p:nvSpPr>
          <p:cNvPr id="5" name="TextBox 4"/>
          <p:cNvSpPr txBox="1"/>
          <p:nvPr/>
        </p:nvSpPr>
        <p:spPr>
          <a:xfrm>
            <a:off x="438912" y="6245352"/>
            <a:ext cx="1133856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b="0">
                <a:solidFill>
                  <a:srgbClr val="F4F7FC"/>
                </a:solidFill>
              </a:defRPr>
            </a:pPr>
            <a:r>
              <a:rPr kumimoji="0" sz="1300" b="0" i="0" u="none" strike="noStrike" kern="1200" cap="none" spc="0" normalizeH="0" baseline="0" noProof="0">
                <a:ln>
                  <a:noFill/>
                </a:ln>
                <a:solidFill>
                  <a:srgbClr val="F4F7FC"/>
                </a:solidFill>
                <a:effectLst/>
                <a:uLnTx/>
                <a:uFillTx/>
                <a:latin typeface="Calibri"/>
                <a:ea typeface="+mn-ea"/>
                <a:cs typeface="+mn-cs"/>
              </a:rPr>
              <a:t>Illustrative urban growth model • Physical limits can slow expansion toward a maximum area.</a:t>
            </a:r>
          </a:p>
        </p:txBody>
      </p:sp>
      <p:sp>
        <p:nvSpPr>
          <p:cNvPr id="7" name="TextBox 6">
            <a:extLst>
              <a:ext uri="{FF2B5EF4-FFF2-40B4-BE49-F238E27FC236}">
                <a16:creationId xmlns:a16="http://schemas.microsoft.com/office/drawing/2014/main" id="{6625E6CC-CD7B-77D0-2C08-4767C79608A2}"/>
              </a:ext>
            </a:extLst>
          </p:cNvPr>
          <p:cNvSpPr txBox="1"/>
          <p:nvPr/>
        </p:nvSpPr>
        <p:spPr>
          <a:xfrm>
            <a:off x="9358354" y="93671"/>
            <a:ext cx="2694199" cy="830997"/>
          </a:xfrm>
          <a:prstGeom prst="rect">
            <a:avLst/>
          </a:prstGeom>
          <a:solidFill>
            <a:schemeClr val="tx1"/>
          </a:solidFill>
          <a:ln w="47625">
            <a:solidFill>
              <a:srgbClr val="7030A0"/>
            </a:solidFill>
          </a:ln>
        </p:spPr>
        <p:txBody>
          <a:bodyPr wrap="none" rtlCol="0">
            <a:spAutoFit/>
          </a:bodyPr>
          <a:lstStyle/>
          <a:p>
            <a:r>
              <a:rPr lang="en-US" sz="2400" b="1" dirty="0">
                <a:solidFill>
                  <a:srgbClr val="FFFF00"/>
                </a:solidFill>
              </a:rPr>
              <a:t>Physical Limitations</a:t>
            </a:r>
          </a:p>
          <a:p>
            <a:pPr algn="ctr"/>
            <a:r>
              <a:rPr lang="en-US" sz="2400" b="1" dirty="0">
                <a:solidFill>
                  <a:srgbClr val="FFFF00"/>
                </a:solidFill>
              </a:rPr>
              <a:t>of Growth</a:t>
            </a:r>
          </a:p>
        </p:txBody>
      </p:sp>
      <p:sp>
        <p:nvSpPr>
          <p:cNvPr id="8" name="Oval 7">
            <a:extLst>
              <a:ext uri="{FF2B5EF4-FFF2-40B4-BE49-F238E27FC236}">
                <a16:creationId xmlns:a16="http://schemas.microsoft.com/office/drawing/2014/main" id="{DC15840E-33C4-408F-FC33-BB2BF789914F}"/>
              </a:ext>
            </a:extLst>
          </p:cNvPr>
          <p:cNvSpPr/>
          <p:nvPr/>
        </p:nvSpPr>
        <p:spPr>
          <a:xfrm>
            <a:off x="7906215" y="2096086"/>
            <a:ext cx="2386361" cy="506437"/>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A1A31"/>
        </a:solidFill>
        <a:effectLst/>
      </p:bgPr>
    </p:bg>
    <p:spTree>
      <p:nvGrpSpPr>
        <p:cNvPr id="1" name=""/>
        <p:cNvGrpSpPr/>
        <p:nvPr/>
      </p:nvGrpSpPr>
      <p:grpSpPr>
        <a:xfrm>
          <a:off x="0" y="0"/>
          <a:ext cx="0" cy="0"/>
          <a:chOff x="0" y="0"/>
          <a:chExt cx="0" cy="0"/>
        </a:xfrm>
      </p:grpSpPr>
      <p:sp>
        <p:nvSpPr>
          <p:cNvPr id="2" name="TextBox 1"/>
          <p:cNvSpPr txBox="1"/>
          <p:nvPr/>
        </p:nvSpPr>
        <p:spPr>
          <a:xfrm>
            <a:off x="411480" y="201168"/>
            <a:ext cx="11338560" cy="5029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900" b="1">
                <a:solidFill>
                  <a:srgbClr val="EFC05D"/>
                </a:solidFill>
              </a:defRPr>
            </a:pPr>
            <a:r>
              <a:rPr kumimoji="0" sz="2900" b="1" i="0" u="none" strike="noStrike" kern="1200" cap="none" spc="0" normalizeH="0" baseline="0" noProof="0">
                <a:ln>
                  <a:noFill/>
                </a:ln>
                <a:solidFill>
                  <a:srgbClr val="EFC05D"/>
                </a:solidFill>
                <a:effectLst/>
                <a:uLnTx/>
                <a:uFillTx/>
                <a:latin typeface="Calibri"/>
                <a:ea typeface="+mn-ea"/>
                <a:cs typeface="+mn-cs"/>
              </a:rPr>
              <a:t>London Population — Growth and Leveling Off</a:t>
            </a:r>
          </a:p>
        </p:txBody>
      </p:sp>
      <p:sp>
        <p:nvSpPr>
          <p:cNvPr id="3" name="TextBox 2"/>
          <p:cNvSpPr txBox="1"/>
          <p:nvPr/>
        </p:nvSpPr>
        <p:spPr>
          <a:xfrm>
            <a:off x="457200" y="804672"/>
            <a:ext cx="1106424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66D8EE"/>
                </a:solidFill>
              </a:defRPr>
            </a:pPr>
            <a:r>
              <a:rPr kumimoji="0" sz="1600" b="0" i="0" u="none" strike="noStrike" kern="1200" cap="none" spc="0" normalizeH="0" baseline="0" noProof="0">
                <a:ln>
                  <a:noFill/>
                </a:ln>
                <a:solidFill>
                  <a:srgbClr val="66D8EE"/>
                </a:solidFill>
                <a:effectLst/>
                <a:uLnTx/>
                <a:uFillTx/>
                <a:latin typeface="Calibri"/>
                <a:ea typeface="+mn-ea"/>
                <a:cs typeface="+mn-cs"/>
              </a:rPr>
              <a:t>Historical city population provides a real-world comparison</a:t>
            </a:r>
          </a:p>
        </p:txBody>
      </p:sp>
      <p:pic>
        <p:nvPicPr>
          <p:cNvPr id="4" name="Picture 3" descr="london_growth_chart.png"/>
          <p:cNvPicPr>
            <a:picLocks noChangeAspect="1"/>
          </p:cNvPicPr>
          <p:nvPr/>
        </p:nvPicPr>
        <p:blipFill>
          <a:blip r:embed="rId2"/>
          <a:stretch>
            <a:fillRect/>
          </a:stretch>
        </p:blipFill>
        <p:spPr>
          <a:xfrm>
            <a:off x="897690" y="1234440"/>
            <a:ext cx="10396313" cy="4892040"/>
          </a:xfrm>
          <a:prstGeom prst="rect">
            <a:avLst/>
          </a:prstGeom>
        </p:spPr>
      </p:pic>
      <p:sp>
        <p:nvSpPr>
          <p:cNvPr id="5" name="TextBox 4"/>
          <p:cNvSpPr txBox="1"/>
          <p:nvPr/>
        </p:nvSpPr>
        <p:spPr>
          <a:xfrm>
            <a:off x="438912" y="6245352"/>
            <a:ext cx="1133856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b="0">
                <a:solidFill>
                  <a:srgbClr val="F4F7FC"/>
                </a:solidFill>
              </a:defRPr>
            </a:pPr>
            <a:r>
              <a:rPr kumimoji="0" sz="1300" b="0" i="0" u="none" strike="noStrike" kern="1200" cap="none" spc="0" normalizeH="0" baseline="0" noProof="0">
                <a:ln>
                  <a:noFill/>
                </a:ln>
                <a:solidFill>
                  <a:srgbClr val="F4F7FC"/>
                </a:solidFill>
                <a:effectLst/>
                <a:uLnTx/>
                <a:uFillTx/>
                <a:latin typeface="Calibri"/>
                <a:ea typeface="+mn-ea"/>
                <a:cs typeface="+mn-cs"/>
              </a:rPr>
              <a:t>Approximate historical population figures • Real urban growth is not a perfect logistic curve.</a:t>
            </a:r>
          </a:p>
        </p:txBody>
      </p:sp>
      <p:sp>
        <p:nvSpPr>
          <p:cNvPr id="7" name="TextBox 6">
            <a:extLst>
              <a:ext uri="{FF2B5EF4-FFF2-40B4-BE49-F238E27FC236}">
                <a16:creationId xmlns:a16="http://schemas.microsoft.com/office/drawing/2014/main" id="{393E2627-DF79-18F3-4469-C3A0CA7CF89A}"/>
              </a:ext>
            </a:extLst>
          </p:cNvPr>
          <p:cNvSpPr txBox="1"/>
          <p:nvPr/>
        </p:nvSpPr>
        <p:spPr>
          <a:xfrm>
            <a:off x="9358354" y="93671"/>
            <a:ext cx="2694199" cy="830997"/>
          </a:xfrm>
          <a:prstGeom prst="rect">
            <a:avLst/>
          </a:prstGeom>
          <a:solidFill>
            <a:schemeClr val="tx1"/>
          </a:solidFill>
          <a:ln w="47625">
            <a:solidFill>
              <a:srgbClr val="7030A0"/>
            </a:solidFill>
          </a:ln>
        </p:spPr>
        <p:txBody>
          <a:bodyPr wrap="none" rtlCol="0">
            <a:spAutoFit/>
          </a:bodyPr>
          <a:lstStyle/>
          <a:p>
            <a:r>
              <a:rPr lang="en-US" sz="2400" b="1" dirty="0">
                <a:solidFill>
                  <a:srgbClr val="FFFF00"/>
                </a:solidFill>
              </a:rPr>
              <a:t>Physical Limitations</a:t>
            </a:r>
          </a:p>
          <a:p>
            <a:pPr algn="ctr"/>
            <a:r>
              <a:rPr lang="en-US" sz="2400" b="1" dirty="0">
                <a:solidFill>
                  <a:srgbClr val="FFFF00"/>
                </a:solidFill>
              </a:rPr>
              <a:t>of Growth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91B33"/>
        </a:solidFill>
        <a:effectLst/>
      </p:bgPr>
    </p:bg>
    <p:spTree>
      <p:nvGrpSpPr>
        <p:cNvPr id="1" name=""/>
        <p:cNvGrpSpPr/>
        <p:nvPr/>
      </p:nvGrpSpPr>
      <p:grpSpPr>
        <a:xfrm>
          <a:off x="0" y="0"/>
          <a:ext cx="0" cy="0"/>
          <a:chOff x="0" y="0"/>
          <a:chExt cx="0" cy="0"/>
        </a:xfrm>
      </p:grpSpPr>
      <p:sp>
        <p:nvSpPr>
          <p:cNvPr id="2" name="TextBox 1"/>
          <p:cNvSpPr txBox="1"/>
          <p:nvPr/>
        </p:nvSpPr>
        <p:spPr>
          <a:xfrm>
            <a:off x="411480" y="164592"/>
            <a:ext cx="11521440" cy="438912"/>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600" b="1">
                <a:solidFill>
                  <a:srgbClr val="F7CD5A"/>
                </a:solidFill>
              </a:defRPr>
            </a:pPr>
            <a:r>
              <a:rPr kumimoji="0" sz="2600" b="1" i="0" u="none" strike="noStrike" kern="1200" cap="none" spc="0" normalizeH="0" baseline="0" noProof="0">
                <a:ln>
                  <a:noFill/>
                </a:ln>
                <a:solidFill>
                  <a:srgbClr val="F7CD5A"/>
                </a:solidFill>
                <a:effectLst/>
                <a:uLnTx/>
                <a:uFillTx/>
                <a:latin typeface="Calibri"/>
                <a:ea typeface="+mn-ea"/>
                <a:cs typeface="+mn-cs"/>
              </a:rPr>
              <a:t>THE PHYSICAL LIMITS OF AI GROWTH</a:t>
            </a:r>
          </a:p>
        </p:txBody>
      </p:sp>
      <p:sp>
        <p:nvSpPr>
          <p:cNvPr id="3" name="TextBox 2"/>
          <p:cNvSpPr txBox="1"/>
          <p:nvPr/>
        </p:nvSpPr>
        <p:spPr>
          <a:xfrm>
            <a:off x="420624" y="676656"/>
            <a:ext cx="11155680" cy="310896"/>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700" b="0">
                <a:solidFill>
                  <a:srgbClr val="7FD3EC"/>
                </a:solidFill>
              </a:defRPr>
            </a:pPr>
            <a:r>
              <a:rPr kumimoji="0" sz="1700" b="0" i="0" u="none" strike="noStrike" kern="1200" cap="none" spc="0" normalizeH="0" baseline="0" noProof="0">
                <a:ln>
                  <a:noFill/>
                </a:ln>
                <a:solidFill>
                  <a:srgbClr val="7FD3EC"/>
                </a:solidFill>
                <a:effectLst/>
                <a:uLnTx/>
                <a:uFillTx/>
                <a:latin typeface="Calibri"/>
                <a:ea typeface="+mn-ea"/>
                <a:cs typeface="+mn-cs"/>
              </a:rPr>
              <a:t>Exponential expansion meets finite resources</a:t>
            </a:r>
          </a:p>
        </p:txBody>
      </p:sp>
      <p:pic>
        <p:nvPicPr>
          <p:cNvPr id="4" name="ai_sigmoid_growth_anim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0040" y="1225296"/>
            <a:ext cx="7909560" cy="4800600"/>
          </a:xfrm>
          <a:prstGeom prst="rect">
            <a:avLst/>
          </a:prstGeom>
        </p:spPr>
      </p:pic>
      <p:sp>
        <p:nvSpPr>
          <p:cNvPr id="5" name="Rounded Rectangle 4"/>
          <p:cNvSpPr/>
          <p:nvPr/>
        </p:nvSpPr>
        <p:spPr>
          <a:xfrm>
            <a:off x="8439912" y="1225296"/>
            <a:ext cx="3438144" cy="4800600"/>
          </a:xfrm>
          <a:prstGeom prst="roundRect">
            <a:avLst/>
          </a:prstGeom>
          <a:solidFill>
            <a:srgbClr val="112C49"/>
          </a:solidFill>
          <a:ln>
            <a:solidFill>
              <a:srgbClr val="3773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8705088" y="1417320"/>
            <a:ext cx="2834640" cy="365760"/>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700" b="1">
                <a:solidFill>
                  <a:srgbClr val="F7CD5A"/>
                </a:solidFill>
              </a:defRPr>
            </a:pPr>
            <a:r>
              <a:rPr kumimoji="0" sz="1700" b="1" i="0" u="none" strike="noStrike" kern="1200" cap="none" spc="0" normalizeH="0" baseline="0" noProof="0">
                <a:ln>
                  <a:noFill/>
                </a:ln>
                <a:solidFill>
                  <a:srgbClr val="F7CD5A"/>
                </a:solidFill>
                <a:effectLst/>
                <a:uLnTx/>
                <a:uFillTx/>
                <a:latin typeface="Calibri"/>
                <a:ea typeface="+mn-ea"/>
                <a:cs typeface="+mn-cs"/>
              </a:rPr>
              <a:t>RESOURCE CONSTRAINTS</a:t>
            </a:r>
          </a:p>
        </p:txBody>
      </p:sp>
      <p:sp>
        <p:nvSpPr>
          <p:cNvPr id="7" name="TextBox 6"/>
          <p:cNvSpPr txBox="1"/>
          <p:nvPr/>
        </p:nvSpPr>
        <p:spPr>
          <a:xfrm>
            <a:off x="8714232" y="1956816"/>
            <a:ext cx="2834640" cy="301752"/>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EBF4FD"/>
                </a:solidFill>
              </a:defRPr>
            </a:pPr>
            <a:r>
              <a:rPr kumimoji="0" sz="1400" b="1" i="0" u="none" strike="noStrike" kern="1200" cap="none" spc="0" normalizeH="0" baseline="0" noProof="0">
                <a:ln>
                  <a:noFill/>
                </a:ln>
                <a:solidFill>
                  <a:srgbClr val="EBF4FD"/>
                </a:solidFill>
                <a:effectLst/>
                <a:uLnTx/>
                <a:uFillTx/>
                <a:latin typeface="Calibri"/>
                <a:ea typeface="+mn-ea"/>
                <a:cs typeface="+mn-cs"/>
              </a:rPr>
              <a:t>•  ELECTRICAL POWER</a:t>
            </a:r>
          </a:p>
        </p:txBody>
      </p:sp>
      <p:sp>
        <p:nvSpPr>
          <p:cNvPr id="8" name="TextBox 7"/>
          <p:cNvSpPr txBox="1"/>
          <p:nvPr/>
        </p:nvSpPr>
        <p:spPr>
          <a:xfrm>
            <a:off x="8714232" y="2496312"/>
            <a:ext cx="2834640" cy="301752"/>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EBF4FD"/>
                </a:solidFill>
              </a:defRPr>
            </a:pPr>
            <a:r>
              <a:rPr kumimoji="0" sz="1400" b="1" i="0" u="none" strike="noStrike" kern="1200" cap="none" spc="0" normalizeH="0" baseline="0" noProof="0">
                <a:ln>
                  <a:noFill/>
                </a:ln>
                <a:solidFill>
                  <a:srgbClr val="EBF4FD"/>
                </a:solidFill>
                <a:effectLst/>
                <a:uLnTx/>
                <a:uFillTx/>
                <a:latin typeface="Calibri"/>
                <a:ea typeface="+mn-ea"/>
                <a:cs typeface="+mn-cs"/>
              </a:rPr>
              <a:t>•  GDP &amp; CAPITAL</a:t>
            </a:r>
          </a:p>
        </p:txBody>
      </p:sp>
      <p:sp>
        <p:nvSpPr>
          <p:cNvPr id="9" name="TextBox 8"/>
          <p:cNvSpPr txBox="1"/>
          <p:nvPr/>
        </p:nvSpPr>
        <p:spPr>
          <a:xfrm>
            <a:off x="8714232" y="3035808"/>
            <a:ext cx="2834640" cy="301752"/>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EBF4FD"/>
                </a:solidFill>
              </a:defRPr>
            </a:pPr>
            <a:r>
              <a:rPr kumimoji="0" sz="1400" b="1" i="0" u="none" strike="noStrike" kern="1200" cap="none" spc="0" normalizeH="0" baseline="0" noProof="0">
                <a:ln>
                  <a:noFill/>
                </a:ln>
                <a:solidFill>
                  <a:srgbClr val="EBF4FD"/>
                </a:solidFill>
                <a:effectLst/>
                <a:uLnTx/>
                <a:uFillTx/>
                <a:latin typeface="Calibri"/>
                <a:ea typeface="+mn-ea"/>
                <a:cs typeface="+mn-cs"/>
              </a:rPr>
              <a:t>•  LAND &amp; DATA CENTERS</a:t>
            </a:r>
          </a:p>
        </p:txBody>
      </p:sp>
      <p:sp>
        <p:nvSpPr>
          <p:cNvPr id="10" name="TextBox 9"/>
          <p:cNvSpPr txBox="1"/>
          <p:nvPr/>
        </p:nvSpPr>
        <p:spPr>
          <a:xfrm>
            <a:off x="8714232" y="3575304"/>
            <a:ext cx="2834640" cy="301752"/>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EBF4FD"/>
                </a:solidFill>
              </a:defRPr>
            </a:pPr>
            <a:r>
              <a:rPr kumimoji="0" sz="1400" b="1" i="0" u="none" strike="noStrike" kern="1200" cap="none" spc="0" normalizeH="0" baseline="0" noProof="0">
                <a:ln>
                  <a:noFill/>
                </a:ln>
                <a:solidFill>
                  <a:srgbClr val="EBF4FD"/>
                </a:solidFill>
                <a:effectLst/>
                <a:uLnTx/>
                <a:uFillTx/>
                <a:latin typeface="Calibri"/>
                <a:ea typeface="+mn-ea"/>
                <a:cs typeface="+mn-cs"/>
              </a:rPr>
              <a:t>•  WATER &amp; COOLING</a:t>
            </a:r>
          </a:p>
        </p:txBody>
      </p:sp>
      <p:sp>
        <p:nvSpPr>
          <p:cNvPr id="11" name="TextBox 10"/>
          <p:cNvSpPr txBox="1"/>
          <p:nvPr/>
        </p:nvSpPr>
        <p:spPr>
          <a:xfrm>
            <a:off x="8714232" y="4114800"/>
            <a:ext cx="2834640" cy="301752"/>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400" b="1">
                <a:solidFill>
                  <a:srgbClr val="EBF4FD"/>
                </a:solidFill>
              </a:defRPr>
            </a:pPr>
            <a:r>
              <a:rPr kumimoji="0" sz="1400" b="1" i="0" u="none" strike="noStrike" kern="1200" cap="none" spc="0" normalizeH="0" baseline="0" noProof="0">
                <a:ln>
                  <a:noFill/>
                </a:ln>
                <a:solidFill>
                  <a:srgbClr val="EBF4FD"/>
                </a:solidFill>
                <a:effectLst/>
                <a:uLnTx/>
                <a:uFillTx/>
                <a:latin typeface="Calibri"/>
                <a:ea typeface="+mn-ea"/>
                <a:cs typeface="+mn-cs"/>
              </a:rPr>
              <a:t>•  CHIPS &amp; MATERIALS</a:t>
            </a:r>
          </a:p>
        </p:txBody>
      </p:sp>
      <p:sp>
        <p:nvSpPr>
          <p:cNvPr id="12" name="TextBox 11"/>
          <p:cNvSpPr txBox="1"/>
          <p:nvPr/>
        </p:nvSpPr>
        <p:spPr>
          <a:xfrm>
            <a:off x="8714232" y="4928616"/>
            <a:ext cx="2834640" cy="868680"/>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b="0">
                <a:solidFill>
                  <a:srgbClr val="8DDAE6"/>
                </a:solidFill>
              </a:defRPr>
            </a:pPr>
            <a:r>
              <a:rPr kumimoji="0" sz="1300" b="0" i="0" u="none" strike="noStrike" kern="1200" cap="none" spc="0" normalizeH="0" baseline="0" noProof="0">
                <a:ln>
                  <a:noFill/>
                </a:ln>
                <a:solidFill>
                  <a:srgbClr val="8DDAE6"/>
                </a:solidFill>
                <a:effectLst/>
                <a:uLnTx/>
                <a:uFillTx/>
                <a:latin typeface="Calibri"/>
                <a:ea typeface="+mn-ea"/>
                <a:cs typeface="+mn-cs"/>
              </a:rPr>
              <a:t>Innovation can raise the carrying capacity; no single fixed ceiling on AI capability is implied.</a:t>
            </a:r>
          </a:p>
        </p:txBody>
      </p:sp>
      <p:sp>
        <p:nvSpPr>
          <p:cNvPr id="13" name="TextBox 12"/>
          <p:cNvSpPr txBox="1"/>
          <p:nvPr/>
        </p:nvSpPr>
        <p:spPr>
          <a:xfrm>
            <a:off x="457200" y="6199632"/>
            <a:ext cx="11430000" cy="457200"/>
          </a:xfrm>
          <a:prstGeom prst="rect">
            <a:avLst/>
          </a:prstGeom>
          <a:noFill/>
        </p:spPr>
        <p:txBody>
          <a:bodyPr wrap="square" lIns="18288" tIns="9144">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200" b="0">
                <a:solidFill>
                  <a:srgbClr val="D4E0ED"/>
                </a:solidFill>
              </a:defRPr>
            </a:pPr>
            <a:r>
              <a:rPr kumimoji="0" sz="1200" b="0" i="0" u="none" strike="noStrike" kern="1200" cap="none" spc="0" normalizeH="0" baseline="0" noProof="0">
                <a:ln>
                  <a:noFill/>
                </a:ln>
                <a:solidFill>
                  <a:srgbClr val="D4E0ED"/>
                </a:solidFill>
                <a:effectLst/>
                <a:uLnTx/>
                <a:uFillTx/>
                <a:latin typeface="Calibri"/>
                <a:ea typeface="+mn-ea"/>
                <a:cs typeface="+mn-cs"/>
              </a:rPr>
              <a:t>Illustrative logistic model, not a forecast. Physical infrastructure faces constraints; capability may follow successive S-curves.</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5B62D8-8224-773A-4395-54575C148220}"/>
              </a:ext>
            </a:extLst>
          </p:cNvPr>
          <p:cNvPicPr>
            <a:picLocks noChangeAspect="1"/>
          </p:cNvPicPr>
          <p:nvPr/>
        </p:nvPicPr>
        <p:blipFill>
          <a:blip r:embed="rId2"/>
          <a:stretch>
            <a:fillRect/>
          </a:stretch>
        </p:blipFill>
        <p:spPr>
          <a:xfrm>
            <a:off x="0" y="0"/>
            <a:ext cx="12192001" cy="6858000"/>
          </a:xfrm>
          <a:prstGeom prst="rect">
            <a:avLst/>
          </a:prstGeom>
        </p:spPr>
      </p:pic>
      <p:sp>
        <p:nvSpPr>
          <p:cNvPr id="5" name="TextBox 4">
            <a:extLst>
              <a:ext uri="{FF2B5EF4-FFF2-40B4-BE49-F238E27FC236}">
                <a16:creationId xmlns:a16="http://schemas.microsoft.com/office/drawing/2014/main" id="{105983B4-70FD-4A43-A9C9-74409258676C}"/>
              </a:ext>
            </a:extLst>
          </p:cNvPr>
          <p:cNvSpPr txBox="1"/>
          <p:nvPr/>
        </p:nvSpPr>
        <p:spPr>
          <a:xfrm>
            <a:off x="648258" y="267286"/>
            <a:ext cx="11070130" cy="584775"/>
          </a:xfrm>
          <a:prstGeom prst="rect">
            <a:avLst/>
          </a:prstGeom>
          <a:noFill/>
        </p:spPr>
        <p:txBody>
          <a:bodyPr wrap="square" rtlCol="0">
            <a:spAutoFit/>
          </a:bodyPr>
          <a:lstStyle/>
          <a:p>
            <a:r>
              <a:rPr lang="en-US" sz="3200" b="1" u="sng" dirty="0">
                <a:highlight>
                  <a:srgbClr val="00FFFF"/>
                </a:highlight>
              </a:rPr>
              <a:t>Visualization Reveals the Hidden Dynamics of Complex Systems.</a:t>
            </a:r>
          </a:p>
        </p:txBody>
      </p:sp>
      <p:sp>
        <p:nvSpPr>
          <p:cNvPr id="7" name="TextBox 6">
            <a:extLst>
              <a:ext uri="{FF2B5EF4-FFF2-40B4-BE49-F238E27FC236}">
                <a16:creationId xmlns:a16="http://schemas.microsoft.com/office/drawing/2014/main" id="{0375B863-3084-23B5-5D37-35FDC953776A}"/>
              </a:ext>
            </a:extLst>
          </p:cNvPr>
          <p:cNvSpPr txBox="1"/>
          <p:nvPr/>
        </p:nvSpPr>
        <p:spPr>
          <a:xfrm>
            <a:off x="1159726" y="5835835"/>
            <a:ext cx="11363436" cy="461665"/>
          </a:xfrm>
          <a:prstGeom prst="rect">
            <a:avLst/>
          </a:prstGeom>
          <a:noFill/>
        </p:spPr>
        <p:txBody>
          <a:bodyPr wrap="square" rtlCol="0">
            <a:spAutoFit/>
          </a:bodyPr>
          <a:lstStyle/>
          <a:p>
            <a:r>
              <a:rPr lang="en-US" sz="2400" b="1" u="sng" dirty="0">
                <a:highlight>
                  <a:srgbClr val="00FFFF"/>
                </a:highlight>
              </a:rPr>
              <a:t>Using a Wind Tunnel to observe the Dynamics of  Airflow on an Aircraft Wing.  </a:t>
            </a:r>
          </a:p>
        </p:txBody>
      </p:sp>
    </p:spTree>
    <p:extLst>
      <p:ext uri="{BB962C8B-B14F-4D97-AF65-F5344CB8AC3E}">
        <p14:creationId xmlns:p14="http://schemas.microsoft.com/office/powerpoint/2010/main" val="3995625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BDA45D09-0AFB-CE5C-EE7A-81A41570F1E1}"/>
            </a:ext>
          </a:extLst>
        </p:cNvPr>
        <p:cNvGrpSpPr/>
        <p:nvPr/>
      </p:nvGrpSpPr>
      <p:grpSpPr>
        <a:xfrm>
          <a:off x="0" y="0"/>
          <a:ext cx="0" cy="0"/>
          <a:chOff x="0" y="0"/>
          <a:chExt cx="0" cy="0"/>
        </a:xfrm>
      </p:grpSpPr>
      <p:pic>
        <p:nvPicPr>
          <p:cNvPr id="4" name="Picture 3" descr="a_dramatic_highly_detailed_cinematic_fantasy_tec.png">
            <a:extLst>
              <a:ext uri="{FF2B5EF4-FFF2-40B4-BE49-F238E27FC236}">
                <a16:creationId xmlns:a16="http://schemas.microsoft.com/office/drawing/2014/main" id="{11F04747-B813-23F1-F167-F4B2D9C4C2EA}"/>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10" name="TextBox 1">
            <a:extLst>
              <a:ext uri="{FF2B5EF4-FFF2-40B4-BE49-F238E27FC236}">
                <a16:creationId xmlns:a16="http://schemas.microsoft.com/office/drawing/2014/main" id="{E8B47119-F0C9-DFBD-18D3-1380849FE30F}"/>
              </a:ext>
            </a:extLst>
          </p:cNvPr>
          <p:cNvSpPr txBox="1"/>
          <p:nvPr/>
        </p:nvSpPr>
        <p:spPr>
          <a:xfrm>
            <a:off x="8010271" y="4258854"/>
            <a:ext cx="3898265" cy="2123658"/>
          </a:xfrm>
          <a:prstGeom prst="rect">
            <a:avLst/>
          </a:prstGeom>
          <a:noFill/>
        </p:spPr>
        <p:txBody>
          <a:bodyPr wrap="square" anchor="ctr">
            <a:spAutoFit/>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9D8FF"/>
                </a:solidFill>
                <a:effectLst/>
                <a:uLnTx/>
                <a:uFillTx/>
                <a:latin typeface="High Tower Text" panose="02040502050506030303" pitchFamily="18" charset="0"/>
                <a:ea typeface="Calibri" panose="020F0502020204030204" pitchFamily="34" charset="0"/>
                <a:cs typeface="Arial" panose="020B0604020202020204" pitchFamily="34" charset="0"/>
              </a:rPr>
              <a:t>The </a:t>
            </a:r>
            <a:endParaRPr kumimoji="0" lang="en-US" sz="1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9D8FF"/>
                </a:solidFill>
                <a:effectLst/>
                <a:uLnTx/>
                <a:uFillTx/>
                <a:latin typeface="High Tower Text" panose="02040502050506030303" pitchFamily="18" charset="0"/>
                <a:ea typeface="Calibri" panose="020F0502020204030204" pitchFamily="34" charset="0"/>
                <a:cs typeface="Arial" panose="020B0604020202020204" pitchFamily="34" charset="0"/>
              </a:rPr>
              <a:t>Concept of</a:t>
            </a:r>
            <a:endParaRPr kumimoji="0" lang="en-US" sz="1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9D8FF"/>
                </a:solidFill>
                <a:effectLst/>
                <a:uLnTx/>
                <a:uFillTx/>
                <a:latin typeface="High Tower Text" panose="02040502050506030303" pitchFamily="18" charset="0"/>
                <a:ea typeface="Calibri" panose="020F0502020204030204" pitchFamily="34" charset="0"/>
                <a:cs typeface="Arial" panose="020B0604020202020204" pitchFamily="34" charset="0"/>
              </a:rPr>
              <a:t>Entropy</a:t>
            </a:r>
            <a:endParaRPr kumimoji="0" lang="en-US" sz="1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5718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EE77376C-9CDB-D4ED-F31A-BD203F2573DC}"/>
            </a:ext>
          </a:extLst>
        </p:cNvPr>
        <p:cNvGrpSpPr/>
        <p:nvPr/>
      </p:nvGrpSpPr>
      <p:grpSpPr>
        <a:xfrm>
          <a:off x="0" y="0"/>
          <a:ext cx="0" cy="0"/>
          <a:chOff x="0" y="0"/>
          <a:chExt cx="0" cy="0"/>
        </a:xfrm>
      </p:grpSpPr>
      <p:pic>
        <p:nvPicPr>
          <p:cNvPr id="4" name="Picture 3" descr="a_dramatic_highly_detailed_cinematic_fantasy_tec.png">
            <a:extLst>
              <a:ext uri="{FF2B5EF4-FFF2-40B4-BE49-F238E27FC236}">
                <a16:creationId xmlns:a16="http://schemas.microsoft.com/office/drawing/2014/main" id="{C028E006-39D5-06D0-B028-E6782AD7D20A}"/>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10" name="TextBox 1">
            <a:extLst>
              <a:ext uri="{FF2B5EF4-FFF2-40B4-BE49-F238E27FC236}">
                <a16:creationId xmlns:a16="http://schemas.microsoft.com/office/drawing/2014/main" id="{EF80014A-FAD5-3AEA-DD77-E4333BFE9E02}"/>
              </a:ext>
            </a:extLst>
          </p:cNvPr>
          <p:cNvSpPr txBox="1"/>
          <p:nvPr/>
        </p:nvSpPr>
        <p:spPr>
          <a:xfrm>
            <a:off x="8010271" y="4258854"/>
            <a:ext cx="3898265" cy="2123658"/>
          </a:xfrm>
          <a:prstGeom prst="rect">
            <a:avLst/>
          </a:prstGeom>
          <a:noFill/>
        </p:spPr>
        <p:txBody>
          <a:bodyPr wrap="square" anchor="ctr">
            <a:spAutoFit/>
          </a:body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9D8FF"/>
                </a:solidFill>
                <a:effectLst/>
                <a:uLnTx/>
                <a:uFillTx/>
                <a:latin typeface="High Tower Text" panose="02040502050506030303" pitchFamily="18" charset="0"/>
                <a:ea typeface="Calibri" panose="020F0502020204030204" pitchFamily="34" charset="0"/>
                <a:cs typeface="Arial" panose="020B0604020202020204" pitchFamily="34" charset="0"/>
              </a:rPr>
              <a:t>The </a:t>
            </a:r>
            <a:endParaRPr kumimoji="0" lang="en-US" sz="1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9D8FF"/>
                </a:solidFill>
                <a:effectLst/>
                <a:uLnTx/>
                <a:uFillTx/>
                <a:latin typeface="High Tower Text" panose="02040502050506030303" pitchFamily="18" charset="0"/>
                <a:ea typeface="Calibri" panose="020F0502020204030204" pitchFamily="34" charset="0"/>
                <a:cs typeface="Arial" panose="020B0604020202020204" pitchFamily="34" charset="0"/>
              </a:rPr>
              <a:t>Concept of</a:t>
            </a:r>
            <a:endParaRPr kumimoji="0" lang="en-US" sz="1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9D8FF"/>
                </a:solidFill>
                <a:effectLst/>
                <a:uLnTx/>
                <a:uFillTx/>
                <a:latin typeface="High Tower Text" panose="02040502050506030303" pitchFamily="18" charset="0"/>
                <a:ea typeface="Calibri" panose="020F0502020204030204" pitchFamily="34" charset="0"/>
                <a:cs typeface="Arial" panose="020B0604020202020204" pitchFamily="34" charset="0"/>
              </a:rPr>
              <a:t>Entropy</a:t>
            </a:r>
            <a:endParaRPr kumimoji="0" lang="en-US" sz="1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5995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3EEA2663-4825-90D9-62B7-81C2DEB4EA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90F2F62-0FCB-06CB-0253-048DD7508D93}"/>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9D8FF"/>
                </a:solidFill>
                <a:effectLst/>
                <a:uLnTx/>
                <a:uFillTx/>
                <a:latin typeface="Georgia"/>
                <a:ea typeface="+mn-ea"/>
                <a:cs typeface="+mn-cs"/>
              </a:rPr>
              <a:t>1. Low </a:t>
            </a:r>
            <a:r>
              <a:rPr kumimoji="0" sz="2600" b="1" i="0" u="none" strike="noStrike" kern="1200" cap="none" spc="0" normalizeH="0" baseline="0" noProof="0" dirty="0">
                <a:ln>
                  <a:noFill/>
                </a:ln>
                <a:solidFill>
                  <a:srgbClr val="C9D8FF"/>
                </a:solidFill>
                <a:effectLst/>
                <a:uLnTx/>
                <a:uFillTx/>
                <a:latin typeface="Georgia"/>
                <a:ea typeface="+mn-ea"/>
                <a:cs typeface="+mn-cs"/>
              </a:rPr>
              <a:t>Entropy</a:t>
            </a:r>
            <a:r>
              <a:rPr kumimoji="0" lang="en-US" sz="2600" b="1" i="0" u="none" strike="noStrike" kern="1200" cap="none" spc="0" normalizeH="0" baseline="0" noProof="0" dirty="0">
                <a:ln>
                  <a:noFill/>
                </a:ln>
                <a:solidFill>
                  <a:srgbClr val="C9D8FF"/>
                </a:solidFill>
                <a:effectLst/>
                <a:uLnTx/>
                <a:uFillTx/>
                <a:latin typeface="Georgia"/>
                <a:ea typeface="+mn-ea"/>
                <a:cs typeface="+mn-cs"/>
              </a:rPr>
              <a:t> — Ordered Structure</a:t>
            </a:r>
            <a:endParaRPr kumimoji="0" sz="2600" b="1" i="0" u="none" strike="noStrike" kern="1200" cap="none" spc="0" normalizeH="0" baseline="0" noProof="0" dirty="0">
              <a:ln>
                <a:noFill/>
              </a:ln>
              <a:solidFill>
                <a:srgbClr val="C9D8FF"/>
              </a:solidFill>
              <a:effectLst/>
              <a:uLnTx/>
              <a:uFillTx/>
              <a:latin typeface="Georgia"/>
              <a:ea typeface="+mn-ea"/>
              <a:cs typeface="+mn-cs"/>
            </a:endParaRPr>
          </a:p>
        </p:txBody>
      </p:sp>
      <p:sp>
        <p:nvSpPr>
          <p:cNvPr id="3" name="TextBox 2">
            <a:extLst>
              <a:ext uri="{FF2B5EF4-FFF2-40B4-BE49-F238E27FC236}">
                <a16:creationId xmlns:a16="http://schemas.microsoft.com/office/drawing/2014/main" id="{7FA1C362-7C76-39EC-6173-44025BE4F66D}"/>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A8C3FF"/>
                </a:solidFill>
                <a:effectLst/>
                <a:uLnTx/>
                <a:uFillTx/>
                <a:latin typeface="Georgia"/>
                <a:ea typeface="+mn-ea"/>
                <a:cs typeface="+mn-cs"/>
              </a:rPr>
              <a:t>The intact vase represents a highly organized state.</a:t>
            </a:r>
          </a:p>
        </p:txBody>
      </p:sp>
      <p:pic>
        <p:nvPicPr>
          <p:cNvPr id="4" name="Picture 3" descr="a_dramatic_highly_detailed_cinematic_fantasy_tec.png">
            <a:extLst>
              <a:ext uri="{FF2B5EF4-FFF2-40B4-BE49-F238E27FC236}">
                <a16:creationId xmlns:a16="http://schemas.microsoft.com/office/drawing/2014/main" id="{3811B22D-3B75-C8BF-3300-DAAF9B5BFD81}"/>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860F2D8E-0664-5D49-2D5F-96225C2E6687}"/>
              </a:ext>
            </a:extLst>
          </p:cNvPr>
          <p:cNvSpPr/>
          <p:nvPr/>
        </p:nvSpPr>
        <p:spPr>
          <a:xfrm>
            <a:off x="7360920" y="1234440"/>
            <a:ext cx="4251960" cy="77724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Intact vase:
low physical disorder</a:t>
            </a:r>
          </a:p>
        </p:txBody>
      </p:sp>
      <p:sp>
        <p:nvSpPr>
          <p:cNvPr id="6" name="Rounded Rectangle 5">
            <a:extLst>
              <a:ext uri="{FF2B5EF4-FFF2-40B4-BE49-F238E27FC236}">
                <a16:creationId xmlns:a16="http://schemas.microsoft.com/office/drawing/2014/main" id="{24A327AE-EA7C-F292-165D-677D9BB4E843}"/>
              </a:ext>
            </a:extLst>
          </p:cNvPr>
          <p:cNvSpPr/>
          <p:nvPr/>
        </p:nvSpPr>
        <p:spPr>
          <a:xfrm>
            <a:off x="7360920" y="2331720"/>
            <a:ext cx="4251960" cy="96012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0F4FF"/>
                </a:solidFill>
                <a:effectLst/>
                <a:uLnTx/>
                <a:uFillTx/>
                <a:latin typeface="Georgia"/>
                <a:ea typeface="+mn-ea"/>
                <a:cs typeface="+mn-cs"/>
              </a:rPr>
              <a:t>LLM</a:t>
            </a:r>
            <a:r>
              <a:rPr kumimoji="0" sz="1800" b="1" i="0" u="none" strike="noStrike" kern="1200" cap="none" spc="0" normalizeH="0" baseline="0" noProof="0" dirty="0">
                <a:ln>
                  <a:noFill/>
                </a:ln>
                <a:solidFill>
                  <a:srgbClr val="F0F4FF"/>
                </a:solidFill>
                <a:effectLst/>
                <a:uLnTx/>
                <a:uFillTx/>
                <a:latin typeface="Georgia"/>
                <a:ea typeface="+mn-ea"/>
                <a:cs typeface="+mn-cs"/>
              </a:rPr>
              <a:t> analogy:
a concentrated, organized probability pattern</a:t>
            </a:r>
          </a:p>
        </p:txBody>
      </p:sp>
      <p:sp>
        <p:nvSpPr>
          <p:cNvPr id="7" name="Rounded Rectangle 6">
            <a:extLst>
              <a:ext uri="{FF2B5EF4-FFF2-40B4-BE49-F238E27FC236}">
                <a16:creationId xmlns:a16="http://schemas.microsoft.com/office/drawing/2014/main" id="{44DEA967-1897-1568-2449-440822921FAC}"/>
              </a:ext>
            </a:extLst>
          </p:cNvPr>
          <p:cNvSpPr/>
          <p:nvPr/>
        </p:nvSpPr>
        <p:spPr>
          <a:xfrm>
            <a:off x="7360920" y="3657600"/>
            <a:ext cx="4251960" cy="114300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0F4FF"/>
                </a:solidFill>
                <a:effectLst/>
                <a:uLnTx/>
                <a:uFillTx/>
                <a:latin typeface="Georgia"/>
                <a:ea typeface="+mn-ea"/>
                <a:cs typeface="+mn-cs"/>
              </a:rPr>
              <a:t>Entropy is best described here as uncertainty or disorder.</a:t>
            </a:r>
          </a:p>
        </p:txBody>
      </p:sp>
      <p:sp>
        <p:nvSpPr>
          <p:cNvPr id="8" name="TextBox 7">
            <a:extLst>
              <a:ext uri="{FF2B5EF4-FFF2-40B4-BE49-F238E27FC236}">
                <a16:creationId xmlns:a16="http://schemas.microsoft.com/office/drawing/2014/main" id="{9BD65D4C-DD45-C279-C98C-81D614CDBB5E}"/>
              </a:ext>
            </a:extLst>
          </p:cNvPr>
          <p:cNvSpPr txBox="1"/>
          <p:nvPr/>
        </p:nvSpPr>
        <p:spPr>
          <a:xfrm>
            <a:off x="7360920" y="5577840"/>
            <a:ext cx="425196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5D278"/>
                </a:solidFill>
                <a:effectLst/>
                <a:uLnTx/>
                <a:uFillTx/>
                <a:latin typeface="Georgia"/>
                <a:ea typeface="+mn-ea"/>
                <a:cs typeface="+mn-cs"/>
              </a:rPr>
              <a:t>Low entropy = fewer plausible arrangements</a:t>
            </a:r>
          </a:p>
        </p:txBody>
      </p:sp>
      <p:sp>
        <p:nvSpPr>
          <p:cNvPr id="9" name="RoadmapBadge">
            <a:extLst>
              <a:ext uri="{FF2B5EF4-FFF2-40B4-BE49-F238E27FC236}">
                <a16:creationId xmlns:a16="http://schemas.microsoft.com/office/drawing/2014/main" id="{C312C641-9FBE-EBAA-6C80-74593E2EE039}"/>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1713519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C7002E09-3D29-46C5-716D-BE8CEEC5D2E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863400-C79D-69D6-A9BE-9C6369F02F29}"/>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2. High Entropy — Many Possibilities</a:t>
            </a:r>
          </a:p>
        </p:txBody>
      </p:sp>
      <p:sp>
        <p:nvSpPr>
          <p:cNvPr id="3" name="TextBox 2">
            <a:extLst>
              <a:ext uri="{FF2B5EF4-FFF2-40B4-BE49-F238E27FC236}">
                <a16:creationId xmlns:a16="http://schemas.microsoft.com/office/drawing/2014/main" id="{ECD25992-0DA7-05A0-223F-D38A4FD07B65}"/>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When the vase shatters, the possible arrangements multiply.</a:t>
            </a:r>
          </a:p>
        </p:txBody>
      </p:sp>
      <p:pic>
        <p:nvPicPr>
          <p:cNvPr id="4" name="Picture 3" descr="a_high_detail_cinematic_fantasy_space_themed_sce.png">
            <a:extLst>
              <a:ext uri="{FF2B5EF4-FFF2-40B4-BE49-F238E27FC236}">
                <a16:creationId xmlns:a16="http://schemas.microsoft.com/office/drawing/2014/main" id="{E28DD916-DC84-EE84-B4B8-516246587B84}"/>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23234980-7FC9-6DEE-F323-0937ED5357DB}"/>
              </a:ext>
            </a:extLst>
          </p:cNvPr>
          <p:cNvSpPr/>
          <p:nvPr/>
        </p:nvSpPr>
        <p:spPr>
          <a:xfrm>
            <a:off x="7360920" y="1234440"/>
            <a:ext cx="4251960" cy="86868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Shattered pieces:
high disorder</a:t>
            </a:r>
          </a:p>
        </p:txBody>
      </p:sp>
      <p:sp>
        <p:nvSpPr>
          <p:cNvPr id="6" name="Rounded Rectangle 5">
            <a:extLst>
              <a:ext uri="{FF2B5EF4-FFF2-40B4-BE49-F238E27FC236}">
                <a16:creationId xmlns:a16="http://schemas.microsoft.com/office/drawing/2014/main" id="{35EA3B86-57B2-99EF-83B9-863FDF979890}"/>
              </a:ext>
            </a:extLst>
          </p:cNvPr>
          <p:cNvSpPr/>
          <p:nvPr/>
        </p:nvSpPr>
        <p:spPr>
          <a:xfrm>
            <a:off x="7360920" y="2423160"/>
            <a:ext cx="4251960" cy="100584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0F4FF"/>
                </a:solidFill>
                <a:effectLst/>
                <a:uLnTx/>
                <a:uFillTx/>
                <a:latin typeface="Georgia"/>
                <a:ea typeface="+mn-ea"/>
                <a:cs typeface="+mn-cs"/>
              </a:rPr>
              <a:t>LLM</a:t>
            </a:r>
            <a:r>
              <a:rPr kumimoji="0" sz="1800" b="1" i="0" u="none" strike="noStrike" kern="1200" cap="none" spc="0" normalizeH="0" baseline="0" noProof="0" dirty="0">
                <a:ln>
                  <a:noFill/>
                </a:ln>
                <a:solidFill>
                  <a:srgbClr val="F0F4FF"/>
                </a:solidFill>
                <a:effectLst/>
                <a:uLnTx/>
                <a:uFillTx/>
                <a:latin typeface="Georgia"/>
                <a:ea typeface="+mn-ea"/>
                <a:cs typeface="+mn-cs"/>
              </a:rPr>
              <a:t> analogy:
many possible token outputs compete</a:t>
            </a:r>
          </a:p>
        </p:txBody>
      </p:sp>
      <p:sp>
        <p:nvSpPr>
          <p:cNvPr id="7" name="Rounded Rectangle 6">
            <a:extLst>
              <a:ext uri="{FF2B5EF4-FFF2-40B4-BE49-F238E27FC236}">
                <a16:creationId xmlns:a16="http://schemas.microsoft.com/office/drawing/2014/main" id="{D24D8E08-732E-C33C-FF0A-237BFED3F7D7}"/>
              </a:ext>
            </a:extLst>
          </p:cNvPr>
          <p:cNvSpPr/>
          <p:nvPr/>
        </p:nvSpPr>
        <p:spPr>
          <a:xfrm>
            <a:off x="7360920" y="3794760"/>
            <a:ext cx="4251960" cy="96012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0F4FF"/>
                </a:solidFill>
                <a:effectLst/>
                <a:uLnTx/>
                <a:uFillTx/>
                <a:latin typeface="Georgia"/>
                <a:ea typeface="+mn-ea"/>
                <a:cs typeface="+mn-cs"/>
              </a:rPr>
              <a:t>Token-output entropy measures uncertainty in the output probabilities.</a:t>
            </a:r>
          </a:p>
        </p:txBody>
      </p:sp>
      <p:sp>
        <p:nvSpPr>
          <p:cNvPr id="8" name="TextBox 7">
            <a:extLst>
              <a:ext uri="{FF2B5EF4-FFF2-40B4-BE49-F238E27FC236}">
                <a16:creationId xmlns:a16="http://schemas.microsoft.com/office/drawing/2014/main" id="{7250C9CC-77DB-32DF-C2F1-403B5BCE6941}"/>
              </a:ext>
            </a:extLst>
          </p:cNvPr>
          <p:cNvSpPr txBox="1"/>
          <p:nvPr/>
        </p:nvSpPr>
        <p:spPr>
          <a:xfrm>
            <a:off x="7360920" y="5577840"/>
            <a:ext cx="425196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F5D278"/>
                </a:solidFill>
                <a:effectLst/>
                <a:uLnTx/>
                <a:uFillTx/>
                <a:latin typeface="Georgia"/>
                <a:ea typeface="+mn-ea"/>
                <a:cs typeface="+mn-cs"/>
              </a:rPr>
              <a:t>High entropy = many plausible choices</a:t>
            </a:r>
          </a:p>
        </p:txBody>
      </p:sp>
      <p:sp>
        <p:nvSpPr>
          <p:cNvPr id="9" name="RoadmapBadge">
            <a:extLst>
              <a:ext uri="{FF2B5EF4-FFF2-40B4-BE49-F238E27FC236}">
                <a16:creationId xmlns:a16="http://schemas.microsoft.com/office/drawing/2014/main" id="{938BA32E-9C05-EC66-FDFA-12411076A7EB}"/>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837931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394D81F2-93EE-E934-F603-0D0CADB1B9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66F7B9-1A8D-CF87-D0AB-93F60C7A4016}"/>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3. Attention — Compare Each Piece With Others</a:t>
            </a:r>
          </a:p>
        </p:txBody>
      </p:sp>
      <p:sp>
        <p:nvSpPr>
          <p:cNvPr id="3" name="TextBox 2">
            <a:extLst>
              <a:ext uri="{FF2B5EF4-FFF2-40B4-BE49-F238E27FC236}">
                <a16:creationId xmlns:a16="http://schemas.microsoft.com/office/drawing/2014/main" id="{94328392-9D38-2851-E06A-5FF874E411F1}"/>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The system scores which pieces seem to fit together.</a:t>
            </a:r>
          </a:p>
        </p:txBody>
      </p:sp>
      <p:pic>
        <p:nvPicPr>
          <p:cNvPr id="4" name="Picture 3" descr="a_high_detail_cinematic_sci_fi_styled_scene_a_d.png">
            <a:extLst>
              <a:ext uri="{FF2B5EF4-FFF2-40B4-BE49-F238E27FC236}">
                <a16:creationId xmlns:a16="http://schemas.microsoft.com/office/drawing/2014/main" id="{B318AFBA-75A2-D467-A3E0-43E49D0585D1}"/>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7E91F51D-D979-360E-A0CB-485029448DB5}"/>
              </a:ext>
            </a:extLst>
          </p:cNvPr>
          <p:cNvSpPr/>
          <p:nvPr/>
        </p:nvSpPr>
        <p:spPr>
          <a:xfrm>
            <a:off x="7360920" y="1143000"/>
            <a:ext cx="4251960" cy="73152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Piece-to-piece comparison</a:t>
            </a:r>
          </a:p>
        </p:txBody>
      </p:sp>
      <p:sp>
        <p:nvSpPr>
          <p:cNvPr id="6" name="Rounded Rectangle 5">
            <a:extLst>
              <a:ext uri="{FF2B5EF4-FFF2-40B4-BE49-F238E27FC236}">
                <a16:creationId xmlns:a16="http://schemas.microsoft.com/office/drawing/2014/main" id="{95B55168-034D-E459-4BD1-7592C791CAF0}"/>
              </a:ext>
            </a:extLst>
          </p:cNvPr>
          <p:cNvSpPr/>
          <p:nvPr/>
        </p:nvSpPr>
        <p:spPr>
          <a:xfrm>
            <a:off x="7360920" y="2148840"/>
            <a:ext cx="4251960" cy="105156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0F4FF"/>
                </a:solidFill>
                <a:effectLst/>
                <a:uLnTx/>
                <a:uFillTx/>
                <a:latin typeface="Georgia"/>
                <a:ea typeface="+mn-ea"/>
                <a:cs typeface="+mn-cs"/>
              </a:rPr>
              <a:t>Transformer analogy:
Q compares with K</a:t>
            </a:r>
          </a:p>
        </p:txBody>
      </p:sp>
      <p:sp>
        <p:nvSpPr>
          <p:cNvPr id="7" name="Rounded Rectangle 6">
            <a:extLst>
              <a:ext uri="{FF2B5EF4-FFF2-40B4-BE49-F238E27FC236}">
                <a16:creationId xmlns:a16="http://schemas.microsoft.com/office/drawing/2014/main" id="{30BCD270-8FF5-11F5-467F-469DDD0324DF}"/>
              </a:ext>
            </a:extLst>
          </p:cNvPr>
          <p:cNvSpPr/>
          <p:nvPr/>
        </p:nvSpPr>
        <p:spPr>
          <a:xfrm>
            <a:off x="7360920" y="3520440"/>
            <a:ext cx="4251960" cy="114300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Softmax turns scores into relative attention weights.</a:t>
            </a:r>
          </a:p>
        </p:txBody>
      </p:sp>
      <p:sp>
        <p:nvSpPr>
          <p:cNvPr id="8" name="TextBox 7">
            <a:extLst>
              <a:ext uri="{FF2B5EF4-FFF2-40B4-BE49-F238E27FC236}">
                <a16:creationId xmlns:a16="http://schemas.microsoft.com/office/drawing/2014/main" id="{9A22185D-7DEE-AA9C-A206-FFE9CA0F2DEF}"/>
              </a:ext>
            </a:extLst>
          </p:cNvPr>
          <p:cNvSpPr txBox="1"/>
          <p:nvPr/>
        </p:nvSpPr>
        <p:spPr>
          <a:xfrm>
            <a:off x="7360920" y="5257800"/>
            <a:ext cx="425196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6ADFFF"/>
                </a:solidFill>
                <a:effectLst/>
                <a:uLnTx/>
                <a:uFillTx/>
                <a:latin typeface="Georgia"/>
                <a:ea typeface="+mn-ea"/>
                <a:cs typeface="+mn-cs"/>
              </a:rPr>
              <a:t>QKᵀ → scores
Softmax → attention</a:t>
            </a:r>
          </a:p>
        </p:txBody>
      </p:sp>
      <p:sp>
        <p:nvSpPr>
          <p:cNvPr id="9" name="RoadmapBadge">
            <a:extLst>
              <a:ext uri="{FF2B5EF4-FFF2-40B4-BE49-F238E27FC236}">
                <a16:creationId xmlns:a16="http://schemas.microsoft.com/office/drawing/2014/main" id="{951423D6-BEAC-E933-5BE9-E6A385FCFE8B}"/>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dirty="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839372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109B353F-D1E2-07A0-339A-DB1B8B095C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DC8E0E-43B5-3DEE-5D18-34A9E1E97358}"/>
              </a:ext>
            </a:extLst>
          </p:cNvPr>
          <p:cNvSpPr txBox="1"/>
          <p:nvPr/>
        </p:nvSpPr>
        <p:spPr>
          <a:xfrm>
            <a:off x="502920" y="109728"/>
            <a:ext cx="112014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a:ln>
                  <a:noFill/>
                </a:ln>
                <a:solidFill>
                  <a:srgbClr val="C9D8FF"/>
                </a:solidFill>
                <a:effectLst/>
                <a:uLnTx/>
                <a:uFillTx/>
                <a:latin typeface="Georgia"/>
                <a:ea typeface="+mn-ea"/>
                <a:cs typeface="+mn-cs"/>
              </a:rPr>
              <a:t>4. Learning — From Uncertainty to Structure</a:t>
            </a:r>
          </a:p>
        </p:txBody>
      </p:sp>
      <p:sp>
        <p:nvSpPr>
          <p:cNvPr id="3" name="TextBox 2">
            <a:extLst>
              <a:ext uri="{FF2B5EF4-FFF2-40B4-BE49-F238E27FC236}">
                <a16:creationId xmlns:a16="http://schemas.microsoft.com/office/drawing/2014/main" id="{D4F11C08-FC4A-D18D-6ED5-22B3493F34E4}"/>
              </a:ext>
            </a:extLst>
          </p:cNvPr>
          <p:cNvSpPr txBox="1"/>
          <p:nvPr/>
        </p:nvSpPr>
        <p:spPr>
          <a:xfrm>
            <a:off x="685800" y="621792"/>
            <a:ext cx="10835640" cy="32918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A8C3FF"/>
                </a:solidFill>
                <a:effectLst/>
                <a:uLnTx/>
                <a:uFillTx/>
                <a:latin typeface="Georgia"/>
                <a:ea typeface="+mn-ea"/>
                <a:cs typeface="+mn-cs"/>
              </a:rPr>
              <a:t>Training adjusts weights so useful relationships become stronger.</a:t>
            </a:r>
          </a:p>
        </p:txBody>
      </p:sp>
      <p:pic>
        <p:nvPicPr>
          <p:cNvPr id="4" name="Picture 3" descr="a_dramatic_cinematic_high_detail_sci_fi_fantasy.png">
            <a:extLst>
              <a:ext uri="{FF2B5EF4-FFF2-40B4-BE49-F238E27FC236}">
                <a16:creationId xmlns:a16="http://schemas.microsoft.com/office/drawing/2014/main" id="{5BE3512E-244D-98A2-BF86-DB8F39BB72B2}"/>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5" name="Rounded Rectangle 4">
            <a:extLst>
              <a:ext uri="{FF2B5EF4-FFF2-40B4-BE49-F238E27FC236}">
                <a16:creationId xmlns:a16="http://schemas.microsoft.com/office/drawing/2014/main" id="{01B4E5E4-56D8-352D-BA89-C450C1A130FA}"/>
              </a:ext>
            </a:extLst>
          </p:cNvPr>
          <p:cNvSpPr/>
          <p:nvPr/>
        </p:nvSpPr>
        <p:spPr>
          <a:xfrm>
            <a:off x="7360920" y="1143000"/>
            <a:ext cx="4251960" cy="86868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0F4FF"/>
                </a:solidFill>
                <a:effectLst/>
                <a:uLnTx/>
                <a:uFillTx/>
                <a:latin typeface="Georgia"/>
                <a:ea typeface="+mn-ea"/>
                <a:cs typeface="+mn-cs"/>
              </a:rPr>
              <a:t>The vase begins to regain structure.</a:t>
            </a:r>
          </a:p>
        </p:txBody>
      </p:sp>
      <p:sp>
        <p:nvSpPr>
          <p:cNvPr id="6" name="Rounded Rectangle 5">
            <a:extLst>
              <a:ext uri="{FF2B5EF4-FFF2-40B4-BE49-F238E27FC236}">
                <a16:creationId xmlns:a16="http://schemas.microsoft.com/office/drawing/2014/main" id="{B770BEAD-E55F-D92E-AA1A-16D4F82D929A}"/>
              </a:ext>
            </a:extLst>
          </p:cNvPr>
          <p:cNvSpPr/>
          <p:nvPr/>
        </p:nvSpPr>
        <p:spPr>
          <a:xfrm>
            <a:off x="7360920" y="2331720"/>
            <a:ext cx="4251960" cy="105156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0F4FF"/>
                </a:solidFill>
                <a:effectLst/>
                <a:uLnTx/>
                <a:uFillTx/>
                <a:latin typeface="Georgia"/>
                <a:ea typeface="+mn-ea"/>
                <a:cs typeface="+mn-cs"/>
              </a:rPr>
              <a:t>LLM</a:t>
            </a:r>
            <a:r>
              <a:rPr kumimoji="0" sz="1700" b="1" i="0" u="none" strike="noStrike" kern="1200" cap="none" spc="0" normalizeH="0" baseline="0" noProof="0" dirty="0">
                <a:ln>
                  <a:noFill/>
                </a:ln>
                <a:solidFill>
                  <a:srgbClr val="F0F4FF"/>
                </a:solidFill>
                <a:effectLst/>
                <a:uLnTx/>
                <a:uFillTx/>
                <a:latin typeface="Georgia"/>
                <a:ea typeface="+mn-ea"/>
                <a:cs typeface="+mn-cs"/>
              </a:rPr>
              <a:t> analogy:
weights change so better relationships receive more attention.</a:t>
            </a:r>
          </a:p>
        </p:txBody>
      </p:sp>
      <p:sp>
        <p:nvSpPr>
          <p:cNvPr id="7" name="Rounded Rectangle 6">
            <a:extLst>
              <a:ext uri="{FF2B5EF4-FFF2-40B4-BE49-F238E27FC236}">
                <a16:creationId xmlns:a16="http://schemas.microsoft.com/office/drawing/2014/main" id="{F38A8D16-1813-1B79-9F82-A42EB25AAB8E}"/>
              </a:ext>
            </a:extLst>
          </p:cNvPr>
          <p:cNvSpPr/>
          <p:nvPr/>
        </p:nvSpPr>
        <p:spPr>
          <a:xfrm>
            <a:off x="7360920" y="3703320"/>
            <a:ext cx="4251960" cy="1005840"/>
          </a:xfrm>
          <a:prstGeom prst="roundRect">
            <a:avLst/>
          </a:prstGeom>
          <a:solidFill>
            <a:srgbClr val="0B1124"/>
          </a:solidFill>
          <a:ln w="15240">
            <a:solidFill>
              <a:srgbClr val="A8C3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0F4FF"/>
                </a:solidFill>
                <a:effectLst/>
                <a:uLnTx/>
                <a:uFillTx/>
                <a:latin typeface="Georgia"/>
                <a:ea typeface="+mn-ea"/>
                <a:cs typeface="+mn-cs"/>
              </a:rPr>
              <a:t>Htrain falling means the output distribution is becoming more certain.</a:t>
            </a:r>
          </a:p>
        </p:txBody>
      </p:sp>
      <p:sp>
        <p:nvSpPr>
          <p:cNvPr id="8" name="TextBox 7">
            <a:extLst>
              <a:ext uri="{FF2B5EF4-FFF2-40B4-BE49-F238E27FC236}">
                <a16:creationId xmlns:a16="http://schemas.microsoft.com/office/drawing/2014/main" id="{357E2A35-0793-4133-5F05-8CEDD7C33C0A}"/>
              </a:ext>
            </a:extLst>
          </p:cNvPr>
          <p:cNvSpPr txBox="1"/>
          <p:nvPr/>
        </p:nvSpPr>
        <p:spPr>
          <a:xfrm>
            <a:off x="7360920" y="5349240"/>
            <a:ext cx="425196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5D278"/>
                </a:solidFill>
                <a:effectLst/>
                <a:uLnTx/>
                <a:uFillTx/>
                <a:latin typeface="Georgia"/>
                <a:ea typeface="+mn-ea"/>
                <a:cs typeface="+mn-cs"/>
              </a:rPr>
              <a:t>Loss ↓   Htrain ↓   Ptarget ↑</a:t>
            </a:r>
          </a:p>
        </p:txBody>
      </p:sp>
      <p:sp>
        <p:nvSpPr>
          <p:cNvPr id="9" name="RoadmapBadge">
            <a:extLst>
              <a:ext uri="{FF2B5EF4-FFF2-40B4-BE49-F238E27FC236}">
                <a16:creationId xmlns:a16="http://schemas.microsoft.com/office/drawing/2014/main" id="{9EEEC56E-A11D-C059-3811-ABCA66B24822}"/>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2993348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252C90BF-8853-ECAC-5C81-D99CD0FE7965}"/>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05CF2D31-A41E-8C82-A93E-5568D73297FC}"/>
              </a:ext>
            </a:extLst>
          </p:cNvPr>
          <p:cNvSpPr/>
          <p:nvPr/>
        </p:nvSpPr>
        <p:spPr>
          <a:xfrm>
            <a:off x="164592" y="164592"/>
            <a:ext cx="11859768" cy="6510528"/>
          </a:xfrm>
          <a:prstGeom prst="roundRect">
            <a:avLst/>
          </a:prstGeom>
          <a:noFill/>
          <a:ln>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63AA0911-0AD9-17F6-05FD-690E78A49141}"/>
              </a:ext>
            </a:extLst>
          </p:cNvPr>
          <p:cNvSpPr txBox="1"/>
          <p:nvPr/>
        </p:nvSpPr>
        <p:spPr>
          <a:xfrm>
            <a:off x="457200" y="256032"/>
            <a:ext cx="112471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700" b="1" i="0" u="none" strike="noStrike" kern="1200" cap="none" spc="0" normalizeH="0" baseline="0" noProof="0">
                <a:ln>
                  <a:noFill/>
                </a:ln>
                <a:solidFill>
                  <a:srgbClr val="F7D278"/>
                </a:solidFill>
                <a:effectLst/>
                <a:uLnTx/>
                <a:uFillTx/>
                <a:latin typeface="Georgia"/>
                <a:ea typeface="+mn-ea"/>
                <a:cs typeface="+mn-cs"/>
              </a:rPr>
              <a:t>From a Broken Vase to Quantified Entropy</a:t>
            </a:r>
          </a:p>
        </p:txBody>
      </p:sp>
      <p:sp>
        <p:nvSpPr>
          <p:cNvPr id="4" name="TextBox 3">
            <a:extLst>
              <a:ext uri="{FF2B5EF4-FFF2-40B4-BE49-F238E27FC236}">
                <a16:creationId xmlns:a16="http://schemas.microsoft.com/office/drawing/2014/main" id="{D230AC18-B44F-C020-3EB5-E56257ECF76A}"/>
              </a:ext>
            </a:extLst>
          </p:cNvPr>
          <p:cNvSpPr txBox="1"/>
          <p:nvPr/>
        </p:nvSpPr>
        <p:spPr>
          <a:xfrm>
            <a:off x="640080" y="768096"/>
            <a:ext cx="1088136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6ADFFF"/>
                </a:solidFill>
                <a:effectLst/>
                <a:uLnTx/>
                <a:uFillTx/>
                <a:latin typeface="Georgia"/>
                <a:ea typeface="+mn-ea"/>
                <a:cs typeface="+mn-cs"/>
              </a:rPr>
              <a:t>A teaching analogy connecting 1,000 unresolved possibilities to H = ln(N)</a:t>
            </a:r>
          </a:p>
        </p:txBody>
      </p:sp>
      <p:sp>
        <p:nvSpPr>
          <p:cNvPr id="5" name="Rounded Rectangle 4">
            <a:extLst>
              <a:ext uri="{FF2B5EF4-FFF2-40B4-BE49-F238E27FC236}">
                <a16:creationId xmlns:a16="http://schemas.microsoft.com/office/drawing/2014/main" id="{2149C884-577C-0445-45D1-5C39ED814015}"/>
              </a:ext>
            </a:extLst>
          </p:cNvPr>
          <p:cNvSpPr/>
          <p:nvPr/>
        </p:nvSpPr>
        <p:spPr>
          <a:xfrm>
            <a:off x="502920" y="1371600"/>
            <a:ext cx="3063240" cy="1234440"/>
          </a:xfrm>
          <a:prstGeom prst="roundRect">
            <a:avLst/>
          </a:prstGeom>
          <a:solidFill>
            <a:srgbClr val="0C142B"/>
          </a:solidFill>
          <a:ln w="19050">
            <a:solidFill>
              <a:srgbClr val="F7D27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7D278"/>
                </a:solidFill>
                <a:effectLst/>
                <a:uLnTx/>
                <a:uFillTx/>
                <a:latin typeface="Georgia"/>
                <a:ea typeface="+mn-ea"/>
                <a:cs typeface="+mn-cs"/>
              </a:rPr>
              <a:t>SHATTERED VASE
1,000 unresolved possibilities
H = ln(1000) = 6.91</a:t>
            </a:r>
          </a:p>
        </p:txBody>
      </p:sp>
      <p:sp>
        <p:nvSpPr>
          <p:cNvPr id="6" name="Rounded Rectangle 5">
            <a:extLst>
              <a:ext uri="{FF2B5EF4-FFF2-40B4-BE49-F238E27FC236}">
                <a16:creationId xmlns:a16="http://schemas.microsoft.com/office/drawing/2014/main" id="{51E5AA17-F736-9F21-ECD7-D6C6524DFDD3}"/>
              </a:ext>
            </a:extLst>
          </p:cNvPr>
          <p:cNvSpPr/>
          <p:nvPr/>
        </p:nvSpPr>
        <p:spPr>
          <a:xfrm>
            <a:off x="4213185" y="1371600"/>
            <a:ext cx="3562265" cy="12344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0F4FF"/>
                </a:solidFill>
                <a:effectLst/>
                <a:uLnTx/>
                <a:uFillTx/>
                <a:latin typeface="Georgia"/>
                <a:ea typeface="+mn-ea"/>
                <a:cs typeface="+mn-cs"/>
              </a:rPr>
              <a:t>REASSEMBLY / TRAINING
Each step eliminates possibilities
Structure increases</a:t>
            </a:r>
          </a:p>
        </p:txBody>
      </p:sp>
      <p:sp>
        <p:nvSpPr>
          <p:cNvPr id="7" name="Rounded Rectangle 6">
            <a:extLst>
              <a:ext uri="{FF2B5EF4-FFF2-40B4-BE49-F238E27FC236}">
                <a16:creationId xmlns:a16="http://schemas.microsoft.com/office/drawing/2014/main" id="{ED6A5D7B-AAC7-DF71-E622-A790558675AE}"/>
              </a:ext>
            </a:extLst>
          </p:cNvPr>
          <p:cNvSpPr/>
          <p:nvPr/>
        </p:nvSpPr>
        <p:spPr>
          <a:xfrm>
            <a:off x="8595360" y="1371600"/>
            <a:ext cx="3063240" cy="1234440"/>
          </a:xfrm>
          <a:prstGeom prst="roundRect">
            <a:avLst/>
          </a:prstGeom>
          <a:solidFill>
            <a:srgbClr val="0C142B"/>
          </a:solidFill>
          <a:ln w="19050">
            <a:solidFill>
              <a:srgbClr val="48DC9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48DC96"/>
                </a:solidFill>
                <a:effectLst/>
                <a:uLnTx/>
                <a:uFillTx/>
                <a:latin typeface="Georgia"/>
                <a:ea typeface="+mn-ea"/>
                <a:cs typeface="+mn-cs"/>
              </a:rPr>
              <a:t>NEARLY RESOLVED
H ≈ 0.20
N effective = e^0.2 ≈ 1.22</a:t>
            </a:r>
          </a:p>
        </p:txBody>
      </p:sp>
      <p:sp>
        <p:nvSpPr>
          <p:cNvPr id="8" name="TextBox 7">
            <a:extLst>
              <a:ext uri="{FF2B5EF4-FFF2-40B4-BE49-F238E27FC236}">
                <a16:creationId xmlns:a16="http://schemas.microsoft.com/office/drawing/2014/main" id="{118F98FB-1692-1C76-3E89-A3CCEAF9F27D}"/>
              </a:ext>
            </a:extLst>
          </p:cNvPr>
          <p:cNvSpPr txBox="1"/>
          <p:nvPr/>
        </p:nvSpPr>
        <p:spPr>
          <a:xfrm>
            <a:off x="3593592" y="1709928"/>
            <a:ext cx="822960" cy="4572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9" name="TextBox 8">
            <a:extLst>
              <a:ext uri="{FF2B5EF4-FFF2-40B4-BE49-F238E27FC236}">
                <a16:creationId xmlns:a16="http://schemas.microsoft.com/office/drawing/2014/main" id="{5D533DBD-1283-D0F6-C530-FE8C92837EA0}"/>
              </a:ext>
            </a:extLst>
          </p:cNvPr>
          <p:cNvSpPr txBox="1"/>
          <p:nvPr/>
        </p:nvSpPr>
        <p:spPr>
          <a:xfrm>
            <a:off x="7635240" y="1709928"/>
            <a:ext cx="822960" cy="4572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6ADFFF"/>
                </a:solidFill>
                <a:effectLst/>
                <a:uLnTx/>
                <a:uFillTx/>
                <a:latin typeface="Georgia"/>
                <a:ea typeface="+mn-ea"/>
                <a:cs typeface="+mn-cs"/>
              </a:rPr>
              <a:t>→</a:t>
            </a:r>
          </a:p>
        </p:txBody>
      </p:sp>
      <p:sp>
        <p:nvSpPr>
          <p:cNvPr id="10" name="TextBox 9">
            <a:extLst>
              <a:ext uri="{FF2B5EF4-FFF2-40B4-BE49-F238E27FC236}">
                <a16:creationId xmlns:a16="http://schemas.microsoft.com/office/drawing/2014/main" id="{3659E700-C369-B3DC-F7ED-151A0EA92102}"/>
              </a:ext>
            </a:extLst>
          </p:cNvPr>
          <p:cNvSpPr txBox="1"/>
          <p:nvPr/>
        </p:nvSpPr>
        <p:spPr>
          <a:xfrm>
            <a:off x="640080" y="2852928"/>
            <a:ext cx="1097280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0F4FF"/>
                </a:solidFill>
                <a:effectLst/>
                <a:uLnTx/>
                <a:uFillTx/>
                <a:latin typeface="Georgia"/>
                <a:ea typeface="+mn-ea"/>
                <a:cs typeface="+mn-cs"/>
              </a:rPr>
              <a:t>The number of physical pieces is NOT the entropy.</a:t>
            </a:r>
          </a:p>
        </p:txBody>
      </p:sp>
      <p:sp>
        <p:nvSpPr>
          <p:cNvPr id="11" name="TextBox 10">
            <a:extLst>
              <a:ext uri="{FF2B5EF4-FFF2-40B4-BE49-F238E27FC236}">
                <a16:creationId xmlns:a16="http://schemas.microsoft.com/office/drawing/2014/main" id="{2E7AA1CC-F568-3D46-A408-FB975281DEC1}"/>
              </a:ext>
            </a:extLst>
          </p:cNvPr>
          <p:cNvSpPr txBox="1"/>
          <p:nvPr/>
        </p:nvSpPr>
        <p:spPr>
          <a:xfrm>
            <a:off x="822960" y="3355848"/>
            <a:ext cx="1060704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a:ln>
                  <a:noFill/>
                </a:ln>
                <a:solidFill>
                  <a:srgbClr val="CDDAF0"/>
                </a:solidFill>
                <a:effectLst/>
                <a:uLnTx/>
                <a:uFillTx/>
                <a:latin typeface="Georgia"/>
                <a:ea typeface="+mn-ea"/>
                <a:cs typeface="+mn-cs"/>
              </a:rPr>
              <a:t>For the illustration, the pieces represent equally plausible unresolved arrangements or possibilities.</a:t>
            </a:r>
          </a:p>
        </p:txBody>
      </p:sp>
      <p:sp>
        <p:nvSpPr>
          <p:cNvPr id="12" name="Rounded Rectangle 11">
            <a:extLst>
              <a:ext uri="{FF2B5EF4-FFF2-40B4-BE49-F238E27FC236}">
                <a16:creationId xmlns:a16="http://schemas.microsoft.com/office/drawing/2014/main" id="{A30E0D6E-7CD1-0E1F-DBC1-AF8056B488DD}"/>
              </a:ext>
            </a:extLst>
          </p:cNvPr>
          <p:cNvSpPr/>
          <p:nvPr/>
        </p:nvSpPr>
        <p:spPr>
          <a:xfrm>
            <a:off x="59436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dirty="0">
                <a:ln>
                  <a:noFill/>
                </a:ln>
                <a:solidFill>
                  <a:srgbClr val="F0F4FF"/>
                </a:solidFill>
                <a:effectLst/>
                <a:uLnTx/>
                <a:uFillTx/>
                <a:latin typeface="Georgia"/>
                <a:ea typeface="+mn-ea"/>
                <a:cs typeface="+mn-cs"/>
              </a:rPr>
              <a:t>N≈1,000
H=6.91</a:t>
            </a:r>
          </a:p>
        </p:txBody>
      </p:sp>
      <p:sp>
        <p:nvSpPr>
          <p:cNvPr id="13" name="Rounded Rectangle 12">
            <a:extLst>
              <a:ext uri="{FF2B5EF4-FFF2-40B4-BE49-F238E27FC236}">
                <a16:creationId xmlns:a16="http://schemas.microsoft.com/office/drawing/2014/main" id="{D2326060-46C5-BF19-1ABD-7EB2F2DDC9F0}"/>
              </a:ext>
            </a:extLst>
          </p:cNvPr>
          <p:cNvSpPr/>
          <p:nvPr/>
        </p:nvSpPr>
        <p:spPr>
          <a:xfrm>
            <a:off x="201168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N≈403
H=6.0</a:t>
            </a:r>
          </a:p>
        </p:txBody>
      </p:sp>
      <p:sp>
        <p:nvSpPr>
          <p:cNvPr id="14" name="Rounded Rectangle 13">
            <a:extLst>
              <a:ext uri="{FF2B5EF4-FFF2-40B4-BE49-F238E27FC236}">
                <a16:creationId xmlns:a16="http://schemas.microsoft.com/office/drawing/2014/main" id="{3D31177E-98D8-ECBB-00BE-CD0E23E45597}"/>
              </a:ext>
            </a:extLst>
          </p:cNvPr>
          <p:cNvSpPr/>
          <p:nvPr/>
        </p:nvSpPr>
        <p:spPr>
          <a:xfrm>
            <a:off x="342900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N≈148
H=5.0</a:t>
            </a:r>
          </a:p>
        </p:txBody>
      </p:sp>
      <p:sp>
        <p:nvSpPr>
          <p:cNvPr id="15" name="Rounded Rectangle 14">
            <a:extLst>
              <a:ext uri="{FF2B5EF4-FFF2-40B4-BE49-F238E27FC236}">
                <a16:creationId xmlns:a16="http://schemas.microsoft.com/office/drawing/2014/main" id="{C4B5FD99-EF1A-4F47-4C27-31D410F33F47}"/>
              </a:ext>
            </a:extLst>
          </p:cNvPr>
          <p:cNvSpPr/>
          <p:nvPr/>
        </p:nvSpPr>
        <p:spPr>
          <a:xfrm>
            <a:off x="484632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N≈55
H=4.0</a:t>
            </a:r>
          </a:p>
        </p:txBody>
      </p:sp>
      <p:sp>
        <p:nvSpPr>
          <p:cNvPr id="16" name="Rounded Rectangle 15">
            <a:extLst>
              <a:ext uri="{FF2B5EF4-FFF2-40B4-BE49-F238E27FC236}">
                <a16:creationId xmlns:a16="http://schemas.microsoft.com/office/drawing/2014/main" id="{ACD82EE5-C8AD-97DF-1233-DCFEF129747E}"/>
              </a:ext>
            </a:extLst>
          </p:cNvPr>
          <p:cNvSpPr/>
          <p:nvPr/>
        </p:nvSpPr>
        <p:spPr>
          <a:xfrm>
            <a:off x="626364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N≈20
H=3.0</a:t>
            </a:r>
          </a:p>
        </p:txBody>
      </p:sp>
      <p:sp>
        <p:nvSpPr>
          <p:cNvPr id="17" name="Rounded Rectangle 16">
            <a:extLst>
              <a:ext uri="{FF2B5EF4-FFF2-40B4-BE49-F238E27FC236}">
                <a16:creationId xmlns:a16="http://schemas.microsoft.com/office/drawing/2014/main" id="{AF710852-7F89-D5C9-F121-CDF1549FD535}"/>
              </a:ext>
            </a:extLst>
          </p:cNvPr>
          <p:cNvSpPr/>
          <p:nvPr/>
        </p:nvSpPr>
        <p:spPr>
          <a:xfrm>
            <a:off x="768096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N≈7
H=2.0</a:t>
            </a:r>
          </a:p>
        </p:txBody>
      </p:sp>
      <p:sp>
        <p:nvSpPr>
          <p:cNvPr id="18" name="Rounded Rectangle 17">
            <a:extLst>
              <a:ext uri="{FF2B5EF4-FFF2-40B4-BE49-F238E27FC236}">
                <a16:creationId xmlns:a16="http://schemas.microsoft.com/office/drawing/2014/main" id="{90558B4D-B414-C1E0-6F03-D6C01E8F362B}"/>
              </a:ext>
            </a:extLst>
          </p:cNvPr>
          <p:cNvSpPr/>
          <p:nvPr/>
        </p:nvSpPr>
        <p:spPr>
          <a:xfrm>
            <a:off x="909828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N≈2.7
H=1.0</a:t>
            </a:r>
          </a:p>
        </p:txBody>
      </p:sp>
      <p:sp>
        <p:nvSpPr>
          <p:cNvPr id="19" name="Rounded Rectangle 18">
            <a:extLst>
              <a:ext uri="{FF2B5EF4-FFF2-40B4-BE49-F238E27FC236}">
                <a16:creationId xmlns:a16="http://schemas.microsoft.com/office/drawing/2014/main" id="{EC89BC8F-7A6B-79A3-8501-235D58548845}"/>
              </a:ext>
            </a:extLst>
          </p:cNvPr>
          <p:cNvSpPr/>
          <p:nvPr/>
        </p:nvSpPr>
        <p:spPr>
          <a:xfrm>
            <a:off x="10515600" y="4160520"/>
            <a:ext cx="1261872" cy="777240"/>
          </a:xfrm>
          <a:prstGeom prst="roundRect">
            <a:avLst/>
          </a:prstGeom>
          <a:solidFill>
            <a:srgbClr val="0C142B"/>
          </a:solidFill>
          <a:ln w="19050">
            <a:solidFill>
              <a:srgbClr val="6AD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F0F4FF"/>
                </a:solidFill>
                <a:effectLst/>
                <a:uLnTx/>
                <a:uFillTx/>
                <a:latin typeface="Georgia"/>
                <a:ea typeface="+mn-ea"/>
                <a:cs typeface="+mn-cs"/>
              </a:rPr>
              <a:t>N≈≈1
H=0.2</a:t>
            </a:r>
          </a:p>
        </p:txBody>
      </p:sp>
      <p:sp>
        <p:nvSpPr>
          <p:cNvPr id="20" name="TextBox 19">
            <a:extLst>
              <a:ext uri="{FF2B5EF4-FFF2-40B4-BE49-F238E27FC236}">
                <a16:creationId xmlns:a16="http://schemas.microsoft.com/office/drawing/2014/main" id="{AEA37B95-DE34-3F23-F14A-C2DE9254C306}"/>
              </a:ext>
            </a:extLst>
          </p:cNvPr>
          <p:cNvSpPr txBox="1"/>
          <p:nvPr/>
        </p:nvSpPr>
        <p:spPr>
          <a:xfrm>
            <a:off x="685800" y="5138928"/>
            <a:ext cx="1083564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F7D278"/>
                </a:solidFill>
                <a:effectLst/>
                <a:uLnTx/>
                <a:uFillTx/>
                <a:latin typeface="Georgia"/>
                <a:ea typeface="+mn-ea"/>
                <a:cs typeface="+mn-cs"/>
              </a:rPr>
              <a:t>N effective = eᴴ     ⇄     H = ln(N effective)</a:t>
            </a:r>
          </a:p>
        </p:txBody>
      </p:sp>
      <p:sp>
        <p:nvSpPr>
          <p:cNvPr id="21" name="TextBox 20">
            <a:extLst>
              <a:ext uri="{FF2B5EF4-FFF2-40B4-BE49-F238E27FC236}">
                <a16:creationId xmlns:a16="http://schemas.microsoft.com/office/drawing/2014/main" id="{4B9F86CC-706F-44EF-91F3-83DCA3443840}"/>
              </a:ext>
            </a:extLst>
          </p:cNvPr>
          <p:cNvSpPr txBox="1"/>
          <p:nvPr/>
        </p:nvSpPr>
        <p:spPr>
          <a:xfrm>
            <a:off x="685800" y="5614416"/>
            <a:ext cx="108356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6ADFFF"/>
                </a:solidFill>
                <a:effectLst/>
                <a:uLnTx/>
                <a:uFillTx/>
                <a:latin typeface="Georgia"/>
                <a:ea typeface="+mn-ea"/>
                <a:cs typeface="+mn-cs"/>
              </a:rPr>
              <a:t>GIF interpretation: Step 0 ≈ 1,000 possibilities → Step 100 ≈ one strongly preferred possibility</a:t>
            </a:r>
          </a:p>
        </p:txBody>
      </p:sp>
      <p:sp>
        <p:nvSpPr>
          <p:cNvPr id="22" name="TextBox 21">
            <a:extLst>
              <a:ext uri="{FF2B5EF4-FFF2-40B4-BE49-F238E27FC236}">
                <a16:creationId xmlns:a16="http://schemas.microsoft.com/office/drawing/2014/main" id="{08CFDA3D-B707-4578-2CE2-01F75D71F727}"/>
              </a:ext>
            </a:extLst>
          </p:cNvPr>
          <p:cNvSpPr txBox="1"/>
          <p:nvPr/>
        </p:nvSpPr>
        <p:spPr>
          <a:xfrm>
            <a:off x="640080" y="6153912"/>
            <a:ext cx="10927080" cy="2560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dirty="0">
                <a:ln>
                  <a:noFill/>
                </a:ln>
                <a:solidFill>
                  <a:srgbClr val="CDDAF0"/>
                </a:solidFill>
                <a:effectLst/>
                <a:uLnTx/>
                <a:uFillTx/>
                <a:latin typeface="Georgia"/>
                <a:ea typeface="+mn-ea"/>
                <a:cs typeface="+mn-cs"/>
              </a:rPr>
              <a:t>Illustrative vase-derived entropy mapping — not measured </a:t>
            </a:r>
            <a:r>
              <a:rPr kumimoji="0" lang="en-US" sz="1050" b="0" i="0" u="none" strike="noStrike" kern="1200" cap="none" spc="0" normalizeH="0" baseline="0" noProof="0" dirty="0">
                <a:ln>
                  <a:noFill/>
                </a:ln>
                <a:solidFill>
                  <a:srgbClr val="CDDAF0"/>
                </a:solidFill>
                <a:effectLst/>
                <a:uLnTx/>
                <a:uFillTx/>
                <a:latin typeface="Georgia"/>
                <a:ea typeface="+mn-ea"/>
                <a:cs typeface="+mn-cs"/>
              </a:rPr>
              <a:t>Python</a:t>
            </a:r>
            <a:r>
              <a:rPr kumimoji="0" sz="1050" b="0" i="0" u="none" strike="noStrike" kern="1200" cap="none" spc="0" normalizeH="0" baseline="0" noProof="0" dirty="0">
                <a:ln>
                  <a:noFill/>
                </a:ln>
                <a:solidFill>
                  <a:srgbClr val="CDDAF0"/>
                </a:solidFill>
                <a:effectLst/>
                <a:uLnTx/>
                <a:uFillTx/>
                <a:latin typeface="Georgia"/>
                <a:ea typeface="+mn-ea"/>
                <a:cs typeface="+mn-cs"/>
              </a:rPr>
              <a:t> </a:t>
            </a:r>
            <a:r>
              <a:rPr kumimoji="0" sz="1050" b="0" i="0" u="none" strike="noStrike" kern="1200" cap="none" spc="0" normalizeH="0" baseline="0" noProof="0" dirty="0" err="1">
                <a:ln>
                  <a:noFill/>
                </a:ln>
                <a:solidFill>
                  <a:srgbClr val="CDDAF0"/>
                </a:solidFill>
                <a:effectLst/>
                <a:uLnTx/>
                <a:uFillTx/>
                <a:latin typeface="Georgia"/>
                <a:ea typeface="+mn-ea"/>
                <a:cs typeface="+mn-cs"/>
              </a:rPr>
              <a:t>Htrain</a:t>
            </a:r>
            <a:r>
              <a:rPr kumimoji="0" sz="1050" b="0" i="0" u="none" strike="noStrike" kern="1200" cap="none" spc="0" normalizeH="0" baseline="0" noProof="0" dirty="0">
                <a:ln>
                  <a:noFill/>
                </a:ln>
                <a:solidFill>
                  <a:srgbClr val="CDDAF0"/>
                </a:solidFill>
                <a:effectLst/>
                <a:uLnTx/>
                <a:uFillTx/>
                <a:latin typeface="Georgia"/>
                <a:ea typeface="+mn-ea"/>
                <a:cs typeface="+mn-cs"/>
              </a:rPr>
              <a:t> data.</a:t>
            </a:r>
          </a:p>
        </p:txBody>
      </p:sp>
      <p:sp>
        <p:nvSpPr>
          <p:cNvPr id="23" name="RoadmapBadge">
            <a:extLst>
              <a:ext uri="{FF2B5EF4-FFF2-40B4-BE49-F238E27FC236}">
                <a16:creationId xmlns:a16="http://schemas.microsoft.com/office/drawing/2014/main" id="{8990C324-2A62-EAFA-38C5-F3D6C41C1FD8}"/>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2371180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4C697818-BF83-A6B1-82B7-B0B0970C7F9F}"/>
            </a:ext>
          </a:extLst>
        </p:cNvPr>
        <p:cNvGrpSpPr/>
        <p:nvPr/>
      </p:nvGrpSpPr>
      <p:grpSpPr>
        <a:xfrm>
          <a:off x="0" y="0"/>
          <a:ext cx="0" cy="0"/>
          <a:chOff x="0" y="0"/>
          <a:chExt cx="0" cy="0"/>
        </a:xfrm>
      </p:grpSpPr>
      <p:pic>
        <p:nvPicPr>
          <p:cNvPr id="2" name="Picture 1" descr="Entropy_Stochastic_No_Dashed_Line_20sec.gif">
            <a:extLst>
              <a:ext uri="{FF2B5EF4-FFF2-40B4-BE49-F238E27FC236}">
                <a16:creationId xmlns:a16="http://schemas.microsoft.com/office/drawing/2014/main" id="{4F1E69F6-65D0-C9A7-58E0-8794F3AED6A8}"/>
              </a:ext>
            </a:extLst>
          </p:cNvPr>
          <p:cNvPicPr>
            <a:picLocks noChangeAspect="1"/>
          </p:cNvPicPr>
          <p:nvPr/>
        </p:nvPicPr>
        <p:blipFill>
          <a:blip r:embed="rId2"/>
          <a:stretch>
            <a:fillRect/>
          </a:stretch>
        </p:blipFill>
        <p:spPr>
          <a:xfrm>
            <a:off x="305" y="44650"/>
            <a:ext cx="12191695" cy="6858000"/>
          </a:xfrm>
          <a:prstGeom prst="rect">
            <a:avLst/>
          </a:prstGeom>
        </p:spPr>
      </p:pic>
    </p:spTree>
    <p:extLst>
      <p:ext uri="{BB962C8B-B14F-4D97-AF65-F5344CB8AC3E}">
        <p14:creationId xmlns:p14="http://schemas.microsoft.com/office/powerpoint/2010/main" val="2067198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34725-ECE5-A2BA-40AA-6EFA6C7409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B1AF81D-6BE4-8FC7-3433-1C0F5E66E03E}"/>
              </a:ext>
            </a:extLst>
          </p:cNvPr>
          <p:cNvPicPr>
            <a:picLocks noChangeAspect="1"/>
          </p:cNvPicPr>
          <p:nvPr/>
        </p:nvPicPr>
        <p:blipFill>
          <a:blip r:embed="rId2"/>
          <a:stretch>
            <a:fillRect/>
          </a:stretch>
        </p:blipFill>
        <p:spPr>
          <a:xfrm>
            <a:off x="0" y="1823"/>
            <a:ext cx="12192000" cy="6854354"/>
          </a:xfrm>
          <a:prstGeom prst="rect">
            <a:avLst/>
          </a:prstGeom>
        </p:spPr>
      </p:pic>
      <p:sp>
        <p:nvSpPr>
          <p:cNvPr id="4" name="RoadmapBadge">
            <a:extLst>
              <a:ext uri="{FF2B5EF4-FFF2-40B4-BE49-F238E27FC236}">
                <a16:creationId xmlns:a16="http://schemas.microsoft.com/office/drawing/2014/main" id="{A51FF662-B6B6-C405-57FE-C0C6072185A1}"/>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6</a:t>
            </a:r>
          </a:p>
        </p:txBody>
      </p:sp>
    </p:spTree>
    <p:extLst>
      <p:ext uri="{BB962C8B-B14F-4D97-AF65-F5344CB8AC3E}">
        <p14:creationId xmlns:p14="http://schemas.microsoft.com/office/powerpoint/2010/main" val="139987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56854F75-4A9B-280B-B21F-99ACE46D99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1A2661-3AF1-6419-410C-F58003F0D8D1}"/>
              </a:ext>
            </a:extLst>
          </p:cNvPr>
          <p:cNvSpPr txBox="1"/>
          <p:nvPr/>
        </p:nvSpPr>
        <p:spPr>
          <a:xfrm>
            <a:off x="502920" y="84189"/>
            <a:ext cx="11201400" cy="55399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C9D8FF"/>
                </a:solidFill>
                <a:effectLst/>
                <a:uLnTx/>
                <a:uFillTx/>
                <a:latin typeface="Georgia"/>
                <a:ea typeface="+mn-ea"/>
                <a:cs typeface="+mn-cs"/>
              </a:rPr>
              <a:t>Physical Parameters of the Pieces from the Broken Vase</a:t>
            </a:r>
            <a:endParaRPr kumimoji="0" sz="3000" b="1" i="0" u="none" strike="noStrike" kern="1200" cap="none" spc="0" normalizeH="0" baseline="0" noProof="0" dirty="0">
              <a:ln>
                <a:noFill/>
              </a:ln>
              <a:solidFill>
                <a:srgbClr val="C9D8FF"/>
              </a:solidFill>
              <a:effectLst/>
              <a:uLnTx/>
              <a:uFillTx/>
              <a:latin typeface="Georgia"/>
              <a:ea typeface="+mn-ea"/>
              <a:cs typeface="+mn-cs"/>
            </a:endParaRPr>
          </a:p>
        </p:txBody>
      </p:sp>
      <p:sp>
        <p:nvSpPr>
          <p:cNvPr id="3" name="TextBox 2">
            <a:extLst>
              <a:ext uri="{FF2B5EF4-FFF2-40B4-BE49-F238E27FC236}">
                <a16:creationId xmlns:a16="http://schemas.microsoft.com/office/drawing/2014/main" id="{227C0682-5E09-B8B6-D22B-FDB0813F42A3}"/>
              </a:ext>
            </a:extLst>
          </p:cNvPr>
          <p:cNvSpPr txBox="1"/>
          <p:nvPr/>
        </p:nvSpPr>
        <p:spPr>
          <a:xfrm>
            <a:off x="685800" y="567628"/>
            <a:ext cx="10835640" cy="30777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A8C3FF"/>
                </a:solidFill>
                <a:effectLst/>
                <a:uLnTx/>
                <a:uFillTx/>
                <a:latin typeface="Georgia"/>
                <a:ea typeface="+mn-ea"/>
                <a:cs typeface="+mn-cs"/>
              </a:rPr>
              <a:t>.</a:t>
            </a:r>
          </a:p>
        </p:txBody>
      </p:sp>
      <p:pic>
        <p:nvPicPr>
          <p:cNvPr id="4" name="Picture 3" descr="a_dramatic_highly_detailed_cinematic_fantasy_tec.png">
            <a:extLst>
              <a:ext uri="{FF2B5EF4-FFF2-40B4-BE49-F238E27FC236}">
                <a16:creationId xmlns:a16="http://schemas.microsoft.com/office/drawing/2014/main" id="{56165990-E3FD-CFD9-B536-1A53C65A16D6}"/>
              </a:ext>
            </a:extLst>
          </p:cNvPr>
          <p:cNvPicPr>
            <a:picLocks noChangeAspect="1"/>
          </p:cNvPicPr>
          <p:nvPr/>
        </p:nvPicPr>
        <p:blipFill>
          <a:blip r:embed="rId2"/>
          <a:stretch>
            <a:fillRect/>
          </a:stretch>
        </p:blipFill>
        <p:spPr>
          <a:xfrm>
            <a:off x="502920" y="1078992"/>
            <a:ext cx="6492240" cy="5303520"/>
          </a:xfrm>
          <a:prstGeom prst="rect">
            <a:avLst/>
          </a:prstGeom>
        </p:spPr>
      </p:pic>
      <p:sp>
        <p:nvSpPr>
          <p:cNvPr id="10" name="TextBox 9">
            <a:extLst>
              <a:ext uri="{FF2B5EF4-FFF2-40B4-BE49-F238E27FC236}">
                <a16:creationId xmlns:a16="http://schemas.microsoft.com/office/drawing/2014/main" id="{EFC79FC3-AF47-82DE-4F3D-069B94A925AC}"/>
              </a:ext>
            </a:extLst>
          </p:cNvPr>
          <p:cNvSpPr txBox="1"/>
          <p:nvPr/>
        </p:nvSpPr>
        <p:spPr>
          <a:xfrm>
            <a:off x="5050246" y="655575"/>
            <a:ext cx="3148682" cy="5170646"/>
          </a:xfrm>
          <a:prstGeom prst="rect">
            <a:avLst/>
          </a:prstGeom>
          <a:noFill/>
        </p:spPr>
        <p:txBody>
          <a:bodyPr wrap="non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Color of Paint</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Shape of Pieces</a:t>
            </a:r>
          </a:p>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(Round, etc.)</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Material</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Curvature</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Size in mm</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Thickness</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Complexity</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Beauty of Piece</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Painted Objects</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Crystallinity</a:t>
            </a:r>
          </a:p>
        </p:txBody>
      </p:sp>
      <p:sp>
        <p:nvSpPr>
          <p:cNvPr id="14" name="TextBox 13">
            <a:extLst>
              <a:ext uri="{FF2B5EF4-FFF2-40B4-BE49-F238E27FC236}">
                <a16:creationId xmlns:a16="http://schemas.microsoft.com/office/drawing/2014/main" id="{A28B1178-2576-739D-3D47-0ED05A9ECED4}"/>
              </a:ext>
            </a:extLst>
          </p:cNvPr>
          <p:cNvSpPr txBox="1"/>
          <p:nvPr/>
        </p:nvSpPr>
        <p:spPr>
          <a:xfrm>
            <a:off x="8472853" y="655575"/>
            <a:ext cx="2984920" cy="5170646"/>
          </a:xfrm>
          <a:prstGeom prst="rect">
            <a:avLst/>
          </a:prstGeom>
          <a:noFill/>
        </p:spPr>
        <p:txBody>
          <a:bodyPr wrap="none" rtlCol="0">
            <a:spAutoFit/>
          </a:bodyPr>
          <a:lstStyle/>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Volume</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Rotation</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Density</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Porosity</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Hardness</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Orientation</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Defects</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Moisture</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Roughness</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 of Neighbors</a:t>
            </a:r>
          </a:p>
          <a:p>
            <a:pPr marL="514350" marR="0" lvl="0" indent="-514350" algn="l" defTabSz="457200" rtl="0" eaLnBrk="1" fontAlgn="auto" latinLnBrk="0" hangingPunct="1">
              <a:lnSpc>
                <a:spcPct val="100000"/>
              </a:lnSpc>
              <a:spcBef>
                <a:spcPts val="0"/>
              </a:spcBef>
              <a:spcAft>
                <a:spcPts val="0"/>
              </a:spcAft>
              <a:buClrTx/>
              <a:buSzTx/>
              <a:buFont typeface="+mj-lt"/>
              <a:buAutoNum type="arabicPeriod" startAt="11"/>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Symmetries</a:t>
            </a:r>
          </a:p>
        </p:txBody>
      </p:sp>
      <p:sp>
        <p:nvSpPr>
          <p:cNvPr id="6" name="TextBox 5">
            <a:extLst>
              <a:ext uri="{FF2B5EF4-FFF2-40B4-BE49-F238E27FC236}">
                <a16:creationId xmlns:a16="http://schemas.microsoft.com/office/drawing/2014/main" id="{F52E8989-7F49-4C5A-9046-80603DE5B7C2}"/>
              </a:ext>
            </a:extLst>
          </p:cNvPr>
          <p:cNvSpPr txBox="1"/>
          <p:nvPr/>
        </p:nvSpPr>
        <p:spPr>
          <a:xfrm>
            <a:off x="4716379" y="5925426"/>
            <a:ext cx="7371161" cy="55399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000" b="1" dirty="0">
                <a:solidFill>
                  <a:srgbClr val="C9D8FF"/>
                </a:solidFill>
                <a:latin typeface="Georgia"/>
              </a:rPr>
              <a:t>21 versus 400,000,000 Dimensions</a:t>
            </a:r>
            <a:endParaRPr kumimoji="0" sz="3000" b="1" i="0" u="none" strike="noStrike" kern="1200" cap="none" spc="0" normalizeH="0" baseline="0" noProof="0" dirty="0">
              <a:ln>
                <a:noFill/>
              </a:ln>
              <a:solidFill>
                <a:srgbClr val="C9D8FF"/>
              </a:solidFill>
              <a:effectLst/>
              <a:uLnTx/>
              <a:uFillTx/>
              <a:latin typeface="Georgia"/>
              <a:ea typeface="+mn-ea"/>
              <a:cs typeface="+mn-cs"/>
            </a:endParaRPr>
          </a:p>
        </p:txBody>
      </p:sp>
    </p:spTree>
    <p:extLst>
      <p:ext uri="{BB962C8B-B14F-4D97-AF65-F5344CB8AC3E}">
        <p14:creationId xmlns:p14="http://schemas.microsoft.com/office/powerpoint/2010/main" val="1547765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06EB84B-FE21-33D5-991B-8799C7D20538}"/>
              </a:ext>
            </a:extLst>
          </p:cNvPr>
          <p:cNvGraphicFramePr>
            <a:graphicFrameLocks noGrp="1"/>
          </p:cNvGraphicFramePr>
          <p:nvPr>
            <p:extLst>
              <p:ext uri="{D42A27DB-BD31-4B8C-83A1-F6EECF244321}">
                <p14:modId xmlns:p14="http://schemas.microsoft.com/office/powerpoint/2010/main" val="3599999989"/>
              </p:ext>
            </p:extLst>
          </p:nvPr>
        </p:nvGraphicFramePr>
        <p:xfrm>
          <a:off x="148634" y="428565"/>
          <a:ext cx="11949408" cy="6316704"/>
        </p:xfrm>
        <a:graphic>
          <a:graphicData uri="http://schemas.openxmlformats.org/drawingml/2006/table">
            <a:tbl>
              <a:tblPr firstRow="1" firstCol="1" bandRow="1">
                <a:tableStyleId>{5C22544A-7EE6-4342-B048-85BDC9FD1C3A}</a:tableStyleId>
              </a:tblPr>
              <a:tblGrid>
                <a:gridCol w="675024">
                  <a:extLst>
                    <a:ext uri="{9D8B030D-6E8A-4147-A177-3AD203B41FA5}">
                      <a16:colId xmlns:a16="http://schemas.microsoft.com/office/drawing/2014/main" val="3253381226"/>
                    </a:ext>
                  </a:extLst>
                </a:gridCol>
                <a:gridCol w="3656364">
                  <a:extLst>
                    <a:ext uri="{9D8B030D-6E8A-4147-A177-3AD203B41FA5}">
                      <a16:colId xmlns:a16="http://schemas.microsoft.com/office/drawing/2014/main" val="4129257113"/>
                    </a:ext>
                  </a:extLst>
                </a:gridCol>
                <a:gridCol w="7618020">
                  <a:extLst>
                    <a:ext uri="{9D8B030D-6E8A-4147-A177-3AD203B41FA5}">
                      <a16:colId xmlns:a16="http://schemas.microsoft.com/office/drawing/2014/main" val="1794959001"/>
                    </a:ext>
                  </a:extLst>
                </a:gridCol>
              </a:tblGrid>
              <a:tr h="269358">
                <a:tc>
                  <a:txBody>
                    <a:bodyPr/>
                    <a:lstStyle/>
                    <a:p>
                      <a:pPr marL="0" marR="0">
                        <a:lnSpc>
                          <a:spcPct val="115000"/>
                        </a:lnSpc>
                        <a:spcAft>
                          <a:spcPts val="1000"/>
                        </a:spcAft>
                        <a:buNone/>
                      </a:pPr>
                      <a:r>
                        <a:rPr lang="en-US" sz="1200" dirty="0">
                          <a:effectLst/>
                        </a:rPr>
                        <a:t>Date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Name / Development</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Contribution to AI</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606028527"/>
                  </a:ext>
                </a:extLst>
              </a:tr>
              <a:tr h="269358">
                <a:tc>
                  <a:txBody>
                    <a:bodyPr/>
                    <a:lstStyle/>
                    <a:p>
                      <a:pPr marL="0" marR="0">
                        <a:lnSpc>
                          <a:spcPct val="115000"/>
                        </a:lnSpc>
                        <a:spcAft>
                          <a:spcPts val="1000"/>
                        </a:spcAft>
                        <a:buNone/>
                      </a:pPr>
                      <a:r>
                        <a:rPr lang="en-US" sz="1200" dirty="0">
                          <a:effectLst/>
                        </a:rPr>
                        <a:t>1943</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Warren McCulloch &amp; Walter Pitts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Created a </a:t>
                      </a:r>
                      <a:r>
                        <a:rPr lang="en-US" sz="1200" b="1" dirty="0">
                          <a:effectLst/>
                          <a:highlight>
                            <a:srgbClr val="FFFF00"/>
                          </a:highlight>
                        </a:rPr>
                        <a:t>mathematical model of an artificial neuron </a:t>
                      </a:r>
                      <a:r>
                        <a:rPr lang="en-US" sz="1200" dirty="0">
                          <a:effectLst/>
                        </a:rPr>
                        <a:t>- a conceptual beginning of neural networks.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528179723"/>
                  </a:ext>
                </a:extLst>
              </a:tr>
              <a:tr h="269358">
                <a:tc>
                  <a:txBody>
                    <a:bodyPr/>
                    <a:lstStyle/>
                    <a:p>
                      <a:pPr marL="0" marR="0">
                        <a:lnSpc>
                          <a:spcPct val="115000"/>
                        </a:lnSpc>
                        <a:spcAft>
                          <a:spcPts val="1000"/>
                        </a:spcAft>
                        <a:buNone/>
                      </a:pPr>
                      <a:r>
                        <a:rPr lang="en-US" sz="1200">
                          <a:effectLst/>
                        </a:rPr>
                        <a:t>1948-51</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Claude Shannon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Developed </a:t>
                      </a:r>
                      <a:r>
                        <a:rPr lang="en-US" sz="1200" b="1" dirty="0">
                          <a:effectLst/>
                          <a:highlight>
                            <a:srgbClr val="FFFF00"/>
                          </a:highlight>
                        </a:rPr>
                        <a:t>information theory </a:t>
                      </a:r>
                      <a:r>
                        <a:rPr lang="en-US" sz="1200" b="1" dirty="0">
                          <a:effectLst/>
                        </a:rPr>
                        <a:t>and</a:t>
                      </a:r>
                      <a:r>
                        <a:rPr lang="en-US" sz="1200" dirty="0">
                          <a:effectLst/>
                        </a:rPr>
                        <a:t>,</a:t>
                      </a:r>
                      <a:r>
                        <a:rPr lang="en-US" sz="1200" b="1" dirty="0">
                          <a:effectLst/>
                        </a:rPr>
                        <a:t> </a:t>
                      </a:r>
                      <a:r>
                        <a:rPr lang="en-US" sz="1200" b="1" dirty="0">
                          <a:solidFill>
                            <a:srgbClr val="0070C0"/>
                          </a:solidFill>
                          <a:effectLst/>
                          <a:highlight>
                            <a:srgbClr val="FFFF00"/>
                          </a:highlight>
                        </a:rPr>
                        <a:t>ENTROPY</a:t>
                      </a:r>
                      <a:r>
                        <a:rPr lang="en-US" sz="1200" dirty="0">
                          <a:effectLst/>
                        </a:rPr>
                        <a:t> providing </a:t>
                      </a:r>
                      <a:r>
                        <a:rPr lang="en-US" sz="1200" b="1" dirty="0">
                          <a:effectLst/>
                          <a:highlight>
                            <a:srgbClr val="FFFF00"/>
                          </a:highlight>
                        </a:rPr>
                        <a:t>mathematics for measuring information and uncertainty</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351922147"/>
                  </a:ext>
                </a:extLst>
              </a:tr>
              <a:tr h="269358">
                <a:tc>
                  <a:txBody>
                    <a:bodyPr/>
                    <a:lstStyle/>
                    <a:p>
                      <a:pPr marL="0" marR="0">
                        <a:lnSpc>
                          <a:spcPct val="115000"/>
                        </a:lnSpc>
                        <a:spcAft>
                          <a:spcPts val="1000"/>
                        </a:spcAft>
                        <a:buNone/>
                      </a:pPr>
                      <a:r>
                        <a:rPr lang="en-US" sz="1200">
                          <a:effectLst/>
                        </a:rPr>
                        <a:t>1950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Alan Turing</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Proposed the </a:t>
                      </a:r>
                      <a:r>
                        <a:rPr lang="en-US" sz="1200" b="1" dirty="0">
                          <a:effectLst/>
                          <a:highlight>
                            <a:srgbClr val="FFFF00"/>
                          </a:highlight>
                        </a:rPr>
                        <a:t>Turing Test </a:t>
                      </a:r>
                      <a:r>
                        <a:rPr lang="en-US" sz="1200" dirty="0">
                          <a:effectLst/>
                        </a:rPr>
                        <a:t>and framed the fundamental question of </a:t>
                      </a:r>
                      <a:r>
                        <a:rPr lang="en-US" sz="1200" dirty="0">
                          <a:effectLst/>
                          <a:highlight>
                            <a:srgbClr val="FFFF00"/>
                          </a:highlight>
                        </a:rPr>
                        <a:t>whether machines can exhibit intelligent behavior</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855141199"/>
                  </a:ext>
                </a:extLst>
              </a:tr>
              <a:tr h="269358">
                <a:tc>
                  <a:txBody>
                    <a:bodyPr/>
                    <a:lstStyle/>
                    <a:p>
                      <a:pPr marL="0" marR="0">
                        <a:lnSpc>
                          <a:spcPct val="115000"/>
                        </a:lnSpc>
                        <a:spcAft>
                          <a:spcPts val="1000"/>
                        </a:spcAft>
                        <a:buNone/>
                      </a:pPr>
                      <a:r>
                        <a:rPr lang="en-US" sz="1200">
                          <a:effectLst/>
                        </a:rPr>
                        <a:t>1956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Dartmouth Workshop - John McCarthy et al.</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Helped establish Artificial Intelligence </a:t>
                      </a:r>
                      <a:r>
                        <a:rPr lang="en-US" sz="1200" dirty="0">
                          <a:effectLst/>
                        </a:rPr>
                        <a:t>as a named field of research.</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276130653"/>
                  </a:ext>
                </a:extLst>
              </a:tr>
              <a:tr h="269358">
                <a:tc>
                  <a:txBody>
                    <a:bodyPr/>
                    <a:lstStyle/>
                    <a:p>
                      <a:pPr marL="0" marR="0">
                        <a:lnSpc>
                          <a:spcPct val="115000"/>
                        </a:lnSpc>
                        <a:spcAft>
                          <a:spcPts val="1000"/>
                        </a:spcAft>
                        <a:buNone/>
                      </a:pPr>
                      <a:r>
                        <a:rPr lang="en-US" sz="1200">
                          <a:effectLst/>
                        </a:rPr>
                        <a:t>1957-58</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Frank Rosenblatt - Perceptron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Developed an early learning neural network </a:t>
                      </a:r>
                      <a:r>
                        <a:rPr lang="en-US" sz="1200" dirty="0">
                          <a:effectLst/>
                        </a:rPr>
                        <a:t>that </a:t>
                      </a:r>
                      <a:r>
                        <a:rPr lang="en-US" sz="1200" dirty="0">
                          <a:effectLst/>
                          <a:highlight>
                            <a:srgbClr val="FFFF00"/>
                          </a:highlight>
                        </a:rPr>
                        <a:t>adjusted weights from examples.</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751755813"/>
                  </a:ext>
                </a:extLst>
              </a:tr>
              <a:tr h="269358">
                <a:tc>
                  <a:txBody>
                    <a:bodyPr/>
                    <a:lstStyle/>
                    <a:p>
                      <a:pPr marL="0" marR="0">
                        <a:lnSpc>
                          <a:spcPct val="115000"/>
                        </a:lnSpc>
                        <a:spcAft>
                          <a:spcPts val="1000"/>
                        </a:spcAft>
                        <a:buNone/>
                      </a:pPr>
                      <a:r>
                        <a:rPr lang="en-US" sz="1200">
                          <a:effectLst/>
                        </a:rPr>
                        <a:t>1966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Joseph </a:t>
                      </a:r>
                      <a:r>
                        <a:rPr lang="en-US" sz="1200" dirty="0" err="1">
                          <a:effectLst/>
                          <a:highlight>
                            <a:srgbClr val="FFFF00"/>
                          </a:highlight>
                        </a:rPr>
                        <a:t>Weizenbaum</a:t>
                      </a:r>
                      <a:r>
                        <a:rPr lang="en-US" sz="1200" dirty="0">
                          <a:effectLst/>
                          <a:highlight>
                            <a:srgbClr val="FFFF00"/>
                          </a:highlight>
                        </a:rPr>
                        <a:t> – ELIZA </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Demonstrated computer conversation </a:t>
                      </a:r>
                      <a:r>
                        <a:rPr lang="en-US" sz="1200" dirty="0">
                          <a:effectLst/>
                        </a:rPr>
                        <a:t>using </a:t>
                      </a:r>
                      <a:r>
                        <a:rPr lang="en-US" sz="1200" dirty="0">
                          <a:effectLst/>
                          <a:highlight>
                            <a:srgbClr val="FFFF00"/>
                          </a:highlight>
                        </a:rPr>
                        <a:t>Natural-Language  RULE BASED </a:t>
                      </a:r>
                      <a:r>
                        <a:rPr lang="en-US" sz="1200" dirty="0">
                          <a:effectLst/>
                        </a:rPr>
                        <a:t>pattern matching.</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4064491204"/>
                  </a:ext>
                </a:extLst>
              </a:tr>
              <a:tr h="269358">
                <a:tc>
                  <a:txBody>
                    <a:bodyPr/>
                    <a:lstStyle/>
                    <a:p>
                      <a:pPr marL="0" marR="0">
                        <a:lnSpc>
                          <a:spcPct val="115000"/>
                        </a:lnSpc>
                        <a:spcAft>
                          <a:spcPts val="1000"/>
                        </a:spcAft>
                        <a:buNone/>
                      </a:pPr>
                      <a:r>
                        <a:rPr lang="en-US" sz="1200">
                          <a:effectLst/>
                        </a:rPr>
                        <a:t>1972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Atari - Pong</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Helped launch interactive video gaming and </a:t>
                      </a:r>
                      <a:r>
                        <a:rPr lang="en-US" sz="1200" b="1" dirty="0">
                          <a:effectLst/>
                          <a:highlight>
                            <a:srgbClr val="FFFF00"/>
                          </a:highlight>
                        </a:rPr>
                        <a:t>demand </a:t>
                      </a:r>
                      <a:r>
                        <a:rPr lang="en-US" sz="1200" b="1" dirty="0">
                          <a:effectLst/>
                        </a:rPr>
                        <a:t>for increasingly capable real-time graphics hardware</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174287045"/>
                  </a:ext>
                </a:extLst>
              </a:tr>
              <a:tr h="226446">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1978</a:t>
                      </a:r>
                    </a:p>
                  </a:txBody>
                  <a:tcPr marL="64462" marR="64462" marT="0" marB="0" anchor="ctr"/>
                </a:tc>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Apple II Computer – Eliza Program in Basic</a:t>
                      </a:r>
                    </a:p>
                  </a:txBody>
                  <a:tcPr marL="64462" marR="64462" marT="0" marB="0" anchor="ctr"/>
                </a:tc>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About 120 lines of Basic Language Code for a Chat type program.</a:t>
                      </a:r>
                    </a:p>
                  </a:txBody>
                  <a:tcPr marL="64462" marR="64462" marT="0" marB="0" anchor="ctr"/>
                </a:tc>
                <a:extLst>
                  <a:ext uri="{0D108BD9-81ED-4DB2-BD59-A6C34878D82A}">
                    <a16:rowId xmlns:a16="http://schemas.microsoft.com/office/drawing/2014/main" val="3170427729"/>
                  </a:ext>
                </a:extLst>
              </a:tr>
              <a:tr h="269358">
                <a:tc>
                  <a:txBody>
                    <a:bodyPr/>
                    <a:lstStyle/>
                    <a:p>
                      <a:pPr marL="0" marR="0">
                        <a:lnSpc>
                          <a:spcPct val="115000"/>
                        </a:lnSpc>
                        <a:spcAft>
                          <a:spcPts val="1000"/>
                        </a:spcAft>
                        <a:buNone/>
                      </a:pPr>
                      <a:r>
                        <a:rPr lang="en-US" sz="1200">
                          <a:effectLst/>
                        </a:rPr>
                        <a:t>1980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Pac-Man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Illustrates increasingly sophisticated </a:t>
                      </a:r>
                      <a:r>
                        <a:rPr lang="en-US" sz="1200" b="1" dirty="0">
                          <a:effectLst/>
                          <a:highlight>
                            <a:srgbClr val="FFFF00"/>
                          </a:highlight>
                        </a:rPr>
                        <a:t>real-time digital graphics</a:t>
                      </a:r>
                      <a:r>
                        <a:rPr lang="en-US" sz="1200" b="1" dirty="0">
                          <a:effectLst/>
                        </a:rPr>
                        <a:t> </a:t>
                      </a:r>
                      <a:r>
                        <a:rPr lang="en-US" sz="1200" dirty="0">
                          <a:effectLst/>
                        </a:rPr>
                        <a:t>represented and manipulated numerically as pixels.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055170703"/>
                  </a:ext>
                </a:extLst>
              </a:tr>
              <a:tr h="288677">
                <a:tc>
                  <a:txBody>
                    <a:bodyPr/>
                    <a:lstStyle/>
                    <a:p>
                      <a:pPr marL="0" marR="0">
                        <a:lnSpc>
                          <a:spcPct val="115000"/>
                        </a:lnSpc>
                        <a:spcAft>
                          <a:spcPts val="1000"/>
                        </a:spcAft>
                        <a:buNone/>
                      </a:pPr>
                      <a:r>
                        <a:rPr lang="en-US" sz="1200">
                          <a:effectLst/>
                        </a:rPr>
                        <a:t>1986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Rumelhart, Hinton - Backpropagation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Popularized an effective </a:t>
                      </a:r>
                      <a:r>
                        <a:rPr lang="en-US" sz="1200" dirty="0">
                          <a:effectLst/>
                          <a:highlight>
                            <a:srgbClr val="FFFF00"/>
                          </a:highlight>
                        </a:rPr>
                        <a:t>method for </a:t>
                      </a:r>
                      <a:r>
                        <a:rPr lang="en-US" sz="1200" b="1" dirty="0">
                          <a:effectLst/>
                          <a:highlight>
                            <a:srgbClr val="FFFF00"/>
                          </a:highlight>
                        </a:rPr>
                        <a:t>training multilayer neural networks </a:t>
                      </a:r>
                      <a:r>
                        <a:rPr lang="en-US" sz="1200" b="1" dirty="0">
                          <a:effectLst/>
                        </a:rPr>
                        <a:t>by propagating errors backward.</a:t>
                      </a:r>
                      <a:endParaRPr lang="en-US" sz="12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4076380939"/>
                  </a:ext>
                </a:extLst>
              </a:tr>
              <a:tr h="269358">
                <a:tc>
                  <a:txBody>
                    <a:bodyPr/>
                    <a:lstStyle/>
                    <a:p>
                      <a:pPr marL="0" marR="0">
                        <a:lnSpc>
                          <a:spcPct val="115000"/>
                        </a:lnSpc>
                        <a:spcAft>
                          <a:spcPts val="1000"/>
                        </a:spcAft>
                        <a:buNone/>
                      </a:pPr>
                      <a:r>
                        <a:rPr lang="en-US" sz="1200">
                          <a:effectLst/>
                        </a:rPr>
                        <a:t>1990s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3-D Video Games / PlayStation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Rapidly increased demand for </a:t>
                      </a:r>
                      <a:r>
                        <a:rPr lang="en-US" sz="1200" b="1" dirty="0">
                          <a:effectLst/>
                          <a:highlight>
                            <a:srgbClr val="FFFF00"/>
                          </a:highlight>
                        </a:rPr>
                        <a:t>specialized parallel graphics computation</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19107224"/>
                  </a:ext>
                </a:extLst>
              </a:tr>
              <a:tr h="269358">
                <a:tc>
                  <a:txBody>
                    <a:bodyPr/>
                    <a:lstStyle/>
                    <a:p>
                      <a:pPr marL="0" marR="0">
                        <a:lnSpc>
                          <a:spcPct val="115000"/>
                        </a:lnSpc>
                        <a:spcAft>
                          <a:spcPts val="1000"/>
                        </a:spcAft>
                        <a:buNone/>
                      </a:pPr>
                      <a:r>
                        <a:rPr lang="en-US" sz="1200">
                          <a:effectLst/>
                        </a:rPr>
                        <a:t>1999</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NVIDIA - GeForce 256 GPU</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Popularized the </a:t>
                      </a:r>
                      <a:r>
                        <a:rPr lang="en-US" sz="1200" b="1" dirty="0">
                          <a:effectLst/>
                          <a:highlight>
                            <a:srgbClr val="FFFF00"/>
                          </a:highlight>
                        </a:rPr>
                        <a:t>GPU concept </a:t>
                      </a:r>
                      <a:r>
                        <a:rPr lang="en-US" sz="1200" b="1" dirty="0">
                          <a:effectLst/>
                        </a:rPr>
                        <a:t>as a </a:t>
                      </a:r>
                      <a:r>
                        <a:rPr lang="en-US" sz="1200" b="1" dirty="0">
                          <a:effectLst/>
                          <a:highlight>
                            <a:srgbClr val="FFFF00"/>
                          </a:highlight>
                        </a:rPr>
                        <a:t>highly parallel processor </a:t>
                      </a:r>
                      <a:r>
                        <a:rPr lang="en-US" sz="1200" dirty="0">
                          <a:effectLst/>
                        </a:rPr>
                        <a:t>for graphics calculations.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723498496"/>
                  </a:ext>
                </a:extLst>
              </a:tr>
              <a:tr h="217699">
                <a:tc>
                  <a:txBody>
                    <a:bodyPr/>
                    <a:lstStyle/>
                    <a:p>
                      <a:pPr marL="0" marR="0">
                        <a:lnSpc>
                          <a:spcPct val="115000"/>
                        </a:lnSpc>
                        <a:spcAft>
                          <a:spcPts val="1000"/>
                        </a:spcAft>
                        <a:buNone/>
                      </a:pPr>
                      <a:r>
                        <a:rPr lang="en-US" sz="1200">
                          <a:effectLst/>
                        </a:rPr>
                        <a:t>2006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NVIDIA – CUDA </a:t>
                      </a:r>
                      <a:r>
                        <a:rPr lang="en-US" sz="1200" dirty="0">
                          <a:effectLst/>
                          <a:highlight>
                            <a:srgbClr val="FFFF00"/>
                          </a:highlight>
                        </a:rPr>
                        <a:t>GPU Programming Language</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Made GPU parallel processing accessible </a:t>
                      </a:r>
                      <a:r>
                        <a:rPr lang="en-US" sz="1200" dirty="0">
                          <a:effectLst/>
                        </a:rPr>
                        <a:t>for general scientific and numerical computation.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674652991"/>
                  </a:ext>
                </a:extLst>
              </a:tr>
              <a:tr h="269358">
                <a:tc>
                  <a:txBody>
                    <a:bodyPr/>
                    <a:lstStyle/>
                    <a:p>
                      <a:pPr marL="0" marR="0">
                        <a:lnSpc>
                          <a:spcPct val="115000"/>
                        </a:lnSpc>
                        <a:spcAft>
                          <a:spcPts val="1000"/>
                        </a:spcAft>
                        <a:buNone/>
                      </a:pPr>
                      <a:r>
                        <a:rPr lang="en-US" sz="1200">
                          <a:effectLst/>
                        </a:rPr>
                        <a:t>2012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err="1">
                          <a:effectLst/>
                          <a:highlight>
                            <a:srgbClr val="FFFF00"/>
                          </a:highlight>
                        </a:rPr>
                        <a:t>Krizhevsky</a:t>
                      </a:r>
                      <a:r>
                        <a:rPr lang="en-US" sz="1200" dirty="0">
                          <a:effectLst/>
                          <a:highlight>
                            <a:srgbClr val="FFFF00"/>
                          </a:highlight>
                        </a:rPr>
                        <a:t>, </a:t>
                      </a:r>
                      <a:r>
                        <a:rPr lang="en-US" sz="1200" dirty="0" err="1">
                          <a:effectLst/>
                          <a:highlight>
                            <a:srgbClr val="FFFF00"/>
                          </a:highlight>
                        </a:rPr>
                        <a:t>Sutskever</a:t>
                      </a:r>
                      <a:r>
                        <a:rPr lang="en-US" sz="1200" dirty="0">
                          <a:effectLst/>
                          <a:highlight>
                            <a:srgbClr val="FFFF00"/>
                          </a:highlight>
                        </a:rPr>
                        <a:t> &amp; Hinton - </a:t>
                      </a:r>
                      <a:r>
                        <a:rPr lang="en-US" sz="1200" dirty="0" err="1">
                          <a:effectLst/>
                          <a:highlight>
                            <a:srgbClr val="FFFF00"/>
                          </a:highlight>
                        </a:rPr>
                        <a:t>AlexNet</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Demonstrated the power of </a:t>
                      </a:r>
                      <a:r>
                        <a:rPr lang="en-US" sz="1200" b="1" dirty="0">
                          <a:effectLst/>
                        </a:rPr>
                        <a:t>deep neural networks trained with GPUs </a:t>
                      </a:r>
                      <a:r>
                        <a:rPr lang="en-US" sz="1200" dirty="0">
                          <a:effectLst/>
                        </a:rPr>
                        <a:t>for </a:t>
                      </a:r>
                      <a:r>
                        <a:rPr lang="en-US" sz="1200" dirty="0">
                          <a:effectLst/>
                          <a:highlight>
                            <a:srgbClr val="FFFF00"/>
                          </a:highlight>
                        </a:rPr>
                        <a:t>image recognition.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898734818"/>
                  </a:ext>
                </a:extLst>
              </a:tr>
              <a:tr h="269358">
                <a:tc>
                  <a:txBody>
                    <a:bodyPr/>
                    <a:lstStyle/>
                    <a:p>
                      <a:pPr marL="0" marR="0">
                        <a:lnSpc>
                          <a:spcPct val="115000"/>
                        </a:lnSpc>
                        <a:spcAft>
                          <a:spcPts val="1000"/>
                        </a:spcAft>
                        <a:buNone/>
                      </a:pPr>
                      <a:r>
                        <a:rPr lang="en-US" sz="1200">
                          <a:effectLst/>
                        </a:rPr>
                        <a:t>2013</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Tomas </a:t>
                      </a:r>
                      <a:r>
                        <a:rPr lang="en-US" sz="1200" dirty="0" err="1">
                          <a:effectLst/>
                        </a:rPr>
                        <a:t>Mikolov</a:t>
                      </a:r>
                      <a:r>
                        <a:rPr lang="en-US" sz="1200" dirty="0">
                          <a:effectLst/>
                        </a:rPr>
                        <a:t> et al. - Word2Vec</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Represented </a:t>
                      </a:r>
                      <a:r>
                        <a:rPr lang="en-US" sz="1200" b="1" dirty="0">
                          <a:effectLst/>
                          <a:highlight>
                            <a:srgbClr val="FFFF00"/>
                          </a:highlight>
                        </a:rPr>
                        <a:t>words as learned multidimensional vectors </a:t>
                      </a:r>
                      <a:r>
                        <a:rPr lang="en-US" sz="1200" dirty="0">
                          <a:effectLst/>
                        </a:rPr>
                        <a:t>in which semantic relationships emerge.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427935588"/>
                  </a:ext>
                </a:extLst>
              </a:tr>
              <a:tr h="269358">
                <a:tc>
                  <a:txBody>
                    <a:bodyPr/>
                    <a:lstStyle/>
                    <a:p>
                      <a:pPr marL="0" marR="0">
                        <a:lnSpc>
                          <a:spcPct val="115000"/>
                        </a:lnSpc>
                        <a:spcAft>
                          <a:spcPts val="1000"/>
                        </a:spcAft>
                        <a:buNone/>
                      </a:pPr>
                      <a:r>
                        <a:rPr lang="en-US" sz="1200">
                          <a:effectLst/>
                        </a:rPr>
                        <a:t>2014</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Bahdanau, Cho &amp; Bengio - Attention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Introduced a practical neural attention mechanism </a:t>
                      </a:r>
                      <a:r>
                        <a:rPr lang="en-US" sz="1200" dirty="0">
                          <a:effectLst/>
                        </a:rPr>
                        <a:t>that lets models emphasize relevant parts of an input.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056295500"/>
                  </a:ext>
                </a:extLst>
              </a:tr>
              <a:tr h="320139">
                <a:tc>
                  <a:txBody>
                    <a:bodyPr/>
                    <a:lstStyle/>
                    <a:p>
                      <a:pPr marL="0" marR="0">
                        <a:lnSpc>
                          <a:spcPct val="115000"/>
                        </a:lnSpc>
                        <a:spcAft>
                          <a:spcPts val="1000"/>
                        </a:spcAft>
                        <a:buNone/>
                      </a:pPr>
                      <a:r>
                        <a:rPr lang="en-US" sz="1200">
                          <a:effectLst/>
                        </a:rPr>
                        <a:t>2015</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err="1">
                          <a:effectLst/>
                        </a:rPr>
                        <a:t>Sennrich</a:t>
                      </a:r>
                      <a:r>
                        <a:rPr lang="en-US" sz="1200" dirty="0">
                          <a:effectLst/>
                        </a:rPr>
                        <a:t>,- </a:t>
                      </a:r>
                      <a:r>
                        <a:rPr lang="en-US" sz="1200" dirty="0" err="1">
                          <a:effectLst/>
                        </a:rPr>
                        <a:t>BPE</a:t>
                      </a:r>
                      <a:r>
                        <a:rPr lang="en-US" sz="1200" dirty="0">
                          <a:effectLst/>
                        </a:rPr>
                        <a:t> for Neural Machine Translation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Applied </a:t>
                      </a:r>
                      <a:r>
                        <a:rPr lang="en-US" sz="1200" b="1" dirty="0" err="1">
                          <a:effectLst/>
                          <a:highlight>
                            <a:srgbClr val="FFFF00"/>
                          </a:highlight>
                        </a:rPr>
                        <a:t>subword</a:t>
                      </a:r>
                      <a:r>
                        <a:rPr lang="en-US" sz="1200" b="1" dirty="0">
                          <a:effectLst/>
                          <a:highlight>
                            <a:srgbClr val="FFFF00"/>
                          </a:highlight>
                        </a:rPr>
                        <a:t> tokenization </a:t>
                      </a:r>
                      <a:r>
                        <a:rPr lang="en-US" sz="1200" b="1" dirty="0">
                          <a:effectLst/>
                        </a:rPr>
                        <a:t>to neural machine translation</a:t>
                      </a:r>
                      <a:r>
                        <a:rPr lang="en-US" sz="1200" dirty="0">
                          <a:effectLst/>
                        </a:rPr>
                        <a:t>, helping models handle large vocabularies and rare words.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459167208"/>
                  </a:ext>
                </a:extLst>
              </a:tr>
              <a:tr h="59050">
                <a:tc>
                  <a:txBody>
                    <a:bodyPr/>
                    <a:lstStyle/>
                    <a:p>
                      <a:pPr marL="0" marR="0" algn="l">
                        <a:lnSpc>
                          <a:spcPct val="115000"/>
                        </a:lnSpc>
                        <a:spcAft>
                          <a:spcPts val="1000"/>
                        </a:spcAft>
                        <a:buNone/>
                      </a:pPr>
                      <a:endParaRPr lang="en-US" sz="16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b="1"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123022363"/>
                  </a:ext>
                </a:extLst>
              </a:tr>
              <a:tr h="269358">
                <a:tc>
                  <a:txBody>
                    <a:bodyPr/>
                    <a:lstStyle/>
                    <a:p>
                      <a:pPr marL="0" marR="0">
                        <a:lnSpc>
                          <a:spcPct val="115000"/>
                        </a:lnSpc>
                        <a:spcAft>
                          <a:spcPts val="1000"/>
                        </a:spcAft>
                        <a:buNone/>
                      </a:pPr>
                      <a:endParaRPr lang="en-US" sz="12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428706416"/>
                  </a:ext>
                </a:extLst>
              </a:tr>
              <a:tr h="269358">
                <a:tc>
                  <a:txBody>
                    <a:bodyPr/>
                    <a:lstStyle/>
                    <a:p>
                      <a:pPr marL="0" marR="0">
                        <a:lnSpc>
                          <a:spcPct val="115000"/>
                        </a:lnSpc>
                        <a:spcAft>
                          <a:spcPts val="1000"/>
                        </a:spcAft>
                        <a:buNone/>
                      </a:pP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935878290"/>
                  </a:ext>
                </a:extLst>
              </a:tr>
              <a:tr h="312665">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668956240"/>
                  </a:ext>
                </a:extLst>
              </a:tr>
              <a:tr h="0">
                <a:tc>
                  <a:txBody>
                    <a:bodyPr/>
                    <a:lstStyle/>
                    <a:p>
                      <a:pPr marL="0" marR="0">
                        <a:lnSpc>
                          <a:spcPct val="115000"/>
                        </a:lnSpc>
                        <a:spcAft>
                          <a:spcPts val="1000"/>
                        </a:spcAft>
                        <a:buNone/>
                      </a:pP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710809725"/>
                  </a:ext>
                </a:extLst>
              </a:tr>
              <a:tr h="144372">
                <a:tc>
                  <a:txBody>
                    <a:bodyPr/>
                    <a:lstStyle/>
                    <a:p>
                      <a:pPr marL="0" marR="0">
                        <a:lnSpc>
                          <a:spcPct val="115000"/>
                        </a:lnSpc>
                        <a:spcAft>
                          <a:spcPts val="1000"/>
                        </a:spcAft>
                        <a:buNone/>
                      </a:pP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5134441"/>
                  </a:ext>
                </a:extLst>
              </a:tr>
            </a:tbl>
          </a:graphicData>
        </a:graphic>
      </p:graphicFrame>
      <p:sp>
        <p:nvSpPr>
          <p:cNvPr id="4" name="TextBox 3">
            <a:extLst>
              <a:ext uri="{FF2B5EF4-FFF2-40B4-BE49-F238E27FC236}">
                <a16:creationId xmlns:a16="http://schemas.microsoft.com/office/drawing/2014/main" id="{40EC21D5-D469-8A89-7EA9-4558C609E284}"/>
              </a:ext>
            </a:extLst>
          </p:cNvPr>
          <p:cNvSpPr txBox="1"/>
          <p:nvPr/>
        </p:nvSpPr>
        <p:spPr>
          <a:xfrm>
            <a:off x="2489200" y="28455"/>
            <a:ext cx="7874000" cy="400110"/>
          </a:xfrm>
          <a:prstGeom prst="rect">
            <a:avLst/>
          </a:prstGeom>
          <a:noFill/>
        </p:spPr>
        <p:txBody>
          <a:bodyPr wrap="square">
            <a:spAutoFit/>
          </a:bodyPr>
          <a:lstStyle/>
          <a:p>
            <a:r>
              <a:rPr lang="en-US" sz="2000" b="1" u="sng" dirty="0">
                <a:solidFill>
                  <a:srgbClr val="1F4E79"/>
                </a:solidFill>
                <a:effectLst/>
                <a:latin typeface="Aptos Display" panose="020B0004020202020204" pitchFamily="34" charset="0"/>
                <a:ea typeface="MS Mincho" panose="02020609040205080304" pitchFamily="49" charset="-128"/>
                <a:cs typeface="Times New Roman" panose="02020603050405020304" pitchFamily="18" charset="0"/>
              </a:rPr>
              <a:t>History of Tec</a:t>
            </a:r>
            <a:r>
              <a:rPr lang="en-US" sz="2000" b="1" u="sng" dirty="0">
                <a:solidFill>
                  <a:srgbClr val="1F4E79"/>
                </a:solidFill>
                <a:latin typeface="Aptos Display" panose="020B0004020202020204" pitchFamily="34" charset="0"/>
                <a:ea typeface="MS Mincho" panose="02020609040205080304" pitchFamily="49" charset="-128"/>
                <a:cs typeface="Times New Roman" panose="02020603050405020304" pitchFamily="18" charset="0"/>
              </a:rPr>
              <a:t>hnology and Concepts:  </a:t>
            </a:r>
            <a:r>
              <a:rPr lang="en-US" sz="2000" b="1" u="sng" dirty="0">
                <a:solidFill>
                  <a:srgbClr val="1F4E79"/>
                </a:solidFill>
                <a:effectLst/>
                <a:latin typeface="Aptos Display" panose="020B0004020202020204" pitchFamily="34" charset="0"/>
                <a:ea typeface="MS Mincho" panose="02020609040205080304" pitchFamily="49" charset="-128"/>
                <a:cs typeface="Times New Roman" panose="02020603050405020304" pitchFamily="18" charset="0"/>
              </a:rPr>
              <a:t> Leading to Artificial Intelligence</a:t>
            </a:r>
            <a:endParaRPr lang="en-US" u="sng" dirty="0"/>
          </a:p>
        </p:txBody>
      </p:sp>
      <p:pic>
        <p:nvPicPr>
          <p:cNvPr id="5" name="Picture 4">
            <a:extLst>
              <a:ext uri="{FF2B5EF4-FFF2-40B4-BE49-F238E27FC236}">
                <a16:creationId xmlns:a16="http://schemas.microsoft.com/office/drawing/2014/main" id="{4664A1C1-BA39-6980-B682-A9E1D28FBFF5}"/>
              </a:ext>
            </a:extLst>
          </p:cNvPr>
          <p:cNvPicPr>
            <a:picLocks noChangeAspect="1"/>
          </p:cNvPicPr>
          <p:nvPr/>
        </p:nvPicPr>
        <p:blipFill>
          <a:blip r:embed="rId3"/>
          <a:stretch>
            <a:fillRect/>
          </a:stretch>
        </p:blipFill>
        <p:spPr>
          <a:xfrm>
            <a:off x="27338" y="5265461"/>
            <a:ext cx="12191999" cy="1960469"/>
          </a:xfrm>
          <a:prstGeom prst="rect">
            <a:avLst/>
          </a:prstGeom>
        </p:spPr>
      </p:pic>
    </p:spTree>
    <p:extLst>
      <p:ext uri="{BB962C8B-B14F-4D97-AF65-F5344CB8AC3E}">
        <p14:creationId xmlns:p14="http://schemas.microsoft.com/office/powerpoint/2010/main" val="2372352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127000" y="228600"/>
            <a:ext cx="12065000" cy="477054"/>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FFC64E"/>
                </a:solidFill>
                <a:effectLst/>
                <a:uLnTx/>
                <a:uFillTx/>
                <a:latin typeface="Georgia"/>
                <a:ea typeface="+mn-ea"/>
                <a:cs typeface="+mn-cs"/>
              </a:rPr>
              <a:t>1966 — ELIZA: A Machine Appears to Converse</a:t>
            </a:r>
            <a:r>
              <a:rPr kumimoji="0" lang="en-US" sz="2500" b="1" i="0" u="none" strike="noStrike" kern="1200" cap="none" spc="0" normalizeH="0" baseline="0" noProof="0" dirty="0">
                <a:ln>
                  <a:noFill/>
                </a:ln>
                <a:solidFill>
                  <a:srgbClr val="FFC64E"/>
                </a:solidFill>
                <a:effectLst/>
                <a:uLnTx/>
                <a:uFillTx/>
                <a:latin typeface="Georgia"/>
                <a:ea typeface="+mn-ea"/>
                <a:cs typeface="+mn-cs"/>
              </a:rPr>
              <a:t> –Transistor Technology</a:t>
            </a:r>
            <a:endParaRPr kumimoji="0" sz="2500" b="1" i="0" u="none" strike="noStrike" kern="1200" cap="none" spc="0" normalizeH="0" baseline="0" noProof="0" dirty="0">
              <a:ln>
                <a:noFill/>
              </a:ln>
              <a:solidFill>
                <a:srgbClr val="FFC64E"/>
              </a:solidFill>
              <a:effectLst/>
              <a:uLnTx/>
              <a:uFillTx/>
              <a:latin typeface="Georgia"/>
              <a:ea typeface="+mn-ea"/>
              <a:cs typeface="+mn-cs"/>
            </a:endParaRPr>
          </a:p>
        </p:txBody>
      </p:sp>
      <p:sp>
        <p:nvSpPr>
          <p:cNvPr id="3" name="TextBox 2"/>
          <p:cNvSpPr txBox="1"/>
          <p:nvPr/>
        </p:nvSpPr>
        <p:spPr>
          <a:xfrm>
            <a:off x="731520" y="750074"/>
            <a:ext cx="10698480" cy="369332"/>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chemeClr val="bg1"/>
                </a:solidFill>
                <a:effectLst/>
                <a:uLnTx/>
                <a:uFillTx/>
                <a:latin typeface="Aptos"/>
                <a:ea typeface="+mn-ea"/>
                <a:cs typeface="+mn-cs"/>
              </a:rPr>
              <a:t>A </a:t>
            </a:r>
            <a:r>
              <a:rPr kumimoji="0" lang="en-US" b="1" i="0" u="none" strike="noStrike" kern="1200" cap="none" spc="0" normalizeH="0" baseline="0" noProof="0" dirty="0">
                <a:ln>
                  <a:noFill/>
                </a:ln>
                <a:solidFill>
                  <a:schemeClr val="bg1"/>
                </a:solidFill>
                <a:effectLst/>
                <a:uLnTx/>
                <a:uFillTx/>
                <a:latin typeface="Aptos"/>
                <a:ea typeface="+mn-ea"/>
                <a:cs typeface="+mn-cs"/>
              </a:rPr>
              <a:t>R</a:t>
            </a:r>
            <a:r>
              <a:rPr kumimoji="0" b="1" i="0" u="none" strike="noStrike" kern="1200" cap="none" spc="0" normalizeH="0" baseline="0" noProof="0" dirty="0">
                <a:ln>
                  <a:noFill/>
                </a:ln>
                <a:solidFill>
                  <a:schemeClr val="bg1"/>
                </a:solidFill>
                <a:effectLst/>
                <a:uLnTx/>
                <a:uFillTx/>
                <a:latin typeface="Aptos"/>
                <a:ea typeface="+mn-ea"/>
                <a:cs typeface="+mn-cs"/>
              </a:rPr>
              <a:t>ule-</a:t>
            </a:r>
            <a:r>
              <a:rPr kumimoji="0" lang="en-US" b="1" i="0" u="none" strike="noStrike" kern="1200" cap="none" spc="0" normalizeH="0" baseline="0" noProof="0" dirty="0">
                <a:ln>
                  <a:noFill/>
                </a:ln>
                <a:solidFill>
                  <a:schemeClr val="bg1"/>
                </a:solidFill>
                <a:effectLst/>
                <a:uLnTx/>
                <a:uFillTx/>
                <a:latin typeface="Aptos"/>
                <a:ea typeface="+mn-ea"/>
                <a:cs typeface="+mn-cs"/>
              </a:rPr>
              <a:t>B</a:t>
            </a:r>
            <a:r>
              <a:rPr kumimoji="0" b="1" i="0" u="none" strike="noStrike" kern="1200" cap="none" spc="0" normalizeH="0" baseline="0" noProof="0" dirty="0">
                <a:ln>
                  <a:noFill/>
                </a:ln>
                <a:solidFill>
                  <a:schemeClr val="bg1"/>
                </a:solidFill>
                <a:effectLst/>
                <a:uLnTx/>
                <a:uFillTx/>
                <a:latin typeface="Aptos"/>
                <a:ea typeface="+mn-ea"/>
                <a:cs typeface="+mn-cs"/>
              </a:rPr>
              <a:t>ased </a:t>
            </a:r>
            <a:r>
              <a:rPr lang="en-US" b="1" dirty="0">
                <a:solidFill>
                  <a:schemeClr val="bg1"/>
                </a:solidFill>
                <a:latin typeface="Aptos"/>
              </a:rPr>
              <a:t>C</a:t>
            </a:r>
            <a:r>
              <a:rPr kumimoji="0" b="1" i="0" u="none" strike="noStrike" kern="1200" cap="none" spc="0" normalizeH="0" baseline="0" noProof="0" dirty="0" err="1">
                <a:ln>
                  <a:noFill/>
                </a:ln>
                <a:solidFill>
                  <a:schemeClr val="bg1"/>
                </a:solidFill>
                <a:effectLst/>
                <a:uLnTx/>
                <a:uFillTx/>
                <a:latin typeface="Aptos"/>
                <a:ea typeface="+mn-ea"/>
                <a:cs typeface="+mn-cs"/>
              </a:rPr>
              <a:t>onversation</a:t>
            </a:r>
            <a:r>
              <a:rPr kumimoji="0" b="1" i="0" u="none" strike="noStrike" kern="1200" cap="none" spc="0" normalizeH="0" baseline="0" noProof="0" dirty="0">
                <a:ln>
                  <a:noFill/>
                </a:ln>
                <a:solidFill>
                  <a:schemeClr val="bg1"/>
                </a:solidFill>
                <a:effectLst/>
                <a:uLnTx/>
                <a:uFillTx/>
                <a:latin typeface="Aptos"/>
                <a:ea typeface="+mn-ea"/>
                <a:cs typeface="+mn-cs"/>
              </a:rPr>
              <a:t> </a:t>
            </a:r>
            <a:r>
              <a:rPr kumimoji="0" b="0" i="0" u="none" strike="noStrike" kern="1200" cap="none" spc="0" normalizeH="0" baseline="0" noProof="0" dirty="0">
                <a:ln>
                  <a:noFill/>
                </a:ln>
                <a:solidFill>
                  <a:schemeClr val="bg1"/>
                </a:solidFill>
                <a:effectLst/>
                <a:uLnTx/>
                <a:uFillTx/>
                <a:latin typeface="Aptos"/>
                <a:ea typeface="+mn-ea"/>
                <a:cs typeface="+mn-cs"/>
              </a:rPr>
              <a:t>— decades before the </a:t>
            </a:r>
            <a:r>
              <a:rPr lang="en-US" dirty="0">
                <a:solidFill>
                  <a:schemeClr val="bg1"/>
                </a:solidFill>
                <a:latin typeface="Aptos"/>
              </a:rPr>
              <a:t>Large Language Models, LLM</a:t>
            </a:r>
            <a:endParaRPr kumimoji="0" b="0" i="0" u="none" strike="noStrike" kern="1200" cap="none" spc="0" normalizeH="0" baseline="0" noProof="0" dirty="0">
              <a:ln>
                <a:noFill/>
              </a:ln>
              <a:solidFill>
                <a:schemeClr val="bg1"/>
              </a:solidFill>
              <a:effectLst/>
              <a:uLnTx/>
              <a:uFillTx/>
              <a:latin typeface="Aptos"/>
              <a:ea typeface="+mn-ea"/>
              <a:cs typeface="+mn-cs"/>
            </a:endParaRP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214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475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Rectangle 25"/>
          <p:cNvSpPr/>
          <p:nvPr/>
        </p:nvSpPr>
        <p:spPr>
          <a:xfrm>
            <a:off x="1280160" y="2523744"/>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Rectangle 27"/>
          <p:cNvSpPr/>
          <p:nvPr/>
        </p:nvSpPr>
        <p:spPr>
          <a:xfrm>
            <a:off x="1280160" y="2971800"/>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Rectangle 29"/>
          <p:cNvSpPr/>
          <p:nvPr/>
        </p:nvSpPr>
        <p:spPr>
          <a:xfrm>
            <a:off x="1280160" y="3419856"/>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Rectangle 31"/>
          <p:cNvSpPr/>
          <p:nvPr/>
        </p:nvSpPr>
        <p:spPr>
          <a:xfrm>
            <a:off x="1280160" y="3867912"/>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TextBox 31"/>
          <p:cNvSpPr txBox="1"/>
          <p:nvPr/>
        </p:nvSpPr>
        <p:spPr>
          <a:xfrm>
            <a:off x="1261872" y="3849624"/>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3" name="TextBox 32"/>
          <p:cNvSpPr txBox="1"/>
          <p:nvPr/>
        </p:nvSpPr>
        <p:spPr>
          <a:xfrm>
            <a:off x="2176272" y="3849624"/>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DO COMPUTERS CONCERN YOU?</a:t>
            </a:r>
          </a:p>
        </p:txBody>
      </p:sp>
      <p:sp>
        <p:nvSpPr>
          <p:cNvPr id="34" name="Rectangle 33"/>
          <p:cNvSpPr/>
          <p:nvPr/>
        </p:nvSpPr>
        <p:spPr>
          <a:xfrm>
            <a:off x="1280160" y="4315968"/>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32058"/>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53512"/>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176272" y="3401568"/>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BECAUSE COMPUTERS ARE BECOMING VERY INTELLIGENT.</a:t>
            </a:r>
          </a:p>
        </p:txBody>
      </p:sp>
      <p:sp>
        <p:nvSpPr>
          <p:cNvPr id="32" name="TextBox 31"/>
          <p:cNvSpPr txBox="1"/>
          <p:nvPr/>
        </p:nvSpPr>
        <p:spPr>
          <a:xfrm>
            <a:off x="1261872" y="3849624"/>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3" name="TextBox 32"/>
          <p:cNvSpPr txBox="1"/>
          <p:nvPr/>
        </p:nvSpPr>
        <p:spPr>
          <a:xfrm>
            <a:off x="2176272" y="3849624"/>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78FF91"/>
                </a:solidFill>
                <a:effectLst/>
                <a:uLnTx/>
                <a:uFillTx/>
                <a:latin typeface="Courier New"/>
                <a:ea typeface="+mn-ea"/>
                <a:cs typeface="+mn-cs"/>
              </a:rPr>
              <a:t>DO COMPUTERS CONCERN YOU?</a:t>
            </a:r>
          </a:p>
        </p:txBody>
      </p:sp>
      <p:sp>
        <p:nvSpPr>
          <p:cNvPr id="34" name="TextBox 33"/>
          <p:cNvSpPr txBox="1"/>
          <p:nvPr/>
        </p:nvSpPr>
        <p:spPr>
          <a:xfrm>
            <a:off x="1261872" y="429768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5" name="TextBox 34"/>
          <p:cNvSpPr txBox="1"/>
          <p:nvPr/>
        </p:nvSpPr>
        <p:spPr>
          <a:xfrm>
            <a:off x="2176272" y="4297680"/>
            <a:ext cx="8549640" cy="438912"/>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FFC64E"/>
                </a:solidFill>
                <a:effectLst/>
                <a:uLnTx/>
                <a:uFillTx/>
                <a:latin typeface="Courier New"/>
                <a:ea typeface="+mn-ea"/>
                <a:cs typeface="+mn-cs"/>
              </a:rPr>
              <a:t>SOMETIMES I THINK THEY UNDERSTAND ME.</a:t>
            </a:r>
          </a:p>
        </p:txBody>
      </p:sp>
      <p:sp>
        <p:nvSpPr>
          <p:cNvPr id="36" name="Rectangle 35"/>
          <p:cNvSpPr/>
          <p:nvPr/>
        </p:nvSpPr>
        <p:spPr>
          <a:xfrm>
            <a:off x="1280160" y="4764024"/>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4080C"/>
        </a:solidFill>
        <a:effectLst/>
      </p:bgPr>
    </p:bg>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C64E"/>
                </a:solidFill>
                <a:effectLst/>
                <a:uLnTx/>
                <a:uFillTx/>
                <a:latin typeface="Georgia"/>
                <a:ea typeface="+mn-ea"/>
                <a:cs typeface="+mn-cs"/>
              </a:rPr>
              <a:t>1966 — ELIZA: A Machine Appears to Converse</a:t>
            </a:r>
          </a:p>
        </p:txBody>
      </p:sp>
      <p:sp>
        <p:nvSpPr>
          <p:cNvPr id="3" name="TextBox 2"/>
          <p:cNvSpPr txBox="1"/>
          <p:nvPr/>
        </p:nvSpPr>
        <p:spPr>
          <a:xfrm>
            <a:off x="731520" y="758952"/>
            <a:ext cx="10698480" cy="320040"/>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9BBEAA"/>
                </a:solidFill>
                <a:effectLst/>
                <a:uLnTx/>
                <a:uFillTx/>
                <a:latin typeface="Aptos"/>
                <a:ea typeface="+mn-ea"/>
                <a:cs typeface="+mn-cs"/>
              </a:rPr>
              <a:t>A rule-based conversation — decades before the Transformer</a:t>
            </a:r>
          </a:p>
        </p:txBody>
      </p:sp>
      <p:sp>
        <p:nvSpPr>
          <p:cNvPr id="4" name="Rounded Rectangle 3"/>
          <p:cNvSpPr/>
          <p:nvPr/>
        </p:nvSpPr>
        <p:spPr>
          <a:xfrm>
            <a:off x="658368" y="1234440"/>
            <a:ext cx="10881360" cy="4800600"/>
          </a:xfrm>
          <a:prstGeom prst="roundRect">
            <a:avLst/>
          </a:prstGeom>
          <a:solidFill>
            <a:srgbClr val="242827"/>
          </a:solidFill>
          <a:ln w="25400">
            <a:solidFill>
              <a:srgbClr val="50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960120" y="1508760"/>
            <a:ext cx="10287000" cy="4069080"/>
          </a:xfrm>
          <a:prstGeom prst="roundRect">
            <a:avLst/>
          </a:prstGeom>
          <a:solidFill>
            <a:srgbClr val="04120A"/>
          </a:solidFill>
          <a:ln w="19050">
            <a:solidFill>
              <a:srgbClr val="45965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p:cNvSpPr/>
          <p:nvPr/>
        </p:nvSpPr>
        <p:spPr>
          <a:xfrm>
            <a:off x="1097280" y="167335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1097280" y="188823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1097280" y="210312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7280" y="231800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1097280" y="253288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97280" y="274777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1097280" y="296265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1097280" y="317754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097280" y="339242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1097280" y="360730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1097280" y="3822191"/>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1097280" y="403707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p:cNvSpPr/>
          <p:nvPr/>
        </p:nvSpPr>
        <p:spPr>
          <a:xfrm>
            <a:off x="1097280" y="4251960"/>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1097280" y="4466844"/>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1097280" y="4681728"/>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1097280" y="4896612"/>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1097280" y="5111496"/>
            <a:ext cx="10012680" cy="5486"/>
          </a:xfrm>
          <a:prstGeom prst="rect">
            <a:avLst/>
          </a:prstGeom>
          <a:solidFill>
            <a:srgbClr val="0F30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234440" y="1673352"/>
            <a:ext cx="9601200" cy="274320"/>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459653"/>
                </a:solidFill>
                <a:effectLst/>
                <a:uLnTx/>
                <a:uFillTx/>
                <a:latin typeface="Courier New"/>
                <a:ea typeface="+mn-ea"/>
                <a:cs typeface="+mn-cs"/>
              </a:rPr>
              <a:t>MIT ARTIFICIAL INTELLIGENCE LABORATORY  //  ELIZA</a:t>
            </a:r>
          </a:p>
        </p:txBody>
      </p:sp>
      <p:sp>
        <p:nvSpPr>
          <p:cNvPr id="24" name="TextBox 23"/>
          <p:cNvSpPr txBox="1"/>
          <p:nvPr/>
        </p:nvSpPr>
        <p:spPr>
          <a:xfrm>
            <a:off x="1261872" y="205740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5" name="TextBox 24"/>
          <p:cNvSpPr txBox="1"/>
          <p:nvPr/>
        </p:nvSpPr>
        <p:spPr>
          <a:xfrm>
            <a:off x="2176272" y="2057400"/>
            <a:ext cx="5693732"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78FF91"/>
                </a:solidFill>
                <a:effectLst/>
                <a:uLnTx/>
                <a:uFillTx/>
                <a:latin typeface="Courier New"/>
                <a:ea typeface="+mn-ea"/>
                <a:cs typeface="+mn-cs"/>
              </a:rPr>
              <a:t>HOW DO YOU DO. PLEASE TELL ME YOUR PROBLEM.</a:t>
            </a:r>
          </a:p>
        </p:txBody>
      </p:sp>
      <p:sp>
        <p:nvSpPr>
          <p:cNvPr id="26" name="TextBox 25"/>
          <p:cNvSpPr txBox="1"/>
          <p:nvPr/>
        </p:nvSpPr>
        <p:spPr>
          <a:xfrm>
            <a:off x="1261872" y="250545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27" name="TextBox 26"/>
          <p:cNvSpPr txBox="1"/>
          <p:nvPr/>
        </p:nvSpPr>
        <p:spPr>
          <a:xfrm>
            <a:off x="2176272" y="2505456"/>
            <a:ext cx="5950586"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FFC64E"/>
                </a:solidFill>
                <a:effectLst/>
                <a:uLnTx/>
                <a:uFillTx/>
                <a:latin typeface="Courier New"/>
                <a:ea typeface="+mn-ea"/>
                <a:cs typeface="+mn-cs"/>
              </a:rPr>
              <a:t>I AM WORRIED ABOUT ARTIFICIAL INTELLIGENCE.</a:t>
            </a:r>
          </a:p>
        </p:txBody>
      </p:sp>
      <p:sp>
        <p:nvSpPr>
          <p:cNvPr id="28" name="TextBox 27"/>
          <p:cNvSpPr txBox="1"/>
          <p:nvPr/>
        </p:nvSpPr>
        <p:spPr>
          <a:xfrm>
            <a:off x="1261872" y="2953512"/>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29" name="TextBox 28"/>
          <p:cNvSpPr txBox="1"/>
          <p:nvPr/>
        </p:nvSpPr>
        <p:spPr>
          <a:xfrm>
            <a:off x="2176272" y="2993590"/>
            <a:ext cx="6176618"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78FF91"/>
                </a:solidFill>
                <a:effectLst/>
                <a:uLnTx/>
                <a:uFillTx/>
                <a:latin typeface="Courier New"/>
                <a:ea typeface="+mn-ea"/>
                <a:cs typeface="+mn-cs"/>
              </a:rPr>
              <a:t>WHY ARE YOU WORRIED ABOUT ARTIFICIAL INTELLIGENCE?</a:t>
            </a:r>
          </a:p>
        </p:txBody>
      </p:sp>
      <p:sp>
        <p:nvSpPr>
          <p:cNvPr id="30" name="TextBox 29"/>
          <p:cNvSpPr txBox="1"/>
          <p:nvPr/>
        </p:nvSpPr>
        <p:spPr>
          <a:xfrm>
            <a:off x="1261872" y="3401568"/>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1" name="TextBox 30"/>
          <p:cNvSpPr txBox="1"/>
          <p:nvPr/>
        </p:nvSpPr>
        <p:spPr>
          <a:xfrm>
            <a:off x="2221992" y="3390583"/>
            <a:ext cx="6048705"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FFC64E"/>
                </a:solidFill>
                <a:effectLst/>
                <a:uLnTx/>
                <a:uFillTx/>
                <a:latin typeface="Courier New"/>
                <a:ea typeface="+mn-ea"/>
                <a:cs typeface="+mn-cs"/>
              </a:rPr>
              <a:t>BECAUSE COMPUTERS ARE BECOMING VERY INTELLIGENT.</a:t>
            </a:r>
          </a:p>
        </p:txBody>
      </p:sp>
      <p:sp>
        <p:nvSpPr>
          <p:cNvPr id="32" name="TextBox 31"/>
          <p:cNvSpPr txBox="1"/>
          <p:nvPr/>
        </p:nvSpPr>
        <p:spPr>
          <a:xfrm>
            <a:off x="1261872" y="3849624"/>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78FF91"/>
                </a:solidFill>
                <a:effectLst/>
                <a:uLnTx/>
                <a:uFillTx/>
                <a:latin typeface="Courier New"/>
                <a:ea typeface="+mn-ea"/>
                <a:cs typeface="+mn-cs"/>
              </a:rPr>
              <a:t>ELIZA:</a:t>
            </a:r>
          </a:p>
        </p:txBody>
      </p:sp>
      <p:sp>
        <p:nvSpPr>
          <p:cNvPr id="33" name="TextBox 32"/>
          <p:cNvSpPr txBox="1"/>
          <p:nvPr/>
        </p:nvSpPr>
        <p:spPr>
          <a:xfrm>
            <a:off x="2176272" y="3849624"/>
            <a:ext cx="5693732"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78FF91"/>
                </a:solidFill>
                <a:effectLst/>
                <a:uLnTx/>
                <a:uFillTx/>
                <a:latin typeface="Courier New"/>
                <a:ea typeface="+mn-ea"/>
                <a:cs typeface="+mn-cs"/>
              </a:rPr>
              <a:t>DO COMPUTERS CONCERN YOU?</a:t>
            </a:r>
          </a:p>
        </p:txBody>
      </p:sp>
      <p:sp>
        <p:nvSpPr>
          <p:cNvPr id="34" name="TextBox 33"/>
          <p:cNvSpPr txBox="1"/>
          <p:nvPr/>
        </p:nvSpPr>
        <p:spPr>
          <a:xfrm>
            <a:off x="1261872" y="4297680"/>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C64E"/>
                </a:solidFill>
                <a:effectLst/>
                <a:uLnTx/>
                <a:uFillTx/>
                <a:latin typeface="Courier New"/>
                <a:ea typeface="+mn-ea"/>
                <a:cs typeface="+mn-cs"/>
              </a:rPr>
              <a:t>YOU:</a:t>
            </a:r>
          </a:p>
        </p:txBody>
      </p:sp>
      <p:sp>
        <p:nvSpPr>
          <p:cNvPr id="35" name="TextBox 34"/>
          <p:cNvSpPr txBox="1"/>
          <p:nvPr/>
        </p:nvSpPr>
        <p:spPr>
          <a:xfrm>
            <a:off x="2176272" y="4297680"/>
            <a:ext cx="5251944"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FFC64E"/>
                </a:solidFill>
                <a:effectLst/>
                <a:uLnTx/>
                <a:uFillTx/>
                <a:latin typeface="Courier New"/>
                <a:ea typeface="+mn-ea"/>
                <a:cs typeface="+mn-cs"/>
              </a:rPr>
              <a:t>SOMETIMES I THINK THEY UNDERSTAND ME.</a:t>
            </a:r>
          </a:p>
        </p:txBody>
      </p:sp>
      <p:sp>
        <p:nvSpPr>
          <p:cNvPr id="36" name="TextBox 35"/>
          <p:cNvSpPr txBox="1"/>
          <p:nvPr/>
        </p:nvSpPr>
        <p:spPr>
          <a:xfrm>
            <a:off x="1261872" y="4745736"/>
            <a:ext cx="960120" cy="310896"/>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78FF91"/>
                </a:solidFill>
                <a:effectLst/>
                <a:uLnTx/>
                <a:uFillTx/>
                <a:latin typeface="Courier New"/>
                <a:ea typeface="+mn-ea"/>
                <a:cs typeface="+mn-cs"/>
              </a:rPr>
              <a:t>ELIZA:</a:t>
            </a:r>
          </a:p>
        </p:txBody>
      </p:sp>
      <p:sp>
        <p:nvSpPr>
          <p:cNvPr id="37" name="TextBox 36"/>
          <p:cNvSpPr txBox="1"/>
          <p:nvPr/>
        </p:nvSpPr>
        <p:spPr>
          <a:xfrm>
            <a:off x="2104353" y="4755794"/>
            <a:ext cx="5765651" cy="3231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78FF91"/>
                </a:solidFill>
                <a:effectLst/>
                <a:uLnTx/>
                <a:uFillTx/>
                <a:latin typeface="Courier New"/>
                <a:ea typeface="+mn-ea"/>
                <a:cs typeface="+mn-cs"/>
              </a:rPr>
              <a:t>WHY DO YOU THINK THEY UNDERSTAND YOU?</a:t>
            </a:r>
          </a:p>
        </p:txBody>
      </p:sp>
      <p:sp>
        <p:nvSpPr>
          <p:cNvPr id="38" name="Rectangle 37"/>
          <p:cNvSpPr/>
          <p:nvPr/>
        </p:nvSpPr>
        <p:spPr>
          <a:xfrm>
            <a:off x="1280160" y="5212080"/>
            <a:ext cx="118872" cy="210312"/>
          </a:xfrm>
          <a:prstGeom prst="rect">
            <a:avLst/>
          </a:prstGeom>
          <a:solidFill>
            <a:srgbClr val="78F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731520" y="6144768"/>
            <a:ext cx="10744200" cy="292608"/>
          </a:xfrm>
          <a:prstGeom prst="rect">
            <a:avLst/>
          </a:prstGeom>
          <a:noFill/>
        </p:spPr>
        <p:txBody>
          <a:bodyPr wrap="square"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9BBEAA"/>
                </a:solidFill>
                <a:effectLst/>
                <a:uLnTx/>
                <a:uFillTx/>
                <a:latin typeface="Aptos"/>
                <a:ea typeface="+mn-ea"/>
                <a:cs typeface="+mn-cs"/>
              </a:rPr>
              <a:t>CLICK → reveal the next exchange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020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0" y="146304"/>
            <a:ext cx="12191999" cy="420564"/>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sz="1600" b="1">
                <a:solidFill>
                  <a:srgbClr val="E2E8F0"/>
                </a:solidFill>
                <a:latin typeface="Arial"/>
              </a:defRPr>
            </a:pPr>
            <a:r>
              <a:rPr kumimoji="0" lang="en-US" sz="2133" b="1" i="0" u="none" strike="noStrike" kern="1200" cap="none" spc="0" normalizeH="0" baseline="0" noProof="0" dirty="0">
                <a:ln>
                  <a:noFill/>
                </a:ln>
                <a:solidFill>
                  <a:srgbClr val="E2E8F0"/>
                </a:solidFill>
                <a:effectLst/>
                <a:uLnTx/>
                <a:uFillTx/>
                <a:latin typeface="Arial"/>
                <a:ea typeface="+mn-ea"/>
                <a:cs typeface="+mn-cs"/>
              </a:rPr>
              <a:t>1980 Foundational Use for </a:t>
            </a:r>
            <a:r>
              <a:rPr kumimoji="0" lang="en-US" sz="2133" b="1" i="0" u="none" strike="noStrike" kern="1200" cap="none" spc="0" normalizeH="0" baseline="0" noProof="0" dirty="0">
                <a:ln>
                  <a:noFill/>
                </a:ln>
                <a:solidFill>
                  <a:srgbClr val="FFFF00"/>
                </a:solidFill>
                <a:effectLst/>
                <a:uLnTx/>
                <a:uFillTx/>
                <a:latin typeface="Arial"/>
                <a:ea typeface="+mn-ea"/>
                <a:cs typeface="+mn-cs"/>
              </a:rPr>
              <a:t>GPU</a:t>
            </a:r>
            <a:r>
              <a:rPr kumimoji="0" lang="en-US" sz="2133" b="1" i="0" u="none" strike="noStrike" kern="1200" cap="none" spc="0" normalizeH="0" baseline="0" noProof="0" dirty="0">
                <a:ln>
                  <a:noFill/>
                </a:ln>
                <a:solidFill>
                  <a:srgbClr val="E2E8F0"/>
                </a:solidFill>
                <a:effectLst/>
                <a:uLnTx/>
                <a:uFillTx/>
                <a:latin typeface="Arial"/>
                <a:ea typeface="+mn-ea"/>
                <a:cs typeface="+mn-cs"/>
              </a:rPr>
              <a:t> Graphics  -  GAMES:   Pizza-Man Animation -</a:t>
            </a:r>
            <a:r>
              <a:rPr kumimoji="0" lang="en-US" sz="2133" b="1" i="0" u="none" strike="noStrike" kern="1200" cap="none" spc="0" normalizeH="0" baseline="0" noProof="0" dirty="0" err="1">
                <a:ln>
                  <a:noFill/>
                </a:ln>
                <a:solidFill>
                  <a:srgbClr val="E2E8F0"/>
                </a:solidFill>
                <a:effectLst/>
                <a:uLnTx/>
                <a:uFillTx/>
                <a:latin typeface="Arial"/>
                <a:ea typeface="+mn-ea"/>
                <a:cs typeface="+mn-cs"/>
              </a:rPr>
              <a:t>MicroProcessor</a:t>
            </a:r>
            <a:endParaRPr kumimoji="0" sz="2133" b="1" i="0" u="none" strike="noStrike" kern="1200" cap="none" spc="0" normalizeH="0" baseline="0" noProof="0" dirty="0">
              <a:ln>
                <a:noFill/>
              </a:ln>
              <a:solidFill>
                <a:srgbClr val="E2E8F0"/>
              </a:solidFill>
              <a:effectLst/>
              <a:uLnTx/>
              <a:uFillTx/>
              <a:latin typeface="Arial"/>
              <a:ea typeface="+mn-ea"/>
              <a:cs typeface="+mn-cs"/>
            </a:endParaRPr>
          </a:p>
        </p:txBody>
      </p:sp>
      <p:pic>
        <p:nvPicPr>
          <p:cNvPr id="4" name="Picture 3" descr="maze_run.gif"/>
          <p:cNvPicPr>
            <a:picLocks noChangeAspect="1"/>
          </p:cNvPicPr>
          <p:nvPr/>
        </p:nvPicPr>
        <p:blipFill>
          <a:blip r:embed="rId2"/>
          <a:stretch>
            <a:fillRect/>
          </a:stretch>
        </p:blipFill>
        <p:spPr>
          <a:xfrm>
            <a:off x="914400" y="670561"/>
            <a:ext cx="10363200" cy="58293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a:extLst>
            <a:ext uri="{FF2B5EF4-FFF2-40B4-BE49-F238E27FC236}">
              <a16:creationId xmlns:a16="http://schemas.microsoft.com/office/drawing/2014/main" id="{E4EDB10D-5E15-CD90-87D3-B55D445C614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7D5FCEF-C370-80CA-EC72-2F10A820B508}"/>
              </a:ext>
            </a:extLst>
          </p:cNvPr>
          <p:cNvSpPr txBox="1"/>
          <p:nvPr/>
        </p:nvSpPr>
        <p:spPr>
          <a:xfrm>
            <a:off x="805911" y="2001713"/>
            <a:ext cx="10724828" cy="286232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a:ln>
                  <a:noFill/>
                </a:ln>
                <a:solidFill>
                  <a:srgbClr val="F3D78A"/>
                </a:solidFill>
                <a:effectLst/>
                <a:uLnTx/>
                <a:uFillTx/>
                <a:latin typeface="Bierstadt Display" panose="020B0004020202020204" pitchFamily="34" charset="0"/>
                <a:ea typeface="+mn-ea"/>
                <a:cs typeface="+mn-cs"/>
              </a:rPr>
              <a:t>Neural Networks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a:ln>
                  <a:noFill/>
                </a:ln>
                <a:solidFill>
                  <a:srgbClr val="F3D78A"/>
                </a:solidFill>
                <a:effectLst/>
                <a:uLnTx/>
                <a:uFillTx/>
                <a:latin typeface="Bierstadt Display" panose="020B0004020202020204" pitchFamily="34" charset="0"/>
                <a:ea typeface="+mn-ea"/>
                <a:cs typeface="+mn-cs"/>
              </a:rPr>
              <a:t>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sng" strike="noStrike" kern="1200" cap="none" spc="0" normalizeH="0" baseline="0" noProof="0" dirty="0">
                <a:ln>
                  <a:noFill/>
                </a:ln>
                <a:solidFill>
                  <a:srgbClr val="F3D78A"/>
                </a:solidFill>
                <a:effectLst/>
                <a:uLnTx/>
                <a:uFillTx/>
                <a:latin typeface="Bierstadt Display" panose="020B0004020202020204" pitchFamily="34" charset="0"/>
                <a:ea typeface="+mn-ea"/>
                <a:cs typeface="+mn-cs"/>
              </a:rPr>
              <a:t>Learning</a:t>
            </a:r>
            <a:endParaRPr kumimoji="0" lang="en-US" sz="1800" b="0" i="0" u="none" strike="noStrike" kern="1200" cap="none" spc="0" normalizeH="0" baseline="0" noProof="0" dirty="0">
              <a:ln>
                <a:noFill/>
              </a:ln>
              <a:solidFill>
                <a:srgbClr val="F3D78A"/>
              </a:solidFill>
              <a:effectLst/>
              <a:uLnTx/>
              <a:uFillTx/>
              <a:latin typeface="Bierstadt Display" panose="020B0004020202020204" pitchFamily="34" charset="0"/>
              <a:ea typeface="+mn-ea"/>
              <a:cs typeface="+mn-cs"/>
            </a:endParaRPr>
          </a:p>
        </p:txBody>
      </p:sp>
    </p:spTree>
    <p:extLst>
      <p:ext uri="{BB962C8B-B14F-4D97-AF65-F5344CB8AC3E}">
        <p14:creationId xmlns:p14="http://schemas.microsoft.com/office/powerpoint/2010/main" val="2753046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5D81D-D18B-4186-0EC3-7DB841EB095E}"/>
            </a:ext>
          </a:extLst>
        </p:cNvPr>
        <p:cNvGrpSpPr/>
        <p:nvPr/>
      </p:nvGrpSpPr>
      <p:grpSpPr>
        <a:xfrm>
          <a:off x="0" y="0"/>
          <a:ext cx="0" cy="0"/>
          <a:chOff x="0" y="0"/>
          <a:chExt cx="0" cy="0"/>
        </a:xfrm>
      </p:grpSpPr>
      <p:pic>
        <p:nvPicPr>
          <p:cNvPr id="5" name="Picture 4" descr="Behold the neuron, a complicated cell with a simple mission">
            <a:extLst>
              <a:ext uri="{FF2B5EF4-FFF2-40B4-BE49-F238E27FC236}">
                <a16:creationId xmlns:a16="http://schemas.microsoft.com/office/drawing/2014/main" id="{B6859870-F720-A610-CAF8-2CBFEF8E6689}"/>
              </a:ext>
            </a:extLst>
          </p:cNvPr>
          <p:cNvPicPr>
            <a:picLocks noChangeAspect="1"/>
          </p:cNvPicPr>
          <p:nvPr/>
        </p:nvPicPr>
        <p:blipFill>
          <a:blip r:embed="rId2"/>
          <a:stretch>
            <a:fillRect/>
          </a:stretch>
        </p:blipFill>
        <p:spPr>
          <a:xfrm>
            <a:off x="1054453" y="1142005"/>
            <a:ext cx="4322478" cy="2654741"/>
          </a:xfrm>
          <a:prstGeom prst="rect">
            <a:avLst/>
          </a:prstGeom>
        </p:spPr>
      </p:pic>
      <p:sp>
        <p:nvSpPr>
          <p:cNvPr id="4" name="Slide Number Placeholder 3">
            <a:extLst>
              <a:ext uri="{FF2B5EF4-FFF2-40B4-BE49-F238E27FC236}">
                <a16:creationId xmlns:a16="http://schemas.microsoft.com/office/drawing/2014/main" id="{3DAA46E5-EDA8-0E42-2998-81887FD3E19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Title 1">
            <a:extLst>
              <a:ext uri="{FF2B5EF4-FFF2-40B4-BE49-F238E27FC236}">
                <a16:creationId xmlns:a16="http://schemas.microsoft.com/office/drawing/2014/main" id="{008BB582-C9BE-752A-2A5F-80131DCD42E5}"/>
              </a:ext>
            </a:extLst>
          </p:cNvPr>
          <p:cNvSpPr>
            <a:spLocks noGrp="1"/>
          </p:cNvSpPr>
          <p:nvPr>
            <p:ph type="ctrTitle"/>
          </p:nvPr>
        </p:nvSpPr>
        <p:spPr>
          <a:xfrm>
            <a:off x="171450" y="119656"/>
            <a:ext cx="11591925" cy="1022350"/>
          </a:xfrm>
        </p:spPr>
        <p:txBody>
          <a:bodyPr>
            <a:normAutofit fontScale="90000"/>
          </a:bodyPr>
          <a:lstStyle/>
          <a:p>
            <a:r>
              <a:rPr lang="en-US" sz="8000" dirty="0" err="1"/>
              <a:t>ℕeuron</a:t>
            </a:r>
            <a:r>
              <a:rPr lang="en-US" sz="8000" dirty="0"/>
              <a:t> – </a:t>
            </a:r>
            <a:r>
              <a:rPr lang="en-US" sz="8000" dirty="0" err="1"/>
              <a:t>ℕeural</a:t>
            </a:r>
            <a:r>
              <a:rPr lang="en-US" sz="8000" dirty="0"/>
              <a:t> </a:t>
            </a:r>
            <a:r>
              <a:rPr lang="en-US" sz="8000" dirty="0" err="1"/>
              <a:t>ℕetwork</a:t>
            </a:r>
            <a:endParaRPr lang="en-US" sz="8000" baseline="-25000" dirty="0">
              <a:latin typeface="Cambria Math" panose="02040503050406030204" pitchFamily="18" charset="0"/>
              <a:ea typeface="Cambria Math" panose="02040503050406030204" pitchFamily="18" charset="0"/>
            </a:endParaRPr>
          </a:p>
        </p:txBody>
      </p:sp>
      <p:sp>
        <p:nvSpPr>
          <p:cNvPr id="10" name="TextBox 9">
            <a:extLst>
              <a:ext uri="{FF2B5EF4-FFF2-40B4-BE49-F238E27FC236}">
                <a16:creationId xmlns:a16="http://schemas.microsoft.com/office/drawing/2014/main" id="{2FF54EBD-4FEE-3FEB-2F5F-B3F0B800D077}"/>
              </a:ext>
            </a:extLst>
          </p:cNvPr>
          <p:cNvSpPr txBox="1"/>
          <p:nvPr/>
        </p:nvSpPr>
        <p:spPr>
          <a:xfrm>
            <a:off x="2247901" y="3982953"/>
            <a:ext cx="8991600" cy="203132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438"/>
                </a:solidFill>
                <a:effectLst/>
                <a:uLnTx/>
                <a:uFillTx/>
                <a:latin typeface="Calibri" panose="020F0502020204030204" pitchFamily="34" charset="0"/>
                <a:ea typeface="+mn-ea"/>
                <a:cs typeface="Calibri" panose="020F0502020204030204" pitchFamily="34" charset="0"/>
              </a:rPr>
              <a:t>We have 100 billion nerve cells firing in our brain,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438"/>
                </a:solidFill>
                <a:effectLst/>
                <a:uLnTx/>
                <a:uFillTx/>
                <a:latin typeface="Calibri" panose="020F0502020204030204" pitchFamily="34" charset="0"/>
                <a:ea typeface="+mn-ea"/>
                <a:cs typeface="Calibri" panose="020F0502020204030204" pitchFamily="34" charset="0"/>
              </a:rPr>
              <a:t>each one of them has 10,000 connections to other neurons.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Computational model of a Neuron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Neuronal activity is divided into three pieces: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simple interactions between one input and one output;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complex interactions involving multiple inputs; and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"latent noise," which arises from the inherent randomness of synapses and reaction spikes.</a:t>
            </a:r>
          </a:p>
        </p:txBody>
      </p:sp>
      <p:pic>
        <p:nvPicPr>
          <p:cNvPr id="12" name="Picture 11">
            <a:extLst>
              <a:ext uri="{FF2B5EF4-FFF2-40B4-BE49-F238E27FC236}">
                <a16:creationId xmlns:a16="http://schemas.microsoft.com/office/drawing/2014/main" id="{473EEE3A-78B3-46CC-0F0E-FBFF52E098AD}"/>
              </a:ext>
            </a:extLst>
          </p:cNvPr>
          <p:cNvPicPr>
            <a:picLocks noChangeAspect="1"/>
          </p:cNvPicPr>
          <p:nvPr/>
        </p:nvPicPr>
        <p:blipFill>
          <a:blip r:embed="rId3"/>
          <a:stretch>
            <a:fillRect/>
          </a:stretch>
        </p:blipFill>
        <p:spPr>
          <a:xfrm>
            <a:off x="6789187" y="1135247"/>
            <a:ext cx="4010741" cy="2654741"/>
          </a:xfrm>
          <a:prstGeom prst="rect">
            <a:avLst/>
          </a:prstGeom>
        </p:spPr>
      </p:pic>
      <p:pic>
        <p:nvPicPr>
          <p:cNvPr id="14" name="Picture 13">
            <a:extLst>
              <a:ext uri="{FF2B5EF4-FFF2-40B4-BE49-F238E27FC236}">
                <a16:creationId xmlns:a16="http://schemas.microsoft.com/office/drawing/2014/main" id="{D8A5A4F5-C4B3-2E7F-9FE7-6B5AF1BB97E9}"/>
              </a:ext>
            </a:extLst>
          </p:cNvPr>
          <p:cNvPicPr>
            <a:picLocks noChangeAspect="1"/>
          </p:cNvPicPr>
          <p:nvPr/>
        </p:nvPicPr>
        <p:blipFill>
          <a:blip r:embed="rId4"/>
          <a:stretch>
            <a:fillRect/>
          </a:stretch>
        </p:blipFill>
        <p:spPr>
          <a:xfrm>
            <a:off x="11077575" y="92668"/>
            <a:ext cx="1114425" cy="1266825"/>
          </a:xfrm>
          <a:prstGeom prst="rect">
            <a:avLst/>
          </a:prstGeom>
        </p:spPr>
      </p:pic>
    </p:spTree>
    <p:extLst>
      <p:ext uri="{BB962C8B-B14F-4D97-AF65-F5344CB8AC3E}">
        <p14:creationId xmlns:p14="http://schemas.microsoft.com/office/powerpoint/2010/main" val="3380584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cinematic_high_resolution_educational_inf.png"/>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1051458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D1D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p:cNvSpPr/>
          <p:nvPr/>
        </p:nvSpPr>
        <p:spPr>
          <a:xfrm>
            <a:off x="438912" y="484632"/>
            <a:ext cx="91440" cy="576072"/>
          </a:xfrm>
          <a:prstGeom prst="rect">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704088" y="448056"/>
            <a:ext cx="10881360" cy="5303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b="1">
                <a:solidFill>
                  <a:srgbClr val="F8FBFF"/>
                </a:solidFill>
                <a:latin typeface="Aptos"/>
              </a:defRPr>
            </a:pPr>
            <a:r>
              <a:rPr kumimoji="0" sz="3000" b="1" i="0" u="none" strike="noStrike" kern="1200" cap="none" spc="0" normalizeH="0" baseline="0" noProof="0">
                <a:ln>
                  <a:noFill/>
                </a:ln>
                <a:solidFill>
                  <a:srgbClr val="F8FBFF"/>
                </a:solidFill>
                <a:effectLst/>
                <a:uLnTx/>
                <a:uFillTx/>
                <a:latin typeface="Aptos"/>
                <a:ea typeface="+mn-ea"/>
                <a:cs typeface="+mn-cs"/>
              </a:rPr>
              <a:t>Feedback Changes the Brain</a:t>
            </a:r>
          </a:p>
        </p:txBody>
      </p:sp>
      <p:sp>
        <p:nvSpPr>
          <p:cNvPr id="5" name="TextBox 4"/>
          <p:cNvSpPr txBox="1"/>
          <p:nvPr/>
        </p:nvSpPr>
        <p:spPr>
          <a:xfrm>
            <a:off x="713232" y="1060704"/>
            <a:ext cx="1078992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B1C5DA"/>
                </a:solidFill>
                <a:latin typeface="Aptos"/>
              </a:defRPr>
            </a:pPr>
            <a:r>
              <a:rPr kumimoji="0" sz="1600" b="0" i="0" u="none" strike="noStrike" kern="1200" cap="none" spc="0" normalizeH="0" baseline="0" noProof="0">
                <a:ln>
                  <a:noFill/>
                </a:ln>
                <a:solidFill>
                  <a:srgbClr val="B1C5DA"/>
                </a:solidFill>
                <a:effectLst/>
                <a:uLnTx/>
                <a:uFillTx/>
                <a:latin typeface="Aptos"/>
                <a:ea typeface="+mn-ea"/>
                <a:cs typeface="+mn-cs"/>
              </a:rPr>
              <a:t>Experience helps refine the relationship between motor commands and movement</a:t>
            </a:r>
          </a:p>
        </p:txBody>
      </p:sp>
      <p:cxnSp>
        <p:nvCxnSpPr>
          <p:cNvPr id="6" name="Connector 5"/>
          <p:cNvCxnSpPr/>
          <p:nvPr/>
        </p:nvCxnSpPr>
        <p:spPr>
          <a:xfrm>
            <a:off x="685800" y="6373368"/>
            <a:ext cx="10789920" cy="0"/>
          </a:xfrm>
          <a:prstGeom prst="line">
            <a:avLst/>
          </a:prstGeom>
          <a:ln w="12700">
            <a:solidFill>
              <a:srgbClr val="415B77"/>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31520" y="6455664"/>
            <a:ext cx="9144000" cy="2103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0">
                <a:solidFill>
                  <a:srgbClr val="B1C5DA"/>
                </a:solidFill>
                <a:latin typeface="Aptos"/>
              </a:defRPr>
            </a:pPr>
            <a:r>
              <a:rPr kumimoji="0" sz="1000" b="0" i="0" u="none" strike="noStrike" kern="1200" cap="none" spc="0" normalizeH="0" baseline="0" noProof="0">
                <a:ln>
                  <a:noFill/>
                </a:ln>
                <a:solidFill>
                  <a:srgbClr val="B1C5DA"/>
                </a:solidFill>
                <a:effectLst/>
                <a:uLnTx/>
                <a:uFillTx/>
                <a:latin typeface="Aptos"/>
                <a:ea typeface="+mn-ea"/>
                <a:cs typeface="+mn-cs"/>
              </a:rPr>
              <a:t>VISUALIZING THE DYNAMICS OF ARTIFICIAL INTELLIGENCE</a:t>
            </a:r>
          </a:p>
        </p:txBody>
      </p:sp>
      <p:sp>
        <p:nvSpPr>
          <p:cNvPr id="8" name="TextBox 7"/>
          <p:cNvSpPr txBox="1"/>
          <p:nvPr/>
        </p:nvSpPr>
        <p:spPr>
          <a:xfrm>
            <a:off x="11091672" y="6446520"/>
            <a:ext cx="365760" cy="23774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100" b="1">
                <a:solidFill>
                  <a:srgbClr val="F7BF50"/>
                </a:solidFill>
                <a:latin typeface="Aptos"/>
              </a:defRPr>
            </a:pPr>
            <a:r>
              <a:rPr kumimoji="0" sz="1100" b="1" i="0" u="none" strike="noStrike" kern="1200" cap="none" spc="0" normalizeH="0" baseline="0" noProof="0">
                <a:ln>
                  <a:noFill/>
                </a:ln>
                <a:solidFill>
                  <a:srgbClr val="F7BF50"/>
                </a:solidFill>
                <a:effectLst/>
                <a:uLnTx/>
                <a:uFillTx/>
                <a:latin typeface="Aptos"/>
                <a:ea typeface="+mn-ea"/>
                <a:cs typeface="+mn-cs"/>
              </a:rPr>
              <a:t>2</a:t>
            </a:r>
          </a:p>
        </p:txBody>
      </p:sp>
      <p:sp>
        <p:nvSpPr>
          <p:cNvPr id="9" name="Rounded Rectangle 8"/>
          <p:cNvSpPr/>
          <p:nvPr/>
        </p:nvSpPr>
        <p:spPr>
          <a:xfrm>
            <a:off x="658368" y="2057400"/>
            <a:ext cx="2615184" cy="2606040"/>
          </a:xfrm>
          <a:prstGeom prst="roundRect">
            <a:avLst/>
          </a:prstGeom>
          <a:solidFill>
            <a:srgbClr val="1D3A59"/>
          </a:solidFill>
          <a:ln>
            <a:solidFill>
              <a:srgbClr val="2A91D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p:cNvSpPr/>
          <p:nvPr/>
        </p:nvSpPr>
        <p:spPr>
          <a:xfrm>
            <a:off x="1609344" y="2276856"/>
            <a:ext cx="676656" cy="676656"/>
          </a:xfrm>
          <a:prstGeom prst="ellipse">
            <a:avLst/>
          </a:prstGeom>
          <a:solidFill>
            <a:srgbClr val="2A91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819656" y="2423160"/>
            <a:ext cx="310896"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0D1D33"/>
                </a:solidFill>
                <a:latin typeface="Aptos"/>
              </a:defRPr>
            </a:pPr>
            <a:r>
              <a:rPr kumimoji="0" sz="2100" b="1" i="0" u="none" strike="noStrike" kern="1200" cap="none" spc="0" normalizeH="0" baseline="0" noProof="0">
                <a:ln>
                  <a:noFill/>
                </a:ln>
                <a:solidFill>
                  <a:srgbClr val="0D1D33"/>
                </a:solidFill>
                <a:effectLst/>
                <a:uLnTx/>
                <a:uFillTx/>
                <a:latin typeface="Aptos"/>
                <a:ea typeface="+mn-ea"/>
                <a:cs typeface="+mn-cs"/>
              </a:rPr>
              <a:t>1</a:t>
            </a:r>
          </a:p>
        </p:txBody>
      </p:sp>
      <p:sp>
        <p:nvSpPr>
          <p:cNvPr id="12" name="TextBox 11"/>
          <p:cNvSpPr txBox="1"/>
          <p:nvPr/>
        </p:nvSpPr>
        <p:spPr>
          <a:xfrm>
            <a:off x="822959" y="3218688"/>
            <a:ext cx="228600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8FBFF"/>
                </a:solidFill>
                <a:latin typeface="Aptos"/>
              </a:defRPr>
            </a:pPr>
            <a:r>
              <a:rPr kumimoji="0" sz="2000" b="1" i="0" u="none" strike="noStrike" kern="1200" cap="none" spc="0" normalizeH="0" baseline="0" noProof="0">
                <a:ln>
                  <a:noFill/>
                </a:ln>
                <a:solidFill>
                  <a:srgbClr val="F8FBFF"/>
                </a:solidFill>
                <a:effectLst/>
                <a:uLnTx/>
                <a:uFillTx/>
                <a:latin typeface="Aptos"/>
                <a:ea typeface="+mn-ea"/>
                <a:cs typeface="+mn-cs"/>
              </a:rPr>
              <a:t>Motor command</a:t>
            </a:r>
          </a:p>
        </p:txBody>
      </p:sp>
      <p:sp>
        <p:nvSpPr>
          <p:cNvPr id="13" name="TextBox 12"/>
          <p:cNvSpPr txBox="1"/>
          <p:nvPr/>
        </p:nvSpPr>
        <p:spPr>
          <a:xfrm>
            <a:off x="859536" y="3730752"/>
            <a:ext cx="2212848" cy="7315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1C5DA"/>
                </a:solidFill>
                <a:latin typeface="Aptos"/>
              </a:defRPr>
            </a:pPr>
            <a:r>
              <a:rPr kumimoji="0" sz="1500" b="0" i="0" u="none" strike="noStrike" kern="1200" cap="none" spc="0" normalizeH="0" baseline="0" noProof="0">
                <a:ln>
                  <a:noFill/>
                </a:ln>
                <a:solidFill>
                  <a:srgbClr val="B1C5DA"/>
                </a:solidFill>
                <a:effectLst/>
                <a:uLnTx/>
                <a:uFillTx/>
                <a:latin typeface="Aptos"/>
                <a:ea typeface="+mn-ea"/>
                <a:cs typeface="+mn-cs"/>
              </a:rPr>
              <a:t>Brain sends a movement signal</a:t>
            </a:r>
          </a:p>
        </p:txBody>
      </p:sp>
      <p:sp>
        <p:nvSpPr>
          <p:cNvPr id="14" name="TextBox 13"/>
          <p:cNvSpPr txBox="1"/>
          <p:nvPr/>
        </p:nvSpPr>
        <p:spPr>
          <a:xfrm>
            <a:off x="3291839" y="3136392"/>
            <a:ext cx="274320" cy="4572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500" b="1">
                <a:solidFill>
                  <a:srgbClr val="F7BF50"/>
                </a:solidFill>
                <a:latin typeface="Aptos"/>
              </a:defRPr>
            </a:pPr>
            <a:r>
              <a:rPr kumimoji="0" sz="2500" b="1" i="0" u="none" strike="noStrike" kern="1200" cap="none" spc="0" normalizeH="0" baseline="0" noProof="0">
                <a:ln>
                  <a:noFill/>
                </a:ln>
                <a:solidFill>
                  <a:srgbClr val="F7BF50"/>
                </a:solidFill>
                <a:effectLst/>
                <a:uLnTx/>
                <a:uFillTx/>
                <a:latin typeface="Aptos"/>
                <a:ea typeface="+mn-ea"/>
                <a:cs typeface="+mn-cs"/>
              </a:rPr>
              <a:t>➜</a:t>
            </a:r>
          </a:p>
        </p:txBody>
      </p:sp>
      <p:sp>
        <p:nvSpPr>
          <p:cNvPr id="15" name="Rounded Rectangle 14"/>
          <p:cNvSpPr/>
          <p:nvPr/>
        </p:nvSpPr>
        <p:spPr>
          <a:xfrm>
            <a:off x="3538728" y="2057400"/>
            <a:ext cx="2615184" cy="2606040"/>
          </a:xfrm>
          <a:prstGeom prst="roundRect">
            <a:avLst/>
          </a:prstGeom>
          <a:solidFill>
            <a:srgbClr val="1D3A59"/>
          </a:solidFill>
          <a:ln>
            <a:solidFill>
              <a:srgbClr val="52D2E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4489704" y="2276856"/>
            <a:ext cx="676656" cy="676656"/>
          </a:xfrm>
          <a:prstGeom prst="ellipse">
            <a:avLst/>
          </a:prstGeom>
          <a:solidFill>
            <a:srgbClr val="52D2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4700016" y="2423160"/>
            <a:ext cx="310896"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0D1D33"/>
                </a:solidFill>
                <a:latin typeface="Aptos"/>
              </a:defRPr>
            </a:pPr>
            <a:r>
              <a:rPr kumimoji="0" sz="2100" b="1" i="0" u="none" strike="noStrike" kern="1200" cap="none" spc="0" normalizeH="0" baseline="0" noProof="0">
                <a:ln>
                  <a:noFill/>
                </a:ln>
                <a:solidFill>
                  <a:srgbClr val="0D1D33"/>
                </a:solidFill>
                <a:effectLst/>
                <a:uLnTx/>
                <a:uFillTx/>
                <a:latin typeface="Aptos"/>
                <a:ea typeface="+mn-ea"/>
                <a:cs typeface="+mn-cs"/>
              </a:rPr>
              <a:t>2</a:t>
            </a:r>
          </a:p>
        </p:txBody>
      </p:sp>
      <p:sp>
        <p:nvSpPr>
          <p:cNvPr id="18" name="TextBox 17"/>
          <p:cNvSpPr txBox="1"/>
          <p:nvPr/>
        </p:nvSpPr>
        <p:spPr>
          <a:xfrm>
            <a:off x="3703320" y="3218688"/>
            <a:ext cx="228600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8FBFF"/>
                </a:solidFill>
                <a:latin typeface="Aptos"/>
              </a:defRPr>
            </a:pPr>
            <a:r>
              <a:rPr kumimoji="0" sz="2000" b="1" i="0" u="none" strike="noStrike" kern="1200" cap="none" spc="0" normalizeH="0" baseline="0" noProof="0">
                <a:ln>
                  <a:noFill/>
                </a:ln>
                <a:solidFill>
                  <a:srgbClr val="F8FBFF"/>
                </a:solidFill>
                <a:effectLst/>
                <a:uLnTx/>
                <a:uFillTx/>
                <a:latin typeface="Aptos"/>
                <a:ea typeface="+mn-ea"/>
                <a:cs typeface="+mn-cs"/>
              </a:rPr>
              <a:t>Movement</a:t>
            </a:r>
          </a:p>
        </p:txBody>
      </p:sp>
      <p:sp>
        <p:nvSpPr>
          <p:cNvPr id="19" name="TextBox 18"/>
          <p:cNvSpPr txBox="1"/>
          <p:nvPr/>
        </p:nvSpPr>
        <p:spPr>
          <a:xfrm>
            <a:off x="3739896" y="3730752"/>
            <a:ext cx="2212848" cy="7315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1C5DA"/>
                </a:solidFill>
                <a:latin typeface="Aptos"/>
              </a:defRPr>
            </a:pPr>
            <a:r>
              <a:rPr kumimoji="0" sz="1500" b="0" i="0" u="none" strike="noStrike" kern="1200" cap="none" spc="0" normalizeH="0" baseline="0" noProof="0">
                <a:ln>
                  <a:noFill/>
                </a:ln>
                <a:solidFill>
                  <a:srgbClr val="B1C5DA"/>
                </a:solidFill>
                <a:effectLst/>
                <a:uLnTx/>
                <a:uFillTx/>
                <a:latin typeface="Aptos"/>
                <a:ea typeface="+mn-ea"/>
                <a:cs typeface="+mn-cs"/>
              </a:rPr>
              <a:t>Hand moves toward a target</a:t>
            </a:r>
          </a:p>
        </p:txBody>
      </p:sp>
      <p:sp>
        <p:nvSpPr>
          <p:cNvPr id="20" name="TextBox 19"/>
          <p:cNvSpPr txBox="1"/>
          <p:nvPr/>
        </p:nvSpPr>
        <p:spPr>
          <a:xfrm>
            <a:off x="6172200" y="3136392"/>
            <a:ext cx="274320" cy="4572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500" b="1">
                <a:solidFill>
                  <a:srgbClr val="F7BF50"/>
                </a:solidFill>
                <a:latin typeface="Aptos"/>
              </a:defRPr>
            </a:pPr>
            <a:r>
              <a:rPr kumimoji="0" sz="2500" b="1" i="0" u="none" strike="noStrike" kern="1200" cap="none" spc="0" normalizeH="0" baseline="0" noProof="0">
                <a:ln>
                  <a:noFill/>
                </a:ln>
                <a:solidFill>
                  <a:srgbClr val="F7BF50"/>
                </a:solidFill>
                <a:effectLst/>
                <a:uLnTx/>
                <a:uFillTx/>
                <a:latin typeface="Aptos"/>
                <a:ea typeface="+mn-ea"/>
                <a:cs typeface="+mn-cs"/>
              </a:rPr>
              <a:t>➜</a:t>
            </a:r>
          </a:p>
        </p:txBody>
      </p:sp>
      <p:sp>
        <p:nvSpPr>
          <p:cNvPr id="21" name="Rounded Rectangle 20"/>
          <p:cNvSpPr/>
          <p:nvPr/>
        </p:nvSpPr>
        <p:spPr>
          <a:xfrm>
            <a:off x="6419088" y="2057400"/>
            <a:ext cx="2615184" cy="2606040"/>
          </a:xfrm>
          <a:prstGeom prst="roundRect">
            <a:avLst/>
          </a:prstGeom>
          <a:solidFill>
            <a:srgbClr val="1D3A59"/>
          </a:solidFill>
          <a:ln>
            <a:solidFill>
              <a:srgbClr val="F7BF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7370063" y="2276856"/>
            <a:ext cx="676656" cy="676656"/>
          </a:xfrm>
          <a:prstGeom prst="ellipse">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7580375" y="2423160"/>
            <a:ext cx="310896"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0D1D33"/>
                </a:solidFill>
                <a:latin typeface="Aptos"/>
              </a:defRPr>
            </a:pPr>
            <a:r>
              <a:rPr kumimoji="0" sz="2100" b="1" i="0" u="none" strike="noStrike" kern="1200" cap="none" spc="0" normalizeH="0" baseline="0" noProof="0">
                <a:ln>
                  <a:noFill/>
                </a:ln>
                <a:solidFill>
                  <a:srgbClr val="0D1D33"/>
                </a:solidFill>
                <a:effectLst/>
                <a:uLnTx/>
                <a:uFillTx/>
                <a:latin typeface="Aptos"/>
                <a:ea typeface="+mn-ea"/>
                <a:cs typeface="+mn-cs"/>
              </a:rPr>
              <a:t>3</a:t>
            </a:r>
          </a:p>
        </p:txBody>
      </p:sp>
      <p:sp>
        <p:nvSpPr>
          <p:cNvPr id="24" name="TextBox 23"/>
          <p:cNvSpPr txBox="1"/>
          <p:nvPr/>
        </p:nvSpPr>
        <p:spPr>
          <a:xfrm>
            <a:off x="6583679" y="3218688"/>
            <a:ext cx="228600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8FBFF"/>
                </a:solidFill>
                <a:latin typeface="Aptos"/>
              </a:defRPr>
            </a:pPr>
            <a:r>
              <a:rPr kumimoji="0" sz="2000" b="1" i="0" u="none" strike="noStrike" kern="1200" cap="none" spc="0" normalizeH="0" baseline="0" noProof="0">
                <a:ln>
                  <a:noFill/>
                </a:ln>
                <a:solidFill>
                  <a:srgbClr val="F8FBFF"/>
                </a:solidFill>
                <a:effectLst/>
                <a:uLnTx/>
                <a:uFillTx/>
                <a:latin typeface="Aptos"/>
                <a:ea typeface="+mn-ea"/>
                <a:cs typeface="+mn-cs"/>
              </a:rPr>
              <a:t>Sensory feedback</a:t>
            </a:r>
          </a:p>
        </p:txBody>
      </p:sp>
      <p:sp>
        <p:nvSpPr>
          <p:cNvPr id="25" name="TextBox 24"/>
          <p:cNvSpPr txBox="1"/>
          <p:nvPr/>
        </p:nvSpPr>
        <p:spPr>
          <a:xfrm>
            <a:off x="6620255" y="3730752"/>
            <a:ext cx="2212848" cy="7315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1C5DA"/>
                </a:solidFill>
                <a:latin typeface="Aptos"/>
              </a:defRPr>
            </a:pPr>
            <a:r>
              <a:rPr kumimoji="0" sz="1500" b="0" i="0" u="none" strike="noStrike" kern="1200" cap="none" spc="0" normalizeH="0" baseline="0" noProof="0">
                <a:ln>
                  <a:noFill/>
                </a:ln>
                <a:solidFill>
                  <a:srgbClr val="B1C5DA"/>
                </a:solidFill>
                <a:effectLst/>
                <a:uLnTx/>
                <a:uFillTx/>
                <a:latin typeface="Aptos"/>
                <a:ea typeface="+mn-ea"/>
                <a:cs typeface="+mn-cs"/>
              </a:rPr>
              <a:t>Vision and touch report the result</a:t>
            </a:r>
          </a:p>
        </p:txBody>
      </p:sp>
      <p:sp>
        <p:nvSpPr>
          <p:cNvPr id="26" name="TextBox 25"/>
          <p:cNvSpPr txBox="1"/>
          <p:nvPr/>
        </p:nvSpPr>
        <p:spPr>
          <a:xfrm>
            <a:off x="9052559" y="3136392"/>
            <a:ext cx="274320" cy="4572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500" b="1">
                <a:solidFill>
                  <a:srgbClr val="F7BF50"/>
                </a:solidFill>
                <a:latin typeface="Aptos"/>
              </a:defRPr>
            </a:pPr>
            <a:r>
              <a:rPr kumimoji="0" sz="2500" b="1" i="0" u="none" strike="noStrike" kern="1200" cap="none" spc="0" normalizeH="0" baseline="0" noProof="0">
                <a:ln>
                  <a:noFill/>
                </a:ln>
                <a:solidFill>
                  <a:srgbClr val="F7BF50"/>
                </a:solidFill>
                <a:effectLst/>
                <a:uLnTx/>
                <a:uFillTx/>
                <a:latin typeface="Aptos"/>
                <a:ea typeface="+mn-ea"/>
                <a:cs typeface="+mn-cs"/>
              </a:rPr>
              <a:t>➜</a:t>
            </a:r>
          </a:p>
        </p:txBody>
      </p:sp>
      <p:sp>
        <p:nvSpPr>
          <p:cNvPr id="27" name="Rounded Rectangle 26"/>
          <p:cNvSpPr/>
          <p:nvPr/>
        </p:nvSpPr>
        <p:spPr>
          <a:xfrm>
            <a:off x="9299448" y="2057400"/>
            <a:ext cx="2615184" cy="2606040"/>
          </a:xfrm>
          <a:prstGeom prst="roundRect">
            <a:avLst/>
          </a:prstGeom>
          <a:solidFill>
            <a:srgbClr val="1D3A59"/>
          </a:solidFill>
          <a:ln>
            <a:solidFill>
              <a:srgbClr val="4FCB9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0250424" y="2276856"/>
            <a:ext cx="676656" cy="676656"/>
          </a:xfrm>
          <a:prstGeom prst="ellipse">
            <a:avLst/>
          </a:prstGeom>
          <a:solidFill>
            <a:srgbClr val="4FC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10460736" y="2423160"/>
            <a:ext cx="310896"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0D1D33"/>
                </a:solidFill>
                <a:latin typeface="Aptos"/>
              </a:defRPr>
            </a:pPr>
            <a:r>
              <a:rPr kumimoji="0" sz="2100" b="1" i="0" u="none" strike="noStrike" kern="1200" cap="none" spc="0" normalizeH="0" baseline="0" noProof="0">
                <a:ln>
                  <a:noFill/>
                </a:ln>
                <a:solidFill>
                  <a:srgbClr val="0D1D33"/>
                </a:solidFill>
                <a:effectLst/>
                <a:uLnTx/>
                <a:uFillTx/>
                <a:latin typeface="Aptos"/>
                <a:ea typeface="+mn-ea"/>
                <a:cs typeface="+mn-cs"/>
              </a:rPr>
              <a:t>4</a:t>
            </a:r>
          </a:p>
        </p:txBody>
      </p:sp>
      <p:sp>
        <p:nvSpPr>
          <p:cNvPr id="30" name="TextBox 29"/>
          <p:cNvSpPr txBox="1"/>
          <p:nvPr/>
        </p:nvSpPr>
        <p:spPr>
          <a:xfrm>
            <a:off x="9464040" y="3218688"/>
            <a:ext cx="228600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8FBFF"/>
                </a:solidFill>
                <a:latin typeface="Aptos"/>
              </a:defRPr>
            </a:pPr>
            <a:r>
              <a:rPr kumimoji="0" sz="2000" b="1" i="0" u="none" strike="noStrike" kern="1200" cap="none" spc="0" normalizeH="0" baseline="0" noProof="0">
                <a:ln>
                  <a:noFill/>
                </a:ln>
                <a:solidFill>
                  <a:srgbClr val="F8FBFF"/>
                </a:solidFill>
                <a:effectLst/>
                <a:uLnTx/>
                <a:uFillTx/>
                <a:latin typeface="Aptos"/>
                <a:ea typeface="+mn-ea"/>
                <a:cs typeface="+mn-cs"/>
              </a:rPr>
              <a:t>Adaptation</a:t>
            </a:r>
          </a:p>
        </p:txBody>
      </p:sp>
      <p:sp>
        <p:nvSpPr>
          <p:cNvPr id="31" name="TextBox 30"/>
          <p:cNvSpPr txBox="1"/>
          <p:nvPr/>
        </p:nvSpPr>
        <p:spPr>
          <a:xfrm>
            <a:off x="9500616" y="3730752"/>
            <a:ext cx="2212848" cy="7315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1C5DA"/>
                </a:solidFill>
                <a:latin typeface="Aptos"/>
              </a:defRPr>
            </a:pPr>
            <a:r>
              <a:rPr kumimoji="0" sz="1500" b="0" i="0" u="none" strike="noStrike" kern="1200" cap="none" spc="0" normalizeH="0" baseline="0" noProof="0">
                <a:ln>
                  <a:noFill/>
                </a:ln>
                <a:solidFill>
                  <a:srgbClr val="B1C5DA"/>
                </a:solidFill>
                <a:effectLst/>
                <a:uLnTx/>
                <a:uFillTx/>
                <a:latin typeface="Aptos"/>
                <a:ea typeface="+mn-ea"/>
                <a:cs typeface="+mn-cs"/>
              </a:rPr>
              <a:t>Neural circuits gradually refine control</a:t>
            </a:r>
          </a:p>
        </p:txBody>
      </p:sp>
      <p:sp>
        <p:nvSpPr>
          <p:cNvPr id="32" name="Rounded Rectangle 31"/>
          <p:cNvSpPr/>
          <p:nvPr/>
        </p:nvSpPr>
        <p:spPr>
          <a:xfrm>
            <a:off x="1828800" y="5175504"/>
            <a:ext cx="8595360" cy="621792"/>
          </a:xfrm>
          <a:prstGeom prst="roundRect">
            <a:avLst/>
          </a:prstGeom>
          <a:solidFill>
            <a:srgbClr val="1951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1993392" y="5312664"/>
            <a:ext cx="8275320" cy="32918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8FBFF"/>
                </a:solidFill>
                <a:latin typeface="Aptos"/>
              </a:defRPr>
            </a:pPr>
            <a:r>
              <a:rPr kumimoji="0" sz="2200" b="1" i="0" u="none" strike="noStrike" kern="1200" cap="none" spc="0" normalizeH="0" baseline="0" noProof="0">
                <a:ln>
                  <a:noFill/>
                </a:ln>
                <a:solidFill>
                  <a:srgbClr val="F8FBFF"/>
                </a:solidFill>
                <a:effectLst/>
                <a:uLnTx/>
                <a:uFillTx/>
                <a:latin typeface="Aptos"/>
                <a:ea typeface="+mn-ea"/>
                <a:cs typeface="+mn-cs"/>
              </a:rPr>
              <a:t>Repeat the cycle → increasingly coordinated movement</a:t>
            </a:r>
          </a:p>
        </p:txBody>
      </p:sp>
    </p:spTree>
    <p:extLst>
      <p:ext uri="{BB962C8B-B14F-4D97-AF65-F5344CB8AC3E}">
        <p14:creationId xmlns:p14="http://schemas.microsoft.com/office/powerpoint/2010/main" val="15391037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D1D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p:cNvSpPr/>
          <p:nvPr/>
        </p:nvSpPr>
        <p:spPr>
          <a:xfrm>
            <a:off x="438912" y="484632"/>
            <a:ext cx="91440" cy="576072"/>
          </a:xfrm>
          <a:prstGeom prst="rect">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704088" y="448056"/>
            <a:ext cx="10881360" cy="5539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b="1">
                <a:solidFill>
                  <a:srgbClr val="F8FBFF"/>
                </a:solidFill>
                <a:latin typeface="Aptos"/>
              </a:defRPr>
            </a:pPr>
            <a:r>
              <a:rPr kumimoji="0" sz="3000" b="1" i="0" u="none" strike="noStrike" kern="1200" cap="none" spc="0" normalizeH="0" baseline="0" noProof="0" dirty="0">
                <a:ln>
                  <a:noFill/>
                </a:ln>
                <a:solidFill>
                  <a:srgbClr val="F8FBFF"/>
                </a:solidFill>
                <a:effectLst/>
                <a:uLnTx/>
                <a:uFillTx/>
                <a:latin typeface="Aptos"/>
                <a:ea typeface="+mn-ea"/>
                <a:cs typeface="+mn-cs"/>
              </a:rPr>
              <a:t>From Exploratory Movement to Neural-Network Training</a:t>
            </a:r>
          </a:p>
        </p:txBody>
      </p:sp>
      <p:sp>
        <p:nvSpPr>
          <p:cNvPr id="5" name="TextBox 4"/>
          <p:cNvSpPr txBox="1"/>
          <p:nvPr/>
        </p:nvSpPr>
        <p:spPr>
          <a:xfrm>
            <a:off x="713232" y="1060704"/>
            <a:ext cx="1078992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B1C5DA"/>
                </a:solidFill>
                <a:latin typeface="Aptos"/>
              </a:defRPr>
            </a:pPr>
            <a:r>
              <a:rPr kumimoji="0" sz="1600" b="0" i="0" u="none" strike="noStrike" kern="1200" cap="none" spc="0" normalizeH="0" baseline="0" noProof="0">
                <a:ln>
                  <a:noFill/>
                </a:ln>
                <a:solidFill>
                  <a:srgbClr val="B1C5DA"/>
                </a:solidFill>
                <a:effectLst/>
                <a:uLnTx/>
                <a:uFillTx/>
                <a:latin typeface="Aptos"/>
                <a:ea typeface="+mn-ea"/>
                <a:cs typeface="+mn-cs"/>
              </a:rPr>
              <a:t>A useful analogy—without claiming biological and artificial learning are identical</a:t>
            </a:r>
          </a:p>
        </p:txBody>
      </p:sp>
      <p:cxnSp>
        <p:nvCxnSpPr>
          <p:cNvPr id="6" name="Connector 5"/>
          <p:cNvCxnSpPr/>
          <p:nvPr/>
        </p:nvCxnSpPr>
        <p:spPr>
          <a:xfrm>
            <a:off x="685800" y="6373368"/>
            <a:ext cx="10789920" cy="0"/>
          </a:xfrm>
          <a:prstGeom prst="line">
            <a:avLst/>
          </a:prstGeom>
          <a:ln w="12700">
            <a:solidFill>
              <a:srgbClr val="415B77"/>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31520" y="6455664"/>
            <a:ext cx="9144000" cy="2103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0">
                <a:solidFill>
                  <a:srgbClr val="B1C5DA"/>
                </a:solidFill>
                <a:latin typeface="Aptos"/>
              </a:defRPr>
            </a:pPr>
            <a:r>
              <a:rPr kumimoji="0" sz="1000" b="0" i="0" u="none" strike="noStrike" kern="1200" cap="none" spc="0" normalizeH="0" baseline="0" noProof="0">
                <a:ln>
                  <a:noFill/>
                </a:ln>
                <a:solidFill>
                  <a:srgbClr val="B1C5DA"/>
                </a:solidFill>
                <a:effectLst/>
                <a:uLnTx/>
                <a:uFillTx/>
                <a:latin typeface="Aptos"/>
                <a:ea typeface="+mn-ea"/>
                <a:cs typeface="+mn-cs"/>
              </a:rPr>
              <a:t>VISUALIZING THE DYNAMICS OF ARTIFICIAL INTELLIGENCE</a:t>
            </a:r>
          </a:p>
        </p:txBody>
      </p:sp>
      <p:sp>
        <p:nvSpPr>
          <p:cNvPr id="8" name="TextBox 7"/>
          <p:cNvSpPr txBox="1"/>
          <p:nvPr/>
        </p:nvSpPr>
        <p:spPr>
          <a:xfrm>
            <a:off x="11091672" y="6446520"/>
            <a:ext cx="365760" cy="23774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100" b="1">
                <a:solidFill>
                  <a:srgbClr val="F7BF50"/>
                </a:solidFill>
                <a:latin typeface="Aptos"/>
              </a:defRPr>
            </a:pPr>
            <a:r>
              <a:rPr kumimoji="0" sz="1100" b="1" i="0" u="none" strike="noStrike" kern="1200" cap="none" spc="0" normalizeH="0" baseline="0" noProof="0">
                <a:ln>
                  <a:noFill/>
                </a:ln>
                <a:solidFill>
                  <a:srgbClr val="F7BF50"/>
                </a:solidFill>
                <a:effectLst/>
                <a:uLnTx/>
                <a:uFillTx/>
                <a:latin typeface="Aptos"/>
                <a:ea typeface="+mn-ea"/>
                <a:cs typeface="+mn-cs"/>
              </a:rPr>
              <a:t>4</a:t>
            </a:r>
          </a:p>
        </p:txBody>
      </p:sp>
      <p:sp>
        <p:nvSpPr>
          <p:cNvPr id="9" name="Rounded Rectangle 8"/>
          <p:cNvSpPr/>
          <p:nvPr/>
        </p:nvSpPr>
        <p:spPr>
          <a:xfrm>
            <a:off x="722376" y="1773936"/>
            <a:ext cx="5212080" cy="4251960"/>
          </a:xfrm>
          <a:prstGeom prst="roundRect">
            <a:avLst/>
          </a:prstGeom>
          <a:solidFill>
            <a:srgbClr val="1D3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p:nvSpPr>
        <p:spPr>
          <a:xfrm>
            <a:off x="6263640" y="1773936"/>
            <a:ext cx="5212080" cy="4251960"/>
          </a:xfrm>
          <a:prstGeom prst="roundRect">
            <a:avLst/>
          </a:prstGeom>
          <a:solidFill>
            <a:srgbClr val="1D3A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033271" y="2011680"/>
            <a:ext cx="4617720" cy="43891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a:solidFill>
                  <a:srgbClr val="52D2E0"/>
                </a:solidFill>
                <a:latin typeface="Aptos"/>
              </a:defRPr>
            </a:pPr>
            <a:r>
              <a:rPr kumimoji="0" sz="2300" b="1" i="0" u="none" strike="noStrike" kern="1200" cap="none" spc="0" normalizeH="0" baseline="0" noProof="0">
                <a:ln>
                  <a:noFill/>
                </a:ln>
                <a:solidFill>
                  <a:srgbClr val="52D2E0"/>
                </a:solidFill>
                <a:effectLst/>
                <a:uLnTx/>
                <a:uFillTx/>
                <a:latin typeface="Aptos"/>
                <a:ea typeface="+mn-ea"/>
                <a:cs typeface="+mn-cs"/>
              </a:rPr>
              <a:t>DEVELOPING MOTOR CONTROL</a:t>
            </a:r>
          </a:p>
        </p:txBody>
      </p:sp>
      <p:sp>
        <p:nvSpPr>
          <p:cNvPr id="12" name="TextBox 11"/>
          <p:cNvSpPr txBox="1"/>
          <p:nvPr/>
        </p:nvSpPr>
        <p:spPr>
          <a:xfrm>
            <a:off x="6583680" y="2011680"/>
            <a:ext cx="4617720" cy="43891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a:solidFill>
                  <a:srgbClr val="F7BF50"/>
                </a:solidFill>
                <a:latin typeface="Aptos"/>
              </a:defRPr>
            </a:pPr>
            <a:r>
              <a:rPr kumimoji="0" sz="2300" b="1" i="0" u="none" strike="noStrike" kern="1200" cap="none" spc="0" normalizeH="0" baseline="0" noProof="0">
                <a:ln>
                  <a:noFill/>
                </a:ln>
                <a:solidFill>
                  <a:srgbClr val="F7BF50"/>
                </a:solidFill>
                <a:effectLst/>
                <a:uLnTx/>
                <a:uFillTx/>
                <a:latin typeface="Aptos"/>
                <a:ea typeface="+mn-ea"/>
                <a:cs typeface="+mn-cs"/>
              </a:rPr>
              <a:t>ARTIFICIAL NEURAL NETWORK</a:t>
            </a:r>
          </a:p>
        </p:txBody>
      </p:sp>
      <p:sp>
        <p:nvSpPr>
          <p:cNvPr id="13" name="Rounded Rectangle 12"/>
          <p:cNvSpPr/>
          <p:nvPr/>
        </p:nvSpPr>
        <p:spPr>
          <a:xfrm>
            <a:off x="1243584" y="267004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p:nvSpPr>
        <p:spPr>
          <a:xfrm>
            <a:off x="6784848" y="267004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1426464" y="2761488"/>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8FBFF"/>
                </a:solidFill>
                <a:latin typeface="Aptos"/>
              </a:defRPr>
            </a:pPr>
            <a:r>
              <a:rPr kumimoji="0" sz="1900" b="0" i="0" u="none" strike="noStrike" kern="1200" cap="none" spc="0" normalizeH="0" baseline="0" noProof="0">
                <a:ln>
                  <a:noFill/>
                </a:ln>
                <a:solidFill>
                  <a:srgbClr val="F8FBFF"/>
                </a:solidFill>
                <a:effectLst/>
                <a:uLnTx/>
                <a:uFillTx/>
                <a:latin typeface="Aptos"/>
                <a:ea typeface="+mn-ea"/>
                <a:cs typeface="+mn-cs"/>
              </a:rPr>
              <a:t>Exploratory movement</a:t>
            </a:r>
          </a:p>
        </p:txBody>
      </p:sp>
      <p:sp>
        <p:nvSpPr>
          <p:cNvPr id="16" name="TextBox 15"/>
          <p:cNvSpPr txBox="1"/>
          <p:nvPr/>
        </p:nvSpPr>
        <p:spPr>
          <a:xfrm>
            <a:off x="6967728" y="2761488"/>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8FBFF"/>
                </a:solidFill>
                <a:latin typeface="Aptos"/>
              </a:defRPr>
            </a:pPr>
            <a:r>
              <a:rPr kumimoji="0" sz="1900" b="0" i="0" u="none" strike="noStrike" kern="1200" cap="none" spc="0" normalizeH="0" baseline="0" noProof="0">
                <a:ln>
                  <a:noFill/>
                </a:ln>
                <a:solidFill>
                  <a:srgbClr val="F8FBFF"/>
                </a:solidFill>
                <a:effectLst/>
                <a:uLnTx/>
                <a:uFillTx/>
                <a:latin typeface="Aptos"/>
                <a:ea typeface="+mn-ea"/>
                <a:cs typeface="+mn-cs"/>
              </a:rPr>
              <a:t>Initial prediction</a:t>
            </a:r>
          </a:p>
        </p:txBody>
      </p:sp>
      <p:sp>
        <p:nvSpPr>
          <p:cNvPr id="17" name="Rounded Rectangle 16"/>
          <p:cNvSpPr/>
          <p:nvPr/>
        </p:nvSpPr>
        <p:spPr>
          <a:xfrm>
            <a:off x="1243584" y="344728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p:nvSpPr>
        <p:spPr>
          <a:xfrm>
            <a:off x="6784848" y="344728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1426464" y="3538728"/>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8FBFF"/>
                </a:solidFill>
                <a:latin typeface="Aptos"/>
              </a:defRPr>
            </a:pPr>
            <a:r>
              <a:rPr kumimoji="0" sz="1900" b="0" i="0" u="none" strike="noStrike" kern="1200" cap="none" spc="0" normalizeH="0" baseline="0" noProof="0">
                <a:ln>
                  <a:noFill/>
                </a:ln>
                <a:solidFill>
                  <a:srgbClr val="F8FBFF"/>
                </a:solidFill>
                <a:effectLst/>
                <a:uLnTx/>
                <a:uFillTx/>
                <a:latin typeface="Aptos"/>
                <a:ea typeface="+mn-ea"/>
                <a:cs typeface="+mn-cs"/>
              </a:rPr>
              <a:t>Sensory feedback</a:t>
            </a:r>
          </a:p>
        </p:txBody>
      </p:sp>
      <p:sp>
        <p:nvSpPr>
          <p:cNvPr id="20" name="TextBox 19"/>
          <p:cNvSpPr txBox="1"/>
          <p:nvPr/>
        </p:nvSpPr>
        <p:spPr>
          <a:xfrm>
            <a:off x="6967728" y="3538728"/>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8FBFF"/>
                </a:solidFill>
                <a:latin typeface="Aptos"/>
              </a:defRPr>
            </a:pPr>
            <a:r>
              <a:rPr kumimoji="0" sz="1900" b="0" i="0" u="none" strike="noStrike" kern="1200" cap="none" spc="0" normalizeH="0" baseline="0" noProof="0">
                <a:ln>
                  <a:noFill/>
                </a:ln>
                <a:solidFill>
                  <a:srgbClr val="F8FBFF"/>
                </a:solidFill>
                <a:effectLst/>
                <a:uLnTx/>
                <a:uFillTx/>
                <a:latin typeface="Aptos"/>
                <a:ea typeface="+mn-ea"/>
                <a:cs typeface="+mn-cs"/>
              </a:rPr>
              <a:t>Calculated loss</a:t>
            </a:r>
          </a:p>
        </p:txBody>
      </p:sp>
      <p:sp>
        <p:nvSpPr>
          <p:cNvPr id="21" name="Rounded Rectangle 20"/>
          <p:cNvSpPr/>
          <p:nvPr/>
        </p:nvSpPr>
        <p:spPr>
          <a:xfrm>
            <a:off x="1243584" y="422452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21"/>
          <p:cNvSpPr/>
          <p:nvPr/>
        </p:nvSpPr>
        <p:spPr>
          <a:xfrm>
            <a:off x="6784848" y="422452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426464" y="4315968"/>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8FBFF"/>
                </a:solidFill>
                <a:latin typeface="Aptos"/>
              </a:defRPr>
            </a:pPr>
            <a:r>
              <a:rPr kumimoji="0" sz="1900" b="0" i="0" u="none" strike="noStrike" kern="1200" cap="none" spc="0" normalizeH="0" baseline="0" noProof="0">
                <a:ln>
                  <a:noFill/>
                </a:ln>
                <a:solidFill>
                  <a:srgbClr val="F8FBFF"/>
                </a:solidFill>
                <a:effectLst/>
                <a:uLnTx/>
                <a:uFillTx/>
                <a:latin typeface="Aptos"/>
                <a:ea typeface="+mn-ea"/>
                <a:cs typeface="+mn-cs"/>
              </a:rPr>
              <a:t>Neural adaptation</a:t>
            </a:r>
          </a:p>
        </p:txBody>
      </p:sp>
      <p:sp>
        <p:nvSpPr>
          <p:cNvPr id="24" name="TextBox 23"/>
          <p:cNvSpPr txBox="1"/>
          <p:nvPr/>
        </p:nvSpPr>
        <p:spPr>
          <a:xfrm>
            <a:off x="6967728" y="4315968"/>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8FBFF"/>
                </a:solidFill>
                <a:latin typeface="Aptos"/>
              </a:defRPr>
            </a:pPr>
            <a:r>
              <a:rPr kumimoji="0" sz="1900" b="0" i="0" u="none" strike="noStrike" kern="1200" cap="none" spc="0" normalizeH="0" baseline="0" noProof="0">
                <a:ln>
                  <a:noFill/>
                </a:ln>
                <a:solidFill>
                  <a:srgbClr val="F8FBFF"/>
                </a:solidFill>
                <a:effectLst/>
                <a:uLnTx/>
                <a:uFillTx/>
                <a:latin typeface="Aptos"/>
                <a:ea typeface="+mn-ea"/>
                <a:cs typeface="+mn-cs"/>
              </a:rPr>
              <a:t>Weight update</a:t>
            </a:r>
          </a:p>
        </p:txBody>
      </p:sp>
      <p:sp>
        <p:nvSpPr>
          <p:cNvPr id="25" name="Rounded Rectangle 24"/>
          <p:cNvSpPr/>
          <p:nvPr/>
        </p:nvSpPr>
        <p:spPr>
          <a:xfrm>
            <a:off x="1243584" y="500176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25"/>
          <p:cNvSpPr/>
          <p:nvPr/>
        </p:nvSpPr>
        <p:spPr>
          <a:xfrm>
            <a:off x="6784848" y="5001768"/>
            <a:ext cx="4178808" cy="521207"/>
          </a:xfrm>
          <a:prstGeom prst="roundRect">
            <a:avLst/>
          </a:prstGeom>
          <a:solidFill>
            <a:srgbClr val="2D52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1426464" y="5093207"/>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4FCB96"/>
                </a:solidFill>
                <a:latin typeface="Aptos"/>
              </a:defRPr>
            </a:pPr>
            <a:r>
              <a:rPr kumimoji="0" sz="1900" b="1" i="0" u="none" strike="noStrike" kern="1200" cap="none" spc="0" normalizeH="0" baseline="0" noProof="0">
                <a:ln>
                  <a:noFill/>
                </a:ln>
                <a:solidFill>
                  <a:srgbClr val="4FCB96"/>
                </a:solidFill>
                <a:effectLst/>
                <a:uLnTx/>
                <a:uFillTx/>
                <a:latin typeface="Aptos"/>
                <a:ea typeface="+mn-ea"/>
                <a:cs typeface="+mn-cs"/>
              </a:rPr>
              <a:t>Improved coordination</a:t>
            </a:r>
          </a:p>
        </p:txBody>
      </p:sp>
      <p:sp>
        <p:nvSpPr>
          <p:cNvPr id="28" name="TextBox 27"/>
          <p:cNvSpPr txBox="1"/>
          <p:nvPr/>
        </p:nvSpPr>
        <p:spPr>
          <a:xfrm>
            <a:off x="6967728" y="5093207"/>
            <a:ext cx="3794760" cy="338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4FCB96"/>
                </a:solidFill>
                <a:latin typeface="Aptos"/>
              </a:defRPr>
            </a:pPr>
            <a:r>
              <a:rPr kumimoji="0" sz="1900" b="1" i="0" u="none" strike="noStrike" kern="1200" cap="none" spc="0" normalizeH="0" baseline="0" noProof="0">
                <a:ln>
                  <a:noFill/>
                </a:ln>
                <a:solidFill>
                  <a:srgbClr val="4FCB96"/>
                </a:solidFill>
                <a:effectLst/>
                <a:uLnTx/>
                <a:uFillTx/>
                <a:latin typeface="Aptos"/>
                <a:ea typeface="+mn-ea"/>
                <a:cs typeface="+mn-cs"/>
              </a:rPr>
              <a:t>Improved prediction</a:t>
            </a:r>
          </a:p>
        </p:txBody>
      </p:sp>
      <p:sp>
        <p:nvSpPr>
          <p:cNvPr id="29" name="TextBox 28"/>
          <p:cNvSpPr txBox="1"/>
          <p:nvPr/>
        </p:nvSpPr>
        <p:spPr>
          <a:xfrm>
            <a:off x="1143000" y="6044184"/>
            <a:ext cx="9921240"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7BF50"/>
                </a:solidFill>
                <a:latin typeface="Aptos"/>
              </a:defRPr>
            </a:pPr>
            <a:r>
              <a:rPr kumimoji="0" sz="2400" b="1" i="0" u="none" strike="noStrike" kern="1200" cap="none" spc="0" normalizeH="0" baseline="0" noProof="0" dirty="0">
                <a:ln>
                  <a:noFill/>
                </a:ln>
                <a:solidFill>
                  <a:srgbClr val="F7BF50"/>
                </a:solidFill>
                <a:effectLst/>
                <a:uLnTx/>
                <a:uFillTx/>
                <a:latin typeface="Aptos"/>
                <a:ea typeface="+mn-ea"/>
                <a:cs typeface="+mn-cs"/>
              </a:rPr>
              <a:t>Shared principle: feedback changes future behavior</a:t>
            </a:r>
            <a:r>
              <a:rPr kumimoji="0" sz="1900" b="1" i="0" u="none" strike="noStrike" kern="1200" cap="none" spc="0" normalizeH="0" baseline="0" noProof="0" dirty="0">
                <a:ln>
                  <a:noFill/>
                </a:ln>
                <a:solidFill>
                  <a:srgbClr val="F7BF50"/>
                </a:solidFill>
                <a:effectLst/>
                <a:uLnTx/>
                <a:uFillTx/>
                <a:latin typeface="Aptos"/>
                <a:ea typeface="+mn-ea"/>
                <a:cs typeface="+mn-cs"/>
              </a:rPr>
              <a:t>.</a:t>
            </a:r>
          </a:p>
        </p:txBody>
      </p:sp>
    </p:spTree>
    <p:extLst>
      <p:ext uri="{BB962C8B-B14F-4D97-AF65-F5344CB8AC3E}">
        <p14:creationId xmlns:p14="http://schemas.microsoft.com/office/powerpoint/2010/main" val="3763841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D1D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p:cNvSpPr/>
          <p:nvPr/>
        </p:nvSpPr>
        <p:spPr>
          <a:xfrm>
            <a:off x="438912" y="484632"/>
            <a:ext cx="91440" cy="576072"/>
          </a:xfrm>
          <a:prstGeom prst="rect">
            <a:avLst/>
          </a:prstGeom>
          <a:solidFill>
            <a:srgbClr val="F7B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704088" y="448056"/>
            <a:ext cx="10881360" cy="5303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b="1">
                <a:solidFill>
                  <a:srgbClr val="F8FBFF"/>
                </a:solidFill>
                <a:latin typeface="Aptos"/>
              </a:defRPr>
            </a:pPr>
            <a:r>
              <a:rPr kumimoji="0" sz="3000" b="1" i="0" u="none" strike="noStrike" kern="1200" cap="none" spc="0" normalizeH="0" baseline="0" noProof="0">
                <a:ln>
                  <a:noFill/>
                </a:ln>
                <a:solidFill>
                  <a:srgbClr val="F8FBFF"/>
                </a:solidFill>
                <a:effectLst/>
                <a:uLnTx/>
                <a:uFillTx/>
                <a:latin typeface="Aptos"/>
                <a:ea typeface="+mn-ea"/>
                <a:cs typeface="+mn-cs"/>
              </a:rPr>
              <a:t>A Neural Network Learns Through Repeated Updates</a:t>
            </a:r>
          </a:p>
        </p:txBody>
      </p:sp>
      <p:sp>
        <p:nvSpPr>
          <p:cNvPr id="5" name="TextBox 4"/>
          <p:cNvSpPr txBox="1"/>
          <p:nvPr/>
        </p:nvSpPr>
        <p:spPr>
          <a:xfrm>
            <a:off x="713232" y="1060704"/>
            <a:ext cx="1078992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B1C5DA"/>
                </a:solidFill>
                <a:latin typeface="Aptos"/>
              </a:defRPr>
            </a:pPr>
            <a:r>
              <a:rPr kumimoji="0" sz="1600" b="0" i="0" u="none" strike="noStrike" kern="1200" cap="none" spc="0" normalizeH="0" baseline="0" noProof="0">
                <a:ln>
                  <a:noFill/>
                </a:ln>
                <a:solidFill>
                  <a:srgbClr val="B1C5DA"/>
                </a:solidFill>
                <a:effectLst/>
                <a:uLnTx/>
                <a:uFillTx/>
                <a:latin typeface="Aptos"/>
                <a:ea typeface="+mn-ea"/>
                <a:cs typeface="+mn-cs"/>
              </a:rPr>
              <a:t>The computer measures prediction error and adjusts its weights</a:t>
            </a:r>
          </a:p>
        </p:txBody>
      </p:sp>
      <p:cxnSp>
        <p:nvCxnSpPr>
          <p:cNvPr id="6" name="Connector 5"/>
          <p:cNvCxnSpPr/>
          <p:nvPr/>
        </p:nvCxnSpPr>
        <p:spPr>
          <a:xfrm>
            <a:off x="685800" y="6373368"/>
            <a:ext cx="10789920" cy="0"/>
          </a:xfrm>
          <a:prstGeom prst="line">
            <a:avLst/>
          </a:prstGeom>
          <a:ln w="12700">
            <a:solidFill>
              <a:srgbClr val="415B77"/>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31520" y="6455664"/>
            <a:ext cx="9144000" cy="2103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0">
                <a:solidFill>
                  <a:srgbClr val="B1C5DA"/>
                </a:solidFill>
                <a:latin typeface="Aptos"/>
              </a:defRPr>
            </a:pPr>
            <a:r>
              <a:rPr kumimoji="0" sz="1000" b="0" i="0" u="none" strike="noStrike" kern="1200" cap="none" spc="0" normalizeH="0" baseline="0" noProof="0">
                <a:ln>
                  <a:noFill/>
                </a:ln>
                <a:solidFill>
                  <a:srgbClr val="B1C5DA"/>
                </a:solidFill>
                <a:effectLst/>
                <a:uLnTx/>
                <a:uFillTx/>
                <a:latin typeface="Aptos"/>
                <a:ea typeface="+mn-ea"/>
                <a:cs typeface="+mn-cs"/>
              </a:rPr>
              <a:t>VISUALIZING THE DYNAMICS OF ARTIFICIAL INTELLIGENCE</a:t>
            </a:r>
          </a:p>
        </p:txBody>
      </p:sp>
      <p:sp>
        <p:nvSpPr>
          <p:cNvPr id="8" name="TextBox 7"/>
          <p:cNvSpPr txBox="1"/>
          <p:nvPr/>
        </p:nvSpPr>
        <p:spPr>
          <a:xfrm>
            <a:off x="11091672" y="6446520"/>
            <a:ext cx="365760" cy="23774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100" b="1">
                <a:solidFill>
                  <a:srgbClr val="F7BF50"/>
                </a:solidFill>
                <a:latin typeface="Aptos"/>
              </a:defRPr>
            </a:pPr>
            <a:r>
              <a:rPr kumimoji="0" sz="1100" b="1" i="0" u="none" strike="noStrike" kern="1200" cap="none" spc="0" normalizeH="0" baseline="0" noProof="0">
                <a:ln>
                  <a:noFill/>
                </a:ln>
                <a:solidFill>
                  <a:srgbClr val="F7BF50"/>
                </a:solidFill>
                <a:effectLst/>
                <a:uLnTx/>
                <a:uFillTx/>
                <a:latin typeface="Aptos"/>
                <a:ea typeface="+mn-ea"/>
                <a:cs typeface="+mn-cs"/>
              </a:rPr>
              <a:t>3</a:t>
            </a:r>
          </a:p>
        </p:txBody>
      </p:sp>
      <p:sp>
        <p:nvSpPr>
          <p:cNvPr id="9" name="Rounded Rectangle 8"/>
          <p:cNvSpPr/>
          <p:nvPr/>
        </p:nvSpPr>
        <p:spPr>
          <a:xfrm>
            <a:off x="621792" y="2057400"/>
            <a:ext cx="2651760" cy="1527048"/>
          </a:xfrm>
          <a:prstGeom prst="roundRect">
            <a:avLst/>
          </a:prstGeom>
          <a:solidFill>
            <a:srgbClr val="1E3D5E"/>
          </a:solidFill>
          <a:ln>
            <a:solidFill>
              <a:srgbClr val="2A91D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758952" y="2340864"/>
            <a:ext cx="237744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2A91D8"/>
                </a:solidFill>
                <a:latin typeface="Aptos"/>
              </a:defRPr>
            </a:pPr>
            <a:r>
              <a:rPr kumimoji="0" sz="2400" b="1" i="0" u="none" strike="noStrike" kern="1200" cap="none" spc="0" normalizeH="0" baseline="0" noProof="0">
                <a:ln>
                  <a:noFill/>
                </a:ln>
                <a:solidFill>
                  <a:srgbClr val="2A91D8"/>
                </a:solidFill>
                <a:effectLst/>
                <a:uLnTx/>
                <a:uFillTx/>
                <a:latin typeface="Aptos"/>
                <a:ea typeface="+mn-ea"/>
                <a:cs typeface="+mn-cs"/>
              </a:rPr>
              <a:t>Input</a:t>
            </a:r>
          </a:p>
        </p:txBody>
      </p:sp>
      <p:sp>
        <p:nvSpPr>
          <p:cNvPr id="11" name="TextBox 10"/>
          <p:cNvSpPr txBox="1"/>
          <p:nvPr/>
        </p:nvSpPr>
        <p:spPr>
          <a:xfrm>
            <a:off x="740664" y="2907792"/>
            <a:ext cx="2414016"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F8FBFF"/>
                </a:solidFill>
                <a:latin typeface="Aptos"/>
              </a:defRPr>
            </a:pPr>
            <a:r>
              <a:rPr kumimoji="0" sz="1700" b="0" i="0" u="none" strike="noStrike" kern="1200" cap="none" spc="0" normalizeH="0" baseline="0" noProof="0">
                <a:ln>
                  <a:noFill/>
                </a:ln>
                <a:solidFill>
                  <a:srgbClr val="F8FBFF"/>
                </a:solidFill>
                <a:effectLst/>
                <a:uLnTx/>
                <a:uFillTx/>
                <a:latin typeface="Aptos"/>
                <a:ea typeface="+mn-ea"/>
                <a:cs typeface="+mn-cs"/>
              </a:rPr>
              <a:t>Training example</a:t>
            </a:r>
          </a:p>
        </p:txBody>
      </p:sp>
      <p:sp>
        <p:nvSpPr>
          <p:cNvPr id="12" name="TextBox 11"/>
          <p:cNvSpPr txBox="1"/>
          <p:nvPr/>
        </p:nvSpPr>
        <p:spPr>
          <a:xfrm>
            <a:off x="3291840" y="2532888"/>
            <a:ext cx="274320" cy="4572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300" b="1">
                <a:solidFill>
                  <a:srgbClr val="F7BF50"/>
                </a:solidFill>
                <a:latin typeface="Aptos"/>
              </a:defRPr>
            </a:pPr>
            <a:r>
              <a:rPr kumimoji="0" sz="2300" b="1" i="0" u="none" strike="noStrike" kern="1200" cap="none" spc="0" normalizeH="0" baseline="0" noProof="0">
                <a:ln>
                  <a:noFill/>
                </a:ln>
                <a:solidFill>
                  <a:srgbClr val="F7BF50"/>
                </a:solidFill>
                <a:effectLst/>
                <a:uLnTx/>
                <a:uFillTx/>
                <a:latin typeface="Aptos"/>
                <a:ea typeface="+mn-ea"/>
                <a:cs typeface="+mn-cs"/>
              </a:rPr>
              <a:t>➜</a:t>
            </a:r>
          </a:p>
        </p:txBody>
      </p:sp>
      <p:sp>
        <p:nvSpPr>
          <p:cNvPr id="13" name="Rounded Rectangle 12"/>
          <p:cNvSpPr/>
          <p:nvPr/>
        </p:nvSpPr>
        <p:spPr>
          <a:xfrm>
            <a:off x="3529584" y="2057400"/>
            <a:ext cx="2651760" cy="1527048"/>
          </a:xfrm>
          <a:prstGeom prst="roundRect">
            <a:avLst/>
          </a:prstGeom>
          <a:solidFill>
            <a:srgbClr val="1E3D5E"/>
          </a:solidFill>
          <a:ln>
            <a:solidFill>
              <a:srgbClr val="52D2E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3666744" y="2340864"/>
            <a:ext cx="237744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52D2E0"/>
                </a:solidFill>
                <a:latin typeface="Aptos"/>
              </a:defRPr>
            </a:pPr>
            <a:r>
              <a:rPr kumimoji="0" sz="2400" b="1" i="0" u="none" strike="noStrike" kern="1200" cap="none" spc="0" normalizeH="0" baseline="0" noProof="0">
                <a:ln>
                  <a:noFill/>
                </a:ln>
                <a:solidFill>
                  <a:srgbClr val="52D2E0"/>
                </a:solidFill>
                <a:effectLst/>
                <a:uLnTx/>
                <a:uFillTx/>
                <a:latin typeface="Aptos"/>
                <a:ea typeface="+mn-ea"/>
                <a:cs typeface="+mn-cs"/>
              </a:rPr>
              <a:t>Prediction</a:t>
            </a:r>
          </a:p>
        </p:txBody>
      </p:sp>
      <p:sp>
        <p:nvSpPr>
          <p:cNvPr id="15" name="TextBox 14"/>
          <p:cNvSpPr txBox="1"/>
          <p:nvPr/>
        </p:nvSpPr>
        <p:spPr>
          <a:xfrm>
            <a:off x="3648456" y="2907792"/>
            <a:ext cx="2414016"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F8FBFF"/>
                </a:solidFill>
                <a:latin typeface="Aptos"/>
              </a:defRPr>
            </a:pPr>
            <a:r>
              <a:rPr kumimoji="0" sz="1700" b="0" i="0" u="none" strike="noStrike" kern="1200" cap="none" spc="0" normalizeH="0" baseline="0" noProof="0">
                <a:ln>
                  <a:noFill/>
                </a:ln>
                <a:solidFill>
                  <a:srgbClr val="F8FBFF"/>
                </a:solidFill>
                <a:effectLst/>
                <a:uLnTx/>
                <a:uFillTx/>
                <a:latin typeface="Aptos"/>
                <a:ea typeface="+mn-ea"/>
                <a:cs typeface="+mn-cs"/>
              </a:rPr>
              <a:t>Network output</a:t>
            </a:r>
          </a:p>
        </p:txBody>
      </p:sp>
      <p:sp>
        <p:nvSpPr>
          <p:cNvPr id="16" name="TextBox 15"/>
          <p:cNvSpPr txBox="1"/>
          <p:nvPr/>
        </p:nvSpPr>
        <p:spPr>
          <a:xfrm>
            <a:off x="6199632" y="2532888"/>
            <a:ext cx="274320" cy="4572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300" b="1">
                <a:solidFill>
                  <a:srgbClr val="F7BF50"/>
                </a:solidFill>
                <a:latin typeface="Aptos"/>
              </a:defRPr>
            </a:pPr>
            <a:r>
              <a:rPr kumimoji="0" sz="2300" b="1" i="0" u="none" strike="noStrike" kern="1200" cap="none" spc="0" normalizeH="0" baseline="0" noProof="0">
                <a:ln>
                  <a:noFill/>
                </a:ln>
                <a:solidFill>
                  <a:srgbClr val="F7BF50"/>
                </a:solidFill>
                <a:effectLst/>
                <a:uLnTx/>
                <a:uFillTx/>
                <a:latin typeface="Aptos"/>
                <a:ea typeface="+mn-ea"/>
                <a:cs typeface="+mn-cs"/>
              </a:rPr>
              <a:t>➜</a:t>
            </a:r>
          </a:p>
        </p:txBody>
      </p:sp>
      <p:sp>
        <p:nvSpPr>
          <p:cNvPr id="17" name="Rounded Rectangle 16"/>
          <p:cNvSpPr/>
          <p:nvPr/>
        </p:nvSpPr>
        <p:spPr>
          <a:xfrm>
            <a:off x="6437376" y="2057400"/>
            <a:ext cx="2651760" cy="1527048"/>
          </a:xfrm>
          <a:prstGeom prst="roundRect">
            <a:avLst/>
          </a:prstGeom>
          <a:solidFill>
            <a:srgbClr val="1E3D5E"/>
          </a:solidFill>
          <a:ln>
            <a:solidFill>
              <a:srgbClr val="F7BF5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6574536" y="2340864"/>
            <a:ext cx="237744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7BF50"/>
                </a:solidFill>
                <a:latin typeface="Aptos"/>
              </a:defRPr>
            </a:pPr>
            <a:r>
              <a:rPr kumimoji="0" sz="2400" b="1" i="0" u="none" strike="noStrike" kern="1200" cap="none" spc="0" normalizeH="0" baseline="0" noProof="0">
                <a:ln>
                  <a:noFill/>
                </a:ln>
                <a:solidFill>
                  <a:srgbClr val="F7BF50"/>
                </a:solidFill>
                <a:effectLst/>
                <a:uLnTx/>
                <a:uFillTx/>
                <a:latin typeface="Aptos"/>
                <a:ea typeface="+mn-ea"/>
                <a:cs typeface="+mn-cs"/>
              </a:rPr>
              <a:t>Loss</a:t>
            </a:r>
          </a:p>
        </p:txBody>
      </p:sp>
      <p:sp>
        <p:nvSpPr>
          <p:cNvPr id="19" name="TextBox 18"/>
          <p:cNvSpPr txBox="1"/>
          <p:nvPr/>
        </p:nvSpPr>
        <p:spPr>
          <a:xfrm>
            <a:off x="6556248" y="2907792"/>
            <a:ext cx="2414016"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F8FBFF"/>
                </a:solidFill>
                <a:latin typeface="Aptos"/>
              </a:defRPr>
            </a:pPr>
            <a:r>
              <a:rPr kumimoji="0" sz="1700" b="0" i="0" u="none" strike="noStrike" kern="1200" cap="none" spc="0" normalizeH="0" baseline="0" noProof="0">
                <a:ln>
                  <a:noFill/>
                </a:ln>
                <a:solidFill>
                  <a:srgbClr val="F8FBFF"/>
                </a:solidFill>
                <a:effectLst/>
                <a:uLnTx/>
                <a:uFillTx/>
                <a:latin typeface="Aptos"/>
                <a:ea typeface="+mn-ea"/>
                <a:cs typeface="+mn-cs"/>
              </a:rPr>
              <a:t>Measure the error</a:t>
            </a:r>
          </a:p>
        </p:txBody>
      </p:sp>
      <p:sp>
        <p:nvSpPr>
          <p:cNvPr id="20" name="TextBox 19"/>
          <p:cNvSpPr txBox="1"/>
          <p:nvPr/>
        </p:nvSpPr>
        <p:spPr>
          <a:xfrm>
            <a:off x="9107424" y="2532888"/>
            <a:ext cx="274320" cy="4572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300" b="1">
                <a:solidFill>
                  <a:srgbClr val="F7BF50"/>
                </a:solidFill>
                <a:latin typeface="Aptos"/>
              </a:defRPr>
            </a:pPr>
            <a:r>
              <a:rPr kumimoji="0" sz="2300" b="1" i="0" u="none" strike="noStrike" kern="1200" cap="none" spc="0" normalizeH="0" baseline="0" noProof="0">
                <a:ln>
                  <a:noFill/>
                </a:ln>
                <a:solidFill>
                  <a:srgbClr val="F7BF50"/>
                </a:solidFill>
                <a:effectLst/>
                <a:uLnTx/>
                <a:uFillTx/>
                <a:latin typeface="Aptos"/>
                <a:ea typeface="+mn-ea"/>
                <a:cs typeface="+mn-cs"/>
              </a:rPr>
              <a:t>➜</a:t>
            </a:r>
          </a:p>
        </p:txBody>
      </p:sp>
      <p:sp>
        <p:nvSpPr>
          <p:cNvPr id="21" name="Rounded Rectangle 20"/>
          <p:cNvSpPr/>
          <p:nvPr/>
        </p:nvSpPr>
        <p:spPr>
          <a:xfrm>
            <a:off x="9345168" y="2057400"/>
            <a:ext cx="2651760" cy="1527048"/>
          </a:xfrm>
          <a:prstGeom prst="roundRect">
            <a:avLst/>
          </a:prstGeom>
          <a:solidFill>
            <a:srgbClr val="1E3D5E"/>
          </a:solidFill>
          <a:ln>
            <a:solidFill>
              <a:srgbClr val="4FCB9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9482328" y="2340864"/>
            <a:ext cx="2377440" cy="42976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4FCB96"/>
                </a:solidFill>
                <a:latin typeface="Aptos"/>
              </a:defRPr>
            </a:pPr>
            <a:r>
              <a:rPr kumimoji="0" sz="2400" b="1" i="0" u="none" strike="noStrike" kern="1200" cap="none" spc="0" normalizeH="0" baseline="0" noProof="0">
                <a:ln>
                  <a:noFill/>
                </a:ln>
                <a:solidFill>
                  <a:srgbClr val="4FCB96"/>
                </a:solidFill>
                <a:effectLst/>
                <a:uLnTx/>
                <a:uFillTx/>
                <a:latin typeface="Aptos"/>
                <a:ea typeface="+mn-ea"/>
                <a:cs typeface="+mn-cs"/>
              </a:rPr>
              <a:t>Update</a:t>
            </a:r>
          </a:p>
        </p:txBody>
      </p:sp>
      <p:sp>
        <p:nvSpPr>
          <p:cNvPr id="23" name="TextBox 22"/>
          <p:cNvSpPr txBox="1"/>
          <p:nvPr/>
        </p:nvSpPr>
        <p:spPr>
          <a:xfrm>
            <a:off x="9464040" y="2907792"/>
            <a:ext cx="2414016"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F8FBFF"/>
                </a:solidFill>
                <a:latin typeface="Aptos"/>
              </a:defRPr>
            </a:pPr>
            <a:r>
              <a:rPr kumimoji="0" sz="1700" b="0" i="0" u="none" strike="noStrike" kern="1200" cap="none" spc="0" normalizeH="0" baseline="0" noProof="0">
                <a:ln>
                  <a:noFill/>
                </a:ln>
                <a:solidFill>
                  <a:srgbClr val="F8FBFF"/>
                </a:solidFill>
                <a:effectLst/>
                <a:uLnTx/>
                <a:uFillTx/>
                <a:latin typeface="Aptos"/>
                <a:ea typeface="+mn-ea"/>
                <a:cs typeface="+mn-cs"/>
              </a:rPr>
              <a:t>Adjust weights</a:t>
            </a:r>
          </a:p>
        </p:txBody>
      </p:sp>
      <p:sp>
        <p:nvSpPr>
          <p:cNvPr id="24" name="Rounded Rectangle 23"/>
          <p:cNvSpPr/>
          <p:nvPr/>
        </p:nvSpPr>
        <p:spPr>
          <a:xfrm>
            <a:off x="832104" y="4078224"/>
            <a:ext cx="10588752" cy="1764792"/>
          </a:xfrm>
          <a:prstGeom prst="roundRect">
            <a:avLst/>
          </a:prstGeom>
          <a:solidFill>
            <a:srgbClr val="162F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1115568" y="4261104"/>
            <a:ext cx="4663440" cy="3566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900" b="1">
                <a:solidFill>
                  <a:srgbClr val="F8FBFF"/>
                </a:solidFill>
                <a:latin typeface="Aptos"/>
              </a:defRPr>
            </a:pPr>
            <a:r>
              <a:rPr kumimoji="0" sz="1900" b="1" i="0" u="none" strike="noStrike" kern="1200" cap="none" spc="0" normalizeH="0" baseline="0" noProof="0">
                <a:ln>
                  <a:noFill/>
                </a:ln>
                <a:solidFill>
                  <a:srgbClr val="F8FBFF"/>
                </a:solidFill>
                <a:effectLst/>
                <a:uLnTx/>
                <a:uFillTx/>
                <a:latin typeface="Aptos"/>
                <a:ea typeface="+mn-ea"/>
                <a:cs typeface="+mn-cs"/>
              </a:rPr>
              <a:t>Illustrative training loss</a:t>
            </a:r>
          </a:p>
        </p:txBody>
      </p:sp>
      <p:cxnSp>
        <p:nvCxnSpPr>
          <p:cNvPr id="26" name="Connector 25"/>
          <p:cNvCxnSpPr/>
          <p:nvPr/>
        </p:nvCxnSpPr>
        <p:spPr>
          <a:xfrm>
            <a:off x="1261872" y="5596128"/>
            <a:ext cx="9436608" cy="0"/>
          </a:xfrm>
          <a:prstGeom prst="line">
            <a:avLst/>
          </a:prstGeom>
          <a:ln w="12700">
            <a:solidFill>
              <a:srgbClr val="B1C5DA"/>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1261872" y="4800600"/>
            <a:ext cx="0" cy="795528"/>
          </a:xfrm>
          <a:prstGeom prst="line">
            <a:avLst/>
          </a:prstGeom>
          <a:ln w="12700">
            <a:solidFill>
              <a:srgbClr val="B1C5DA"/>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1463040" y="4882896"/>
            <a:ext cx="1097280" cy="146304"/>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2560320" y="5029200"/>
            <a:ext cx="1188719" cy="64008"/>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3749039" y="5093208"/>
            <a:ext cx="1097281" cy="182880"/>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4846320" y="5276088"/>
            <a:ext cx="1280160" cy="64008"/>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6126480" y="5340096"/>
            <a:ext cx="1188720" cy="73152"/>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7315200" y="5413248"/>
            <a:ext cx="1188720" cy="36576"/>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8503920" y="5449824"/>
            <a:ext cx="1783080" cy="54864"/>
          </a:xfrm>
          <a:prstGeom prst="line">
            <a:avLst/>
          </a:prstGeom>
          <a:ln w="50800">
            <a:solidFill>
              <a:srgbClr val="4FCB96"/>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092440" y="4306824"/>
            <a:ext cx="2743200"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B1C5DA"/>
                </a:solidFill>
                <a:latin typeface="Aptos"/>
              </a:defRPr>
            </a:pPr>
            <a:r>
              <a:rPr kumimoji="0" sz="1600" b="0" i="0" u="none" strike="noStrike" kern="1200" cap="none" spc="0" normalizeH="0" baseline="0" noProof="0" dirty="0">
                <a:ln>
                  <a:noFill/>
                </a:ln>
                <a:solidFill>
                  <a:srgbClr val="B1C5DA"/>
                </a:solidFill>
                <a:effectLst/>
                <a:uLnTx/>
                <a:uFillTx/>
                <a:latin typeface="Aptos"/>
                <a:ea typeface="+mn-ea"/>
                <a:cs typeface="+mn-cs"/>
              </a:rPr>
              <a:t>Repeated training steps →</a:t>
            </a:r>
            <a:endParaRPr kumimoji="0" lang="en-US" sz="1600" b="0" i="0" u="none" strike="noStrike" kern="1200" cap="none" spc="0" normalizeH="0" baseline="0" noProof="0" dirty="0">
              <a:ln>
                <a:noFill/>
              </a:ln>
              <a:solidFill>
                <a:srgbClr val="B1C5DA"/>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600" b="0">
                <a:solidFill>
                  <a:srgbClr val="B1C5DA"/>
                </a:solidFill>
                <a:latin typeface="Aptos"/>
              </a:defRPr>
            </a:pPr>
            <a:r>
              <a:rPr kumimoji="0" lang="en-US" sz="2000" b="1" i="0" u="none" strike="noStrike" kern="1200" cap="none" spc="0" normalizeH="0" baseline="0" noProof="0" dirty="0">
                <a:ln>
                  <a:noFill/>
                </a:ln>
                <a:solidFill>
                  <a:srgbClr val="FFFF00"/>
                </a:solidFill>
                <a:effectLst/>
                <a:uLnTx/>
                <a:uFillTx/>
                <a:latin typeface="Aptos"/>
                <a:ea typeface="+mn-ea"/>
                <a:cs typeface="+mn-cs"/>
              </a:rPr>
              <a:t>Error is diminished</a:t>
            </a:r>
            <a:endParaRPr kumimoji="0" sz="2000" b="1" i="0" u="none" strike="noStrike" kern="1200" cap="none" spc="0" normalizeH="0" baseline="0" noProof="0" dirty="0">
              <a:ln>
                <a:noFill/>
              </a:ln>
              <a:solidFill>
                <a:srgbClr val="FFFF00"/>
              </a:solidFill>
              <a:effectLst/>
              <a:uLnTx/>
              <a:uFillTx/>
              <a:latin typeface="Aptos"/>
              <a:ea typeface="+mn-ea"/>
              <a:cs typeface="+mn-cs"/>
            </a:endParaRPr>
          </a:p>
        </p:txBody>
      </p:sp>
      <p:sp>
        <p:nvSpPr>
          <p:cNvPr id="36" name="TextBox 35"/>
          <p:cNvSpPr txBox="1"/>
          <p:nvPr/>
        </p:nvSpPr>
        <p:spPr>
          <a:xfrm>
            <a:off x="1152144" y="5943600"/>
            <a:ext cx="10149840" cy="338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F7BF50"/>
                </a:solidFill>
                <a:latin typeface="Aptos"/>
              </a:defRPr>
            </a:pPr>
            <a:r>
              <a:rPr kumimoji="0" sz="1600" b="0" i="0" u="none" strike="noStrike" kern="1200" cap="none" spc="0" normalizeH="0" baseline="0" noProof="0">
                <a:ln>
                  <a:noFill/>
                </a:ln>
                <a:solidFill>
                  <a:srgbClr val="F7BF50"/>
                </a:solidFill>
                <a:effectLst/>
                <a:uLnTx/>
                <a:uFillTx/>
                <a:latin typeface="Aptos"/>
                <a:ea typeface="+mn-ea"/>
                <a:cs typeface="+mn-cs"/>
              </a:rPr>
              <a:t>Unlike a baby, backpropagation computes mathematical gradients.</a:t>
            </a:r>
          </a:p>
        </p:txBody>
      </p:sp>
    </p:spTree>
    <p:extLst>
      <p:ext uri="{BB962C8B-B14F-4D97-AF65-F5344CB8AC3E}">
        <p14:creationId xmlns:p14="http://schemas.microsoft.com/office/powerpoint/2010/main" val="10889149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0F7FD-137B-1456-2BC3-76D11B22981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DF72E00-F0E3-22F8-7C1F-E654DB2FEF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4295" y="1812431"/>
            <a:ext cx="4160348" cy="4721294"/>
          </a:xfrm>
          <a:prstGeom prst="rect">
            <a:avLst/>
          </a:prstGeom>
          <a:noFill/>
          <a:ln>
            <a:noFill/>
          </a:ln>
        </p:spPr>
      </p:pic>
      <p:sp>
        <p:nvSpPr>
          <p:cNvPr id="8" name="Text Box 2">
            <a:extLst>
              <a:ext uri="{FF2B5EF4-FFF2-40B4-BE49-F238E27FC236}">
                <a16:creationId xmlns:a16="http://schemas.microsoft.com/office/drawing/2014/main" id="{8F8E3D19-ACA6-A515-41E7-6210E75DDD62}"/>
              </a:ext>
            </a:extLst>
          </p:cNvPr>
          <p:cNvSpPr txBox="1">
            <a:spLocks noChangeArrowheads="1"/>
          </p:cNvSpPr>
          <p:nvPr/>
        </p:nvSpPr>
        <p:spPr bwMode="auto">
          <a:xfrm>
            <a:off x="2700480" y="1075592"/>
            <a:ext cx="6388359"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0" cap="none" spc="0" normalizeH="0" baseline="0" noProof="0" dirty="0">
                <a:ln>
                  <a:noFill/>
                </a:ln>
                <a:solidFill>
                  <a:prstClr val="black"/>
                </a:solidFill>
                <a:effectLst/>
                <a:uLnTx/>
                <a:uFillTx/>
                <a:latin typeface="Congenial" panose="02000503040000020004" pitchFamily="2" charset="0"/>
                <a:ea typeface="Calibri" panose="020F0502020204030204" pitchFamily="34" charset="0"/>
                <a:cs typeface="Arial" panose="020B0604020202020204" pitchFamily="34" charset="0"/>
              </a:rPr>
              <a:t>Neural Network</a:t>
            </a:r>
            <a:endParaRPr kumimoji="0" lang="en-US" sz="36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
        <p:nvSpPr>
          <p:cNvPr id="3" name="Text Box 2">
            <a:extLst>
              <a:ext uri="{FF2B5EF4-FFF2-40B4-BE49-F238E27FC236}">
                <a16:creationId xmlns:a16="http://schemas.microsoft.com/office/drawing/2014/main" id="{F22AEB2C-A420-9B34-CA42-058AD8E11C6E}"/>
              </a:ext>
            </a:extLst>
          </p:cNvPr>
          <p:cNvSpPr txBox="1">
            <a:spLocks noChangeArrowheads="1"/>
          </p:cNvSpPr>
          <p:nvPr/>
        </p:nvSpPr>
        <p:spPr bwMode="auto">
          <a:xfrm>
            <a:off x="1385047" y="338754"/>
            <a:ext cx="8888506"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lvl="0" algn="ctr" defTabSz="914400">
              <a:defRPr/>
            </a:pPr>
            <a:r>
              <a:rPr lang="en-US" sz="3600" b="1" u="sng" dirty="0">
                <a:solidFill>
                  <a:srgbClr val="0070C0"/>
                </a:solidFill>
                <a:latin typeface="Comic Sans MS" panose="030F0702030302020204" pitchFamily="66" charset="0"/>
              </a:rPr>
              <a:t>Building a Perceptron — Step by Step</a:t>
            </a:r>
            <a:endParaRPr kumimoji="0" lang="en-US" sz="3600" b="1" i="0" u="sng" strike="noStrike" kern="100" cap="none" spc="0" normalizeH="0" baseline="0" noProof="0" dirty="0">
              <a:ln>
                <a:noFill/>
              </a:ln>
              <a:solidFill>
                <a:srgbClr val="0070C0"/>
              </a:solidFill>
              <a:effectLst/>
              <a:uLnTx/>
              <a:uFillTx/>
              <a:latin typeface="Comic Sans MS" panose="030F0702030302020204" pitchFamily="66" charset="0"/>
              <a:ea typeface="Calibri" panose="020F0502020204030204" pitchFamily="34" charset="0"/>
              <a:cs typeface="Arial" panose="020B0604020202020204" pitchFamily="34" charset="0"/>
            </a:endParaRPr>
          </a:p>
        </p:txBody>
      </p:sp>
      <p:sp>
        <p:nvSpPr>
          <p:cNvPr id="6" name="Text Box 2">
            <a:extLst>
              <a:ext uri="{FF2B5EF4-FFF2-40B4-BE49-F238E27FC236}">
                <a16:creationId xmlns:a16="http://schemas.microsoft.com/office/drawing/2014/main" id="{5F422D1A-27F3-76AB-7801-E551F8CB873E}"/>
              </a:ext>
            </a:extLst>
          </p:cNvPr>
          <p:cNvSpPr txBox="1">
            <a:spLocks noChangeArrowheads="1"/>
          </p:cNvSpPr>
          <p:nvPr/>
        </p:nvSpPr>
        <p:spPr bwMode="auto">
          <a:xfrm>
            <a:off x="1671780" y="1198922"/>
            <a:ext cx="6388359"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0" cap="none" spc="0" normalizeH="0" baseline="0" noProof="0" dirty="0">
                <a:ln>
                  <a:noFill/>
                </a:ln>
                <a:solidFill>
                  <a:prstClr val="black"/>
                </a:solidFill>
                <a:effectLst/>
                <a:uLnTx/>
                <a:uFillTx/>
                <a:latin typeface="Congenial" panose="02000503040000020004" pitchFamily="2" charset="0"/>
                <a:ea typeface="Calibri" panose="020F0502020204030204" pitchFamily="34" charset="0"/>
                <a:cs typeface="Arial" panose="020B0604020202020204" pitchFamily="34" charset="0"/>
              </a:rPr>
              <a:t>Neural Network</a:t>
            </a:r>
            <a:endParaRPr kumimoji="0" lang="en-US" sz="36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
        <p:nvSpPr>
          <p:cNvPr id="7" name="Text Box 2">
            <a:extLst>
              <a:ext uri="{FF2B5EF4-FFF2-40B4-BE49-F238E27FC236}">
                <a16:creationId xmlns:a16="http://schemas.microsoft.com/office/drawing/2014/main" id="{D11F231A-2450-EF19-8E02-33E8F1D85D78}"/>
              </a:ext>
            </a:extLst>
          </p:cNvPr>
          <p:cNvSpPr txBox="1">
            <a:spLocks noChangeArrowheads="1"/>
          </p:cNvSpPr>
          <p:nvPr/>
        </p:nvSpPr>
        <p:spPr bwMode="auto">
          <a:xfrm>
            <a:off x="2852880" y="1227992"/>
            <a:ext cx="6388359" cy="646331"/>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0" cap="none" spc="0" normalizeH="0" baseline="0" noProof="0" dirty="0">
                <a:ln>
                  <a:noFill/>
                </a:ln>
                <a:solidFill>
                  <a:prstClr val="black"/>
                </a:solidFill>
                <a:effectLst/>
                <a:uLnTx/>
                <a:uFillTx/>
                <a:latin typeface="Congenial" panose="02000503040000020004" pitchFamily="2" charset="0"/>
                <a:ea typeface="Calibri" panose="020F0502020204030204" pitchFamily="34" charset="0"/>
                <a:cs typeface="Arial" panose="020B0604020202020204" pitchFamily="34" charset="0"/>
              </a:rPr>
              <a:t>Neural Network</a:t>
            </a:r>
            <a:endParaRPr kumimoji="0" lang="en-US" sz="36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8F4A2121-B1DF-A209-12F6-4B00FB864878}"/>
              </a:ext>
            </a:extLst>
          </p:cNvPr>
          <p:cNvSpPr txBox="1"/>
          <p:nvPr/>
        </p:nvSpPr>
        <p:spPr>
          <a:xfrm>
            <a:off x="5641152" y="2000850"/>
            <a:ext cx="6438173" cy="1200329"/>
          </a:xfrm>
          <a:prstGeom prst="rect">
            <a:avLst/>
          </a:prstGeom>
          <a:noFill/>
        </p:spPr>
        <p:txBody>
          <a:bodyPr wrap="none" rtlCol="0">
            <a:spAutoFit/>
          </a:bodyPr>
          <a:lstStyle/>
          <a:p>
            <a:pPr algn="r"/>
            <a:r>
              <a:rPr lang="en-US" b="1" dirty="0"/>
              <a:t>1957</a:t>
            </a:r>
          </a:p>
          <a:p>
            <a:r>
              <a:rPr lang="en-US" b="1" dirty="0"/>
              <a:t>Technology: Vacuum-tube/electronic and relay-era components</a:t>
            </a:r>
            <a:r>
              <a:rPr lang="en-US" dirty="0"/>
              <a:t> </a:t>
            </a:r>
          </a:p>
          <a:p>
            <a:r>
              <a:rPr lang="en-US" dirty="0"/>
              <a:t>were part of the broader implementation technology; </a:t>
            </a:r>
          </a:p>
          <a:p>
            <a:r>
              <a:rPr lang="en-US" dirty="0"/>
              <a:t>this was before semiconductor IC-based neural-network hardware.</a:t>
            </a:r>
          </a:p>
        </p:txBody>
      </p:sp>
    </p:spTree>
    <p:extLst>
      <p:ext uri="{BB962C8B-B14F-4D97-AF65-F5344CB8AC3E}">
        <p14:creationId xmlns:p14="http://schemas.microsoft.com/office/powerpoint/2010/main" val="23770798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C6EEE-A7EC-7022-2979-5FA9F44D2BA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C456D6A-EE55-0233-6024-6119DC9A1472}"/>
              </a:ext>
            </a:extLst>
          </p:cNvPr>
          <p:cNvPicPr>
            <a:picLocks noChangeAspect="1"/>
          </p:cNvPicPr>
          <p:nvPr/>
        </p:nvPicPr>
        <p:blipFill>
          <a:blip r:embed="rId2"/>
          <a:stretch>
            <a:fillRect/>
          </a:stretch>
        </p:blipFill>
        <p:spPr>
          <a:xfrm>
            <a:off x="745614" y="2462212"/>
            <a:ext cx="2057400" cy="2276475"/>
          </a:xfrm>
          <a:prstGeom prst="rect">
            <a:avLst/>
          </a:prstGeom>
        </p:spPr>
      </p:pic>
      <p:pic>
        <p:nvPicPr>
          <p:cNvPr id="8" name="Picture 7">
            <a:extLst>
              <a:ext uri="{FF2B5EF4-FFF2-40B4-BE49-F238E27FC236}">
                <a16:creationId xmlns:a16="http://schemas.microsoft.com/office/drawing/2014/main" id="{6CF01908-C2A9-4596-8854-4BF01C8B7352}"/>
              </a:ext>
            </a:extLst>
          </p:cNvPr>
          <p:cNvPicPr>
            <a:picLocks noChangeAspect="1"/>
          </p:cNvPicPr>
          <p:nvPr/>
        </p:nvPicPr>
        <p:blipFill>
          <a:blip r:embed="rId3"/>
          <a:stretch>
            <a:fillRect/>
          </a:stretch>
        </p:blipFill>
        <p:spPr>
          <a:xfrm>
            <a:off x="2733357" y="642939"/>
            <a:ext cx="7065327" cy="5343524"/>
          </a:xfrm>
          <a:prstGeom prst="rect">
            <a:avLst/>
          </a:prstGeom>
        </p:spPr>
      </p:pic>
      <p:sp>
        <p:nvSpPr>
          <p:cNvPr id="2" name="TextBox 1">
            <a:extLst>
              <a:ext uri="{FF2B5EF4-FFF2-40B4-BE49-F238E27FC236}">
                <a16:creationId xmlns:a16="http://schemas.microsoft.com/office/drawing/2014/main" id="{06DCB2E6-A441-8F6B-4ED5-EF72B2A9CD6D}"/>
              </a:ext>
            </a:extLst>
          </p:cNvPr>
          <p:cNvSpPr txBox="1"/>
          <p:nvPr/>
        </p:nvSpPr>
        <p:spPr>
          <a:xfrm>
            <a:off x="885091" y="630239"/>
            <a:ext cx="4198201" cy="830997"/>
          </a:xfrm>
          <a:prstGeom prst="rect">
            <a:avLst/>
          </a:prstGeom>
          <a:noFill/>
        </p:spPr>
        <p:txBody>
          <a:bodyPr wrap="none" rtlCol="0">
            <a:spAutoFit/>
          </a:bodyPr>
          <a:lstStyle/>
          <a:p>
            <a:r>
              <a:rPr lang="en-US" sz="2400" b="1" dirty="0"/>
              <a:t>Early Use of Neural Networks </a:t>
            </a:r>
          </a:p>
          <a:p>
            <a:r>
              <a:rPr lang="en-US" sz="2400" b="1" dirty="0"/>
              <a:t>For Simple Pattern Recognition </a:t>
            </a:r>
          </a:p>
        </p:txBody>
      </p:sp>
      <p:sp>
        <p:nvSpPr>
          <p:cNvPr id="4" name="TextBox 3">
            <a:extLst>
              <a:ext uri="{FF2B5EF4-FFF2-40B4-BE49-F238E27FC236}">
                <a16:creationId xmlns:a16="http://schemas.microsoft.com/office/drawing/2014/main" id="{1A5645C6-8538-F5D1-F452-F6A9C88E0053}"/>
              </a:ext>
            </a:extLst>
          </p:cNvPr>
          <p:cNvSpPr txBox="1"/>
          <p:nvPr/>
        </p:nvSpPr>
        <p:spPr>
          <a:xfrm>
            <a:off x="9798684" y="2899202"/>
            <a:ext cx="1665264" cy="830997"/>
          </a:xfrm>
          <a:prstGeom prst="rect">
            <a:avLst/>
          </a:prstGeom>
          <a:noFill/>
        </p:spPr>
        <p:txBody>
          <a:bodyPr wrap="none" rtlCol="0">
            <a:spAutoFit/>
          </a:bodyPr>
          <a:lstStyle/>
          <a:p>
            <a:r>
              <a:rPr lang="en-US" sz="2400" b="1" dirty="0"/>
              <a:t>Probability:</a:t>
            </a:r>
          </a:p>
          <a:p>
            <a:r>
              <a:rPr lang="en-US" sz="2400" b="1" dirty="0"/>
              <a:t> 85% Dog </a:t>
            </a:r>
          </a:p>
        </p:txBody>
      </p:sp>
    </p:spTree>
    <p:extLst>
      <p:ext uri="{BB962C8B-B14F-4D97-AF65-F5344CB8AC3E}">
        <p14:creationId xmlns:p14="http://schemas.microsoft.com/office/powerpoint/2010/main" val="943714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CAA3-A537-DB31-4848-B574E5D065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82EC37-9D97-242F-2D2C-C31FB86C5EA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888887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og_Stochastic_Learning_20sec">
            <a:hlinkClick r:id="" action="ppaction://media"/>
            <a:extLst>
              <a:ext uri="{FF2B5EF4-FFF2-40B4-BE49-F238E27FC236}">
                <a16:creationId xmlns:a16="http://schemas.microsoft.com/office/drawing/2014/main" id="{D0836793-32E1-A350-F9A0-6F2A03ED789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40341"/>
            <a:ext cx="12167419" cy="6858000"/>
          </a:xfrm>
          <a:prstGeom prst="rect">
            <a:avLst/>
          </a:prstGeom>
        </p:spPr>
      </p:pic>
    </p:spTree>
    <p:extLst>
      <p:ext uri="{BB962C8B-B14F-4D97-AF65-F5344CB8AC3E}">
        <p14:creationId xmlns:p14="http://schemas.microsoft.com/office/powerpoint/2010/main" val="330754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567D0-1AE9-0323-6226-65D4F1112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63F99F0-91B4-70F8-AA77-2B80392880CF}"/>
              </a:ext>
            </a:extLst>
          </p:cNvPr>
          <p:cNvGraphicFramePr>
            <a:graphicFrameLocks noGrp="1"/>
          </p:cNvGraphicFramePr>
          <p:nvPr>
            <p:extLst>
              <p:ext uri="{D42A27DB-BD31-4B8C-83A1-F6EECF244321}">
                <p14:modId xmlns:p14="http://schemas.microsoft.com/office/powerpoint/2010/main" val="993652511"/>
              </p:ext>
            </p:extLst>
          </p:nvPr>
        </p:nvGraphicFramePr>
        <p:xfrm>
          <a:off x="148634" y="428565"/>
          <a:ext cx="11940272" cy="6367550"/>
        </p:xfrm>
        <a:graphic>
          <a:graphicData uri="http://schemas.openxmlformats.org/drawingml/2006/table">
            <a:tbl>
              <a:tblPr firstRow="1" firstCol="1" bandRow="1">
                <a:tableStyleId>{5C22544A-7EE6-4342-B048-85BDC9FD1C3A}</a:tableStyleId>
              </a:tblPr>
              <a:tblGrid>
                <a:gridCol w="665888">
                  <a:extLst>
                    <a:ext uri="{9D8B030D-6E8A-4147-A177-3AD203B41FA5}">
                      <a16:colId xmlns:a16="http://schemas.microsoft.com/office/drawing/2014/main" val="3253381226"/>
                    </a:ext>
                  </a:extLst>
                </a:gridCol>
                <a:gridCol w="3656364">
                  <a:extLst>
                    <a:ext uri="{9D8B030D-6E8A-4147-A177-3AD203B41FA5}">
                      <a16:colId xmlns:a16="http://schemas.microsoft.com/office/drawing/2014/main" val="4129257113"/>
                    </a:ext>
                  </a:extLst>
                </a:gridCol>
                <a:gridCol w="7618020">
                  <a:extLst>
                    <a:ext uri="{9D8B030D-6E8A-4147-A177-3AD203B41FA5}">
                      <a16:colId xmlns:a16="http://schemas.microsoft.com/office/drawing/2014/main" val="1794959001"/>
                    </a:ext>
                  </a:extLst>
                </a:gridCol>
              </a:tblGrid>
              <a:tr h="269358">
                <a:tc>
                  <a:txBody>
                    <a:bodyPr/>
                    <a:lstStyle/>
                    <a:p>
                      <a:pPr marL="0" marR="0">
                        <a:lnSpc>
                          <a:spcPct val="115000"/>
                        </a:lnSpc>
                        <a:spcAft>
                          <a:spcPts val="1000"/>
                        </a:spcAft>
                        <a:buNone/>
                      </a:pPr>
                      <a:r>
                        <a:rPr lang="en-US" sz="1200" dirty="0">
                          <a:effectLst/>
                        </a:rPr>
                        <a:t>Date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Name / Development</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Contribution to AI</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606028527"/>
                  </a:ext>
                </a:extLst>
              </a:tr>
              <a:tr h="269358">
                <a:tc>
                  <a:txBody>
                    <a:bodyPr/>
                    <a:lstStyle/>
                    <a:p>
                      <a:pPr marL="0" marR="0">
                        <a:lnSpc>
                          <a:spcPct val="115000"/>
                        </a:lnSpc>
                        <a:spcAft>
                          <a:spcPts val="1000"/>
                        </a:spcAft>
                        <a:buNone/>
                      </a:pPr>
                      <a:r>
                        <a:rPr lang="en-US" sz="1200" dirty="0">
                          <a:effectLst/>
                        </a:rPr>
                        <a:t>1943</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Warren McCulloch &amp; Walter Pitts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Created a </a:t>
                      </a:r>
                      <a:r>
                        <a:rPr lang="en-US" sz="1200" b="1" dirty="0">
                          <a:effectLst/>
                          <a:highlight>
                            <a:srgbClr val="FFFF00"/>
                          </a:highlight>
                        </a:rPr>
                        <a:t>mathematical model of an artificial neuron </a:t>
                      </a:r>
                      <a:r>
                        <a:rPr lang="en-US" sz="1200" dirty="0">
                          <a:effectLst/>
                        </a:rPr>
                        <a:t>- a conceptual beginning of neural networks.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528179723"/>
                  </a:ext>
                </a:extLst>
              </a:tr>
              <a:tr h="269358">
                <a:tc>
                  <a:txBody>
                    <a:bodyPr/>
                    <a:lstStyle/>
                    <a:p>
                      <a:pPr marL="0" marR="0">
                        <a:lnSpc>
                          <a:spcPct val="115000"/>
                        </a:lnSpc>
                        <a:spcAft>
                          <a:spcPts val="1000"/>
                        </a:spcAft>
                        <a:buNone/>
                      </a:pPr>
                      <a:r>
                        <a:rPr lang="en-US" sz="1200">
                          <a:effectLst/>
                        </a:rPr>
                        <a:t>1948-51</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Claude Shannon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Developed </a:t>
                      </a:r>
                      <a:r>
                        <a:rPr lang="en-US" sz="1200" b="1" dirty="0">
                          <a:effectLst/>
                          <a:highlight>
                            <a:srgbClr val="FFFF00"/>
                          </a:highlight>
                        </a:rPr>
                        <a:t>information theory </a:t>
                      </a:r>
                      <a:r>
                        <a:rPr lang="en-US" sz="1200" b="1" dirty="0">
                          <a:effectLst/>
                        </a:rPr>
                        <a:t>and</a:t>
                      </a:r>
                      <a:r>
                        <a:rPr lang="en-US" sz="1200" dirty="0">
                          <a:effectLst/>
                        </a:rPr>
                        <a:t>,</a:t>
                      </a:r>
                      <a:r>
                        <a:rPr lang="en-US" sz="1200" b="1" dirty="0">
                          <a:effectLst/>
                        </a:rPr>
                        <a:t> </a:t>
                      </a:r>
                      <a:r>
                        <a:rPr lang="en-US" sz="1200" b="1" dirty="0">
                          <a:solidFill>
                            <a:srgbClr val="0070C0"/>
                          </a:solidFill>
                          <a:effectLst/>
                          <a:highlight>
                            <a:srgbClr val="FFFF00"/>
                          </a:highlight>
                        </a:rPr>
                        <a:t>entropy</a:t>
                      </a:r>
                      <a:r>
                        <a:rPr lang="en-US" sz="1200" dirty="0">
                          <a:effectLst/>
                        </a:rPr>
                        <a:t> providing </a:t>
                      </a:r>
                      <a:r>
                        <a:rPr lang="en-US" sz="1200" b="1" dirty="0">
                          <a:effectLst/>
                        </a:rPr>
                        <a:t>mathematics for measuring information and uncertainty</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351922147"/>
                  </a:ext>
                </a:extLst>
              </a:tr>
              <a:tr h="269358">
                <a:tc>
                  <a:txBody>
                    <a:bodyPr/>
                    <a:lstStyle/>
                    <a:p>
                      <a:pPr marL="0" marR="0">
                        <a:lnSpc>
                          <a:spcPct val="115000"/>
                        </a:lnSpc>
                        <a:spcAft>
                          <a:spcPts val="1000"/>
                        </a:spcAft>
                        <a:buNone/>
                      </a:pPr>
                      <a:r>
                        <a:rPr lang="en-US" sz="1200">
                          <a:effectLst/>
                        </a:rPr>
                        <a:t>1950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Alan Turing</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Proposed the </a:t>
                      </a:r>
                      <a:r>
                        <a:rPr lang="en-US" sz="1200" b="1" dirty="0">
                          <a:effectLst/>
                          <a:highlight>
                            <a:srgbClr val="FFFF00"/>
                          </a:highlight>
                        </a:rPr>
                        <a:t>Turing Test </a:t>
                      </a:r>
                      <a:r>
                        <a:rPr lang="en-US" sz="1200" dirty="0">
                          <a:effectLst/>
                        </a:rPr>
                        <a:t>and framed the fundamental question of </a:t>
                      </a:r>
                      <a:r>
                        <a:rPr lang="en-US" sz="1200" dirty="0">
                          <a:effectLst/>
                          <a:highlight>
                            <a:srgbClr val="FFFF00"/>
                          </a:highlight>
                        </a:rPr>
                        <a:t>whether machines can exhibit intelligent behavior</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855141199"/>
                  </a:ext>
                </a:extLst>
              </a:tr>
              <a:tr h="269358">
                <a:tc>
                  <a:txBody>
                    <a:bodyPr/>
                    <a:lstStyle/>
                    <a:p>
                      <a:pPr marL="0" marR="0">
                        <a:lnSpc>
                          <a:spcPct val="115000"/>
                        </a:lnSpc>
                        <a:spcAft>
                          <a:spcPts val="1000"/>
                        </a:spcAft>
                        <a:buNone/>
                      </a:pPr>
                      <a:r>
                        <a:rPr lang="en-US" sz="1200">
                          <a:effectLst/>
                        </a:rPr>
                        <a:t>1956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Dartmouth Workshop - John McCarthy et al.</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Helped establish Artificial Intelligence </a:t>
                      </a:r>
                      <a:r>
                        <a:rPr lang="en-US" sz="1200" dirty="0">
                          <a:effectLst/>
                        </a:rPr>
                        <a:t>as a named field of research.</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276130653"/>
                  </a:ext>
                </a:extLst>
              </a:tr>
              <a:tr h="269358">
                <a:tc>
                  <a:txBody>
                    <a:bodyPr/>
                    <a:lstStyle/>
                    <a:p>
                      <a:pPr marL="0" marR="0">
                        <a:lnSpc>
                          <a:spcPct val="115000"/>
                        </a:lnSpc>
                        <a:spcAft>
                          <a:spcPts val="1000"/>
                        </a:spcAft>
                        <a:buNone/>
                      </a:pPr>
                      <a:r>
                        <a:rPr lang="en-US" sz="1200">
                          <a:effectLst/>
                        </a:rPr>
                        <a:t>1957-58</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Frank Rosenblatt - Perceptron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Developed an early learning neural network </a:t>
                      </a:r>
                      <a:r>
                        <a:rPr lang="en-US" sz="1200" dirty="0">
                          <a:effectLst/>
                        </a:rPr>
                        <a:t>that </a:t>
                      </a:r>
                      <a:r>
                        <a:rPr lang="en-US" sz="1200" dirty="0">
                          <a:effectLst/>
                          <a:highlight>
                            <a:srgbClr val="FFFF00"/>
                          </a:highlight>
                        </a:rPr>
                        <a:t>adjusted weights from examples.</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751755813"/>
                  </a:ext>
                </a:extLst>
              </a:tr>
              <a:tr h="269358">
                <a:tc>
                  <a:txBody>
                    <a:bodyPr/>
                    <a:lstStyle/>
                    <a:p>
                      <a:pPr marL="0" marR="0">
                        <a:lnSpc>
                          <a:spcPct val="115000"/>
                        </a:lnSpc>
                        <a:spcAft>
                          <a:spcPts val="1000"/>
                        </a:spcAft>
                        <a:buNone/>
                      </a:pPr>
                      <a:r>
                        <a:rPr lang="en-US" sz="1200">
                          <a:effectLst/>
                        </a:rPr>
                        <a:t>1966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Joseph </a:t>
                      </a:r>
                      <a:r>
                        <a:rPr lang="en-US" sz="1200" dirty="0" err="1">
                          <a:effectLst/>
                          <a:highlight>
                            <a:srgbClr val="FFFF00"/>
                          </a:highlight>
                        </a:rPr>
                        <a:t>Weizenbaum</a:t>
                      </a:r>
                      <a:r>
                        <a:rPr lang="en-US" sz="1200" dirty="0">
                          <a:effectLst/>
                          <a:highlight>
                            <a:srgbClr val="FFFF00"/>
                          </a:highlight>
                        </a:rPr>
                        <a:t> – ELIZA </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Demonstrated computer conversation </a:t>
                      </a:r>
                      <a:r>
                        <a:rPr lang="en-US" sz="1200" dirty="0">
                          <a:effectLst/>
                        </a:rPr>
                        <a:t>using </a:t>
                      </a:r>
                      <a:r>
                        <a:rPr lang="en-US" sz="1200" dirty="0">
                          <a:effectLst/>
                          <a:highlight>
                            <a:srgbClr val="FFFF00"/>
                          </a:highlight>
                        </a:rPr>
                        <a:t>natural-language  RULE BASED </a:t>
                      </a:r>
                      <a:r>
                        <a:rPr lang="en-US" sz="1200" dirty="0">
                          <a:effectLst/>
                        </a:rPr>
                        <a:t>pattern matching.</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4064491204"/>
                  </a:ext>
                </a:extLst>
              </a:tr>
              <a:tr h="269358">
                <a:tc>
                  <a:txBody>
                    <a:bodyPr/>
                    <a:lstStyle/>
                    <a:p>
                      <a:pPr marL="0" marR="0">
                        <a:lnSpc>
                          <a:spcPct val="115000"/>
                        </a:lnSpc>
                        <a:spcAft>
                          <a:spcPts val="1000"/>
                        </a:spcAft>
                        <a:buNone/>
                      </a:pPr>
                      <a:r>
                        <a:rPr lang="en-US" sz="1200">
                          <a:effectLst/>
                        </a:rPr>
                        <a:t>1972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Atari - Pong</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Helped launch interactive video gaming and </a:t>
                      </a:r>
                      <a:r>
                        <a:rPr lang="en-US" sz="1200" b="1" dirty="0">
                          <a:effectLst/>
                          <a:highlight>
                            <a:srgbClr val="FFFF00"/>
                          </a:highlight>
                        </a:rPr>
                        <a:t>demand </a:t>
                      </a:r>
                      <a:r>
                        <a:rPr lang="en-US" sz="1200" b="1" dirty="0">
                          <a:effectLst/>
                        </a:rPr>
                        <a:t>for increasingly capable real-time graphics hardware</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174287045"/>
                  </a:ext>
                </a:extLst>
              </a:tr>
              <a:tr h="226446">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1978</a:t>
                      </a:r>
                    </a:p>
                  </a:txBody>
                  <a:tcPr marL="64462" marR="64462" marT="0" marB="0" anchor="ctr"/>
                </a:tc>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Apple II Computer – Eliza Program in Basic</a:t>
                      </a:r>
                    </a:p>
                  </a:txBody>
                  <a:tcPr marL="64462" marR="64462" marT="0" marB="0" anchor="ctr"/>
                </a:tc>
                <a:tc>
                  <a:txBody>
                    <a:bodyPr/>
                    <a:lstStyle/>
                    <a:p>
                      <a:pPr marL="0" marR="0">
                        <a:lnSpc>
                          <a:spcPct val="115000"/>
                        </a:lnSpc>
                        <a:spcAft>
                          <a:spcPts val="10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About 120 lines of Basic Language Code for a Chat type program.</a:t>
                      </a:r>
                    </a:p>
                  </a:txBody>
                  <a:tcPr marL="64462" marR="64462" marT="0" marB="0" anchor="ctr"/>
                </a:tc>
                <a:extLst>
                  <a:ext uri="{0D108BD9-81ED-4DB2-BD59-A6C34878D82A}">
                    <a16:rowId xmlns:a16="http://schemas.microsoft.com/office/drawing/2014/main" val="3170427729"/>
                  </a:ext>
                </a:extLst>
              </a:tr>
              <a:tr h="269358">
                <a:tc>
                  <a:txBody>
                    <a:bodyPr/>
                    <a:lstStyle/>
                    <a:p>
                      <a:pPr marL="0" marR="0">
                        <a:lnSpc>
                          <a:spcPct val="115000"/>
                        </a:lnSpc>
                        <a:spcAft>
                          <a:spcPts val="1000"/>
                        </a:spcAft>
                        <a:buNone/>
                      </a:pPr>
                      <a:r>
                        <a:rPr lang="en-US" sz="1200">
                          <a:effectLst/>
                        </a:rPr>
                        <a:t>1980</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Pac-Man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Illustrates increasingly sophisticated </a:t>
                      </a:r>
                      <a:r>
                        <a:rPr lang="en-US" sz="1200" b="1" dirty="0">
                          <a:effectLst/>
                          <a:highlight>
                            <a:srgbClr val="FFFF00"/>
                          </a:highlight>
                        </a:rPr>
                        <a:t>real-time digital graphics</a:t>
                      </a:r>
                      <a:r>
                        <a:rPr lang="en-US" sz="1200" b="1" dirty="0">
                          <a:effectLst/>
                        </a:rPr>
                        <a:t> </a:t>
                      </a:r>
                      <a:r>
                        <a:rPr lang="en-US" sz="1200" dirty="0">
                          <a:effectLst/>
                        </a:rPr>
                        <a:t>represented and manipulated numerically as pixels.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055170703"/>
                  </a:ext>
                </a:extLst>
              </a:tr>
              <a:tr h="288677">
                <a:tc>
                  <a:txBody>
                    <a:bodyPr/>
                    <a:lstStyle/>
                    <a:p>
                      <a:pPr marL="0" marR="0">
                        <a:lnSpc>
                          <a:spcPct val="115000"/>
                        </a:lnSpc>
                        <a:spcAft>
                          <a:spcPts val="1000"/>
                        </a:spcAft>
                        <a:buNone/>
                      </a:pPr>
                      <a:r>
                        <a:rPr lang="en-US" sz="1200">
                          <a:effectLst/>
                        </a:rPr>
                        <a:t>1986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Rumelhart, Hinton - Backpropagation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Popularized an effective </a:t>
                      </a:r>
                      <a:r>
                        <a:rPr lang="en-US" sz="1200" dirty="0">
                          <a:effectLst/>
                          <a:highlight>
                            <a:srgbClr val="FFFF00"/>
                          </a:highlight>
                        </a:rPr>
                        <a:t>method for </a:t>
                      </a:r>
                      <a:r>
                        <a:rPr lang="en-US" sz="1200" b="1" dirty="0">
                          <a:effectLst/>
                          <a:highlight>
                            <a:srgbClr val="FFFF00"/>
                          </a:highlight>
                        </a:rPr>
                        <a:t>training multilayer neural networks </a:t>
                      </a:r>
                      <a:r>
                        <a:rPr lang="en-US" sz="1200" b="1" dirty="0">
                          <a:effectLst/>
                        </a:rPr>
                        <a:t>by propagating errors backward.</a:t>
                      </a:r>
                      <a:endParaRPr lang="en-US" sz="12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4076380939"/>
                  </a:ext>
                </a:extLst>
              </a:tr>
              <a:tr h="269358">
                <a:tc>
                  <a:txBody>
                    <a:bodyPr/>
                    <a:lstStyle/>
                    <a:p>
                      <a:pPr marL="0" marR="0">
                        <a:lnSpc>
                          <a:spcPct val="115000"/>
                        </a:lnSpc>
                        <a:spcAft>
                          <a:spcPts val="1000"/>
                        </a:spcAft>
                        <a:buNone/>
                      </a:pPr>
                      <a:r>
                        <a:rPr lang="en-US" sz="1200">
                          <a:effectLst/>
                        </a:rPr>
                        <a:t>1990s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3-D Video Games / PlayStation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Rapidly increased demand for </a:t>
                      </a:r>
                      <a:r>
                        <a:rPr lang="en-US" sz="1200" b="1" dirty="0">
                          <a:effectLst/>
                          <a:highlight>
                            <a:srgbClr val="FFFF00"/>
                          </a:highlight>
                        </a:rPr>
                        <a:t>specialized parallel graphics computation</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19107224"/>
                  </a:ext>
                </a:extLst>
              </a:tr>
              <a:tr h="269358">
                <a:tc>
                  <a:txBody>
                    <a:bodyPr/>
                    <a:lstStyle/>
                    <a:p>
                      <a:pPr marL="0" marR="0">
                        <a:lnSpc>
                          <a:spcPct val="115000"/>
                        </a:lnSpc>
                        <a:spcAft>
                          <a:spcPts val="1000"/>
                        </a:spcAft>
                        <a:buNone/>
                      </a:pPr>
                      <a:r>
                        <a:rPr lang="en-US" sz="1200">
                          <a:effectLst/>
                        </a:rPr>
                        <a:t>1999</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NVIDIA - GeForce 256 GPU</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Popularized the </a:t>
                      </a:r>
                      <a:r>
                        <a:rPr lang="en-US" sz="1200" b="1" dirty="0">
                          <a:effectLst/>
                          <a:highlight>
                            <a:srgbClr val="FFFF00"/>
                          </a:highlight>
                        </a:rPr>
                        <a:t>GPU concept </a:t>
                      </a:r>
                      <a:r>
                        <a:rPr lang="en-US" sz="1200" b="1" dirty="0">
                          <a:effectLst/>
                        </a:rPr>
                        <a:t>as a </a:t>
                      </a:r>
                      <a:r>
                        <a:rPr lang="en-US" sz="1200" b="1" dirty="0">
                          <a:effectLst/>
                          <a:highlight>
                            <a:srgbClr val="FFFF00"/>
                          </a:highlight>
                        </a:rPr>
                        <a:t>highly parallel processor </a:t>
                      </a:r>
                      <a:r>
                        <a:rPr lang="en-US" sz="1200" dirty="0">
                          <a:effectLst/>
                        </a:rPr>
                        <a:t>for graphics calculations.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723498496"/>
                  </a:ext>
                </a:extLst>
              </a:tr>
              <a:tr h="217699">
                <a:tc>
                  <a:txBody>
                    <a:bodyPr/>
                    <a:lstStyle/>
                    <a:p>
                      <a:pPr marL="0" marR="0">
                        <a:lnSpc>
                          <a:spcPct val="115000"/>
                        </a:lnSpc>
                        <a:spcAft>
                          <a:spcPts val="1000"/>
                        </a:spcAft>
                        <a:buNone/>
                      </a:pPr>
                      <a:r>
                        <a:rPr lang="en-US" sz="1200">
                          <a:effectLst/>
                        </a:rPr>
                        <a:t>2006</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NVIDIA – CUDA </a:t>
                      </a:r>
                      <a:r>
                        <a:rPr lang="en-US" sz="1200" dirty="0">
                          <a:effectLst/>
                          <a:highlight>
                            <a:srgbClr val="FFFF00"/>
                          </a:highlight>
                        </a:rPr>
                        <a:t>GPU Programming Language</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Made GPU parallel processing accessible </a:t>
                      </a:r>
                      <a:r>
                        <a:rPr lang="en-US" sz="1200" dirty="0">
                          <a:effectLst/>
                        </a:rPr>
                        <a:t>for general scientific and numerical computation.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674652991"/>
                  </a:ext>
                </a:extLst>
              </a:tr>
              <a:tr h="269358">
                <a:tc>
                  <a:txBody>
                    <a:bodyPr/>
                    <a:lstStyle/>
                    <a:p>
                      <a:pPr marL="0" marR="0">
                        <a:lnSpc>
                          <a:spcPct val="115000"/>
                        </a:lnSpc>
                        <a:spcAft>
                          <a:spcPts val="1000"/>
                        </a:spcAft>
                        <a:buNone/>
                      </a:pPr>
                      <a:r>
                        <a:rPr lang="en-US" sz="1200">
                          <a:effectLst/>
                        </a:rPr>
                        <a:t>2012</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err="1">
                          <a:effectLst/>
                          <a:highlight>
                            <a:srgbClr val="FFFF00"/>
                          </a:highlight>
                        </a:rPr>
                        <a:t>Krizhevsky</a:t>
                      </a:r>
                      <a:r>
                        <a:rPr lang="en-US" sz="1200" dirty="0">
                          <a:effectLst/>
                          <a:highlight>
                            <a:srgbClr val="FFFF00"/>
                          </a:highlight>
                        </a:rPr>
                        <a:t>, </a:t>
                      </a:r>
                      <a:r>
                        <a:rPr lang="en-US" sz="1200" dirty="0" err="1">
                          <a:effectLst/>
                          <a:highlight>
                            <a:srgbClr val="FFFF00"/>
                          </a:highlight>
                        </a:rPr>
                        <a:t>Sutskever</a:t>
                      </a:r>
                      <a:r>
                        <a:rPr lang="en-US" sz="1200" dirty="0">
                          <a:effectLst/>
                          <a:highlight>
                            <a:srgbClr val="FFFF00"/>
                          </a:highlight>
                        </a:rPr>
                        <a:t> &amp; Hinton - </a:t>
                      </a:r>
                      <a:r>
                        <a:rPr lang="en-US" sz="1200" dirty="0" err="1">
                          <a:effectLst/>
                          <a:highlight>
                            <a:srgbClr val="FFFF00"/>
                          </a:highlight>
                        </a:rPr>
                        <a:t>AlexNet</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Demonstrated the power of </a:t>
                      </a:r>
                      <a:r>
                        <a:rPr lang="en-US" sz="1200" b="1" dirty="0">
                          <a:effectLst/>
                        </a:rPr>
                        <a:t>deep neural networks trained with GPUs </a:t>
                      </a:r>
                      <a:r>
                        <a:rPr lang="en-US" sz="1200" dirty="0">
                          <a:effectLst/>
                        </a:rPr>
                        <a:t>for </a:t>
                      </a:r>
                      <a:r>
                        <a:rPr lang="en-US" sz="1200" dirty="0">
                          <a:effectLst/>
                          <a:highlight>
                            <a:srgbClr val="FFFF00"/>
                          </a:highlight>
                        </a:rPr>
                        <a:t>image recognition.</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898734818"/>
                  </a:ext>
                </a:extLst>
              </a:tr>
              <a:tr h="269358">
                <a:tc>
                  <a:txBody>
                    <a:bodyPr/>
                    <a:lstStyle/>
                    <a:p>
                      <a:pPr marL="0" marR="0">
                        <a:lnSpc>
                          <a:spcPct val="115000"/>
                        </a:lnSpc>
                        <a:spcAft>
                          <a:spcPts val="1000"/>
                        </a:spcAft>
                        <a:buNone/>
                      </a:pPr>
                      <a:r>
                        <a:rPr lang="en-US" sz="1200">
                          <a:effectLst/>
                        </a:rPr>
                        <a:t>2013</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Tomas </a:t>
                      </a:r>
                      <a:r>
                        <a:rPr lang="en-US" sz="1200" dirty="0" err="1">
                          <a:effectLst/>
                        </a:rPr>
                        <a:t>Mikolov</a:t>
                      </a:r>
                      <a:r>
                        <a:rPr lang="en-US" sz="1200" dirty="0">
                          <a:effectLst/>
                        </a:rPr>
                        <a:t> et al. - Word2Vec</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Represented </a:t>
                      </a:r>
                      <a:r>
                        <a:rPr lang="en-US" sz="1200" b="1" dirty="0">
                          <a:effectLst/>
                          <a:highlight>
                            <a:srgbClr val="FFFF00"/>
                          </a:highlight>
                        </a:rPr>
                        <a:t>words as learned multidimensional vectors </a:t>
                      </a:r>
                      <a:r>
                        <a:rPr lang="en-US" sz="1200" dirty="0">
                          <a:effectLst/>
                        </a:rPr>
                        <a:t>in which semantic relationships emerge.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427935588"/>
                  </a:ext>
                </a:extLst>
              </a:tr>
              <a:tr h="269358">
                <a:tc>
                  <a:txBody>
                    <a:bodyPr/>
                    <a:lstStyle/>
                    <a:p>
                      <a:pPr marL="0" marR="0">
                        <a:lnSpc>
                          <a:spcPct val="115000"/>
                        </a:lnSpc>
                        <a:spcAft>
                          <a:spcPts val="1000"/>
                        </a:spcAft>
                        <a:buNone/>
                      </a:pPr>
                      <a:r>
                        <a:rPr lang="en-US" sz="1200">
                          <a:effectLst/>
                        </a:rPr>
                        <a:t>2014</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Bahdanau, Cho &amp; Bengio - Attention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Introduced a practical neural attention mechanism </a:t>
                      </a:r>
                      <a:r>
                        <a:rPr lang="en-US" sz="1200" dirty="0">
                          <a:effectLst/>
                        </a:rPr>
                        <a:t>that lets models emphasize relevant parts of an input.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056295500"/>
                  </a:ext>
                </a:extLst>
              </a:tr>
              <a:tr h="320139">
                <a:tc>
                  <a:txBody>
                    <a:bodyPr/>
                    <a:lstStyle/>
                    <a:p>
                      <a:pPr marL="0" marR="0">
                        <a:lnSpc>
                          <a:spcPct val="115000"/>
                        </a:lnSpc>
                        <a:spcAft>
                          <a:spcPts val="1000"/>
                        </a:spcAft>
                        <a:buNone/>
                      </a:pPr>
                      <a:r>
                        <a:rPr lang="en-US" sz="1200">
                          <a:effectLst/>
                        </a:rPr>
                        <a:t>2015</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err="1">
                          <a:effectLst/>
                        </a:rPr>
                        <a:t>Sennrich</a:t>
                      </a:r>
                      <a:r>
                        <a:rPr lang="en-US" sz="1200" dirty="0">
                          <a:effectLst/>
                        </a:rPr>
                        <a:t>,- </a:t>
                      </a:r>
                      <a:r>
                        <a:rPr lang="en-US" sz="1200" dirty="0" err="1">
                          <a:effectLst/>
                        </a:rPr>
                        <a:t>BPE</a:t>
                      </a:r>
                      <a:r>
                        <a:rPr lang="en-US" sz="1200" dirty="0">
                          <a:effectLst/>
                        </a:rPr>
                        <a:t> for Neural Machine Translation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Applied </a:t>
                      </a:r>
                      <a:r>
                        <a:rPr lang="en-US" sz="1200" b="1" dirty="0" err="1">
                          <a:effectLst/>
                          <a:highlight>
                            <a:srgbClr val="FFFF00"/>
                          </a:highlight>
                        </a:rPr>
                        <a:t>subword</a:t>
                      </a:r>
                      <a:r>
                        <a:rPr lang="en-US" sz="1200" b="1" dirty="0">
                          <a:effectLst/>
                          <a:highlight>
                            <a:srgbClr val="FFFF00"/>
                          </a:highlight>
                        </a:rPr>
                        <a:t> tokenization </a:t>
                      </a:r>
                      <a:r>
                        <a:rPr lang="en-US" sz="1200" b="1" dirty="0">
                          <a:effectLst/>
                        </a:rPr>
                        <a:t>to neural machine translation</a:t>
                      </a:r>
                      <a:r>
                        <a:rPr lang="en-US" sz="1200" dirty="0">
                          <a:effectLst/>
                        </a:rPr>
                        <a:t>, helping models handle large vocabularies and rare words.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459167208"/>
                  </a:ext>
                </a:extLst>
              </a:tr>
              <a:tr h="269358">
                <a:tc>
                  <a:txBody>
                    <a:bodyPr/>
                    <a:lstStyle/>
                    <a:p>
                      <a:pPr marL="0" marR="0" algn="l">
                        <a:lnSpc>
                          <a:spcPct val="115000"/>
                        </a:lnSpc>
                        <a:spcAft>
                          <a:spcPts val="1000"/>
                        </a:spcAft>
                        <a:buNone/>
                      </a:pPr>
                      <a:r>
                        <a:rPr lang="en-US" sz="1600" dirty="0">
                          <a:solidFill>
                            <a:srgbClr val="FFFF00"/>
                          </a:solidFill>
                          <a:effectLst/>
                        </a:rPr>
                        <a:t>2017</a:t>
                      </a:r>
                      <a:endParaRPr lang="en-US" sz="16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Vaswani et al. – </a:t>
                      </a:r>
                      <a:r>
                        <a:rPr lang="en-US" sz="1200" b="1" dirty="0">
                          <a:effectLst/>
                          <a:highlight>
                            <a:srgbClr val="FFFF00"/>
                          </a:highlight>
                        </a:rPr>
                        <a:t>Attention is All you Need</a:t>
                      </a:r>
                      <a:r>
                        <a:rPr lang="en-US" sz="1200" dirty="0">
                          <a:effectLst/>
                          <a:highlight>
                            <a:srgbClr val="FFFF00"/>
                          </a:highlight>
                        </a:rPr>
                        <a:t>: </a:t>
                      </a:r>
                      <a:r>
                        <a:rPr lang="en-US" sz="1200" b="1" dirty="0">
                          <a:effectLst/>
                          <a:highlight>
                            <a:srgbClr val="FFFF00"/>
                          </a:highlight>
                        </a:rPr>
                        <a:t>Transformer</a:t>
                      </a:r>
                      <a:endParaRPr lang="en-US" sz="1200" b="1"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highlight>
                            <a:srgbClr val="FFFF00"/>
                          </a:highlight>
                        </a:rPr>
                        <a:t>Made self-attention central</a:t>
                      </a:r>
                      <a:r>
                        <a:rPr lang="en-US" sz="1200" b="1" dirty="0">
                          <a:effectLst/>
                        </a:rPr>
                        <a:t>, enabling highly parallel processing </a:t>
                      </a:r>
                      <a:r>
                        <a:rPr lang="en-US" sz="1200" dirty="0">
                          <a:effectLst/>
                        </a:rPr>
                        <a:t>of language sequences.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123022363"/>
                  </a:ext>
                </a:extLst>
              </a:tr>
              <a:tr h="269358">
                <a:tc>
                  <a:txBody>
                    <a:bodyPr/>
                    <a:lstStyle/>
                    <a:p>
                      <a:pPr marL="0" marR="0">
                        <a:lnSpc>
                          <a:spcPct val="115000"/>
                        </a:lnSpc>
                        <a:spcAft>
                          <a:spcPts val="1000"/>
                        </a:spcAft>
                        <a:buNone/>
                      </a:pPr>
                      <a:r>
                        <a:rPr lang="en-US" sz="1200" dirty="0">
                          <a:solidFill>
                            <a:srgbClr val="FFFF00"/>
                          </a:solidFill>
                          <a:effectLst/>
                        </a:rPr>
                        <a:t>2018</a:t>
                      </a:r>
                      <a:endParaRPr lang="en-US" sz="1200" dirty="0">
                        <a:solidFill>
                          <a:srgbClr val="FFFF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OpenAI - GPT-1</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Demonstrated generative pretraining followed by task-specific adaptation </a:t>
                      </a:r>
                      <a:r>
                        <a:rPr lang="en-US" sz="1200" b="1" dirty="0">
                          <a:effectLst/>
                          <a:highlight>
                            <a:srgbClr val="FFFF00"/>
                          </a:highlight>
                        </a:rPr>
                        <a:t>using a Transformer</a:t>
                      </a:r>
                      <a:r>
                        <a:rPr lang="en-US" sz="1200" dirty="0">
                          <a:effectLst/>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428706416"/>
                  </a:ext>
                </a:extLst>
              </a:tr>
              <a:tr h="269358">
                <a:tc>
                  <a:txBody>
                    <a:bodyPr/>
                    <a:lstStyle/>
                    <a:p>
                      <a:pPr marL="0" marR="0">
                        <a:lnSpc>
                          <a:spcPct val="115000"/>
                        </a:lnSpc>
                        <a:spcAft>
                          <a:spcPts val="1000"/>
                        </a:spcAft>
                        <a:buNone/>
                      </a:pPr>
                      <a:r>
                        <a:rPr lang="en-US" sz="1200">
                          <a:effectLst/>
                        </a:rPr>
                        <a:t>2019</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OpenAI - GPT-2</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Showed that scaling Transformer language models substantially improved coherent text generation.</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935878290"/>
                  </a:ext>
                </a:extLst>
              </a:tr>
              <a:tr h="269358">
                <a:tc>
                  <a:txBody>
                    <a:bodyPr/>
                    <a:lstStyle/>
                    <a:p>
                      <a:pPr marL="0" marR="0">
                        <a:lnSpc>
                          <a:spcPct val="115000"/>
                        </a:lnSpc>
                        <a:spcAft>
                          <a:spcPts val="1000"/>
                        </a:spcAft>
                        <a:buNone/>
                      </a:pPr>
                      <a:r>
                        <a:rPr lang="en-US" sz="1200" dirty="0">
                          <a:effectLst/>
                        </a:rPr>
                        <a:t>2020</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OpenAI - GPT-3</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a:effectLst/>
                        </a:rPr>
                        <a:t>Demonstrated strong few-shot and in-context learning at 175 billion parameters.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2668956240"/>
                  </a:ext>
                </a:extLst>
              </a:tr>
              <a:tr h="269358">
                <a:tc>
                  <a:txBody>
                    <a:bodyPr/>
                    <a:lstStyle/>
                    <a:p>
                      <a:pPr marL="0" marR="0">
                        <a:lnSpc>
                          <a:spcPct val="115000"/>
                        </a:lnSpc>
                        <a:spcAft>
                          <a:spcPts val="1000"/>
                        </a:spcAft>
                        <a:buNone/>
                      </a:pPr>
                      <a:r>
                        <a:rPr lang="en-US" sz="1200" dirty="0">
                          <a:effectLst/>
                        </a:rPr>
                        <a:t>2026</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rPr>
                        <a:t>ChatGPT GPT-6</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Brought conversational large-language-model interaction into widespread public use.</a:t>
                      </a:r>
                      <a:endParaRPr lang="en-US" sz="12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1710809725"/>
                  </a:ext>
                </a:extLst>
              </a:tr>
              <a:tr h="144372">
                <a:tc>
                  <a:txBody>
                    <a:bodyPr/>
                    <a:lstStyle/>
                    <a:p>
                      <a:pPr marL="0" marR="0">
                        <a:lnSpc>
                          <a:spcPct val="115000"/>
                        </a:lnSpc>
                        <a:spcAft>
                          <a:spcPts val="1000"/>
                        </a:spcAft>
                        <a:buNone/>
                      </a:pPr>
                      <a:r>
                        <a:rPr lang="en-US" sz="1200">
                          <a:effectLst/>
                        </a:rPr>
                        <a:t>2020s</a:t>
                      </a:r>
                      <a:endParaRPr lang="en-US" sz="120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dirty="0">
                          <a:effectLst/>
                          <a:highlight>
                            <a:srgbClr val="FFFF00"/>
                          </a:highlight>
                        </a:rPr>
                        <a:t>AI GPU Data Centers</a:t>
                      </a:r>
                      <a:endParaRPr lang="en-US" sz="1200" dirty="0">
                        <a:effectLst/>
                        <a:highlight>
                          <a:srgbClr val="FFFF00"/>
                        </a:highligh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tc>
                  <a:txBody>
                    <a:bodyPr/>
                    <a:lstStyle/>
                    <a:p>
                      <a:pPr marL="0" marR="0">
                        <a:lnSpc>
                          <a:spcPct val="115000"/>
                        </a:lnSpc>
                        <a:spcAft>
                          <a:spcPts val="1000"/>
                        </a:spcAft>
                        <a:buNone/>
                      </a:pPr>
                      <a:r>
                        <a:rPr lang="en-US" sz="1200" b="1" dirty="0">
                          <a:effectLst/>
                        </a:rPr>
                        <a:t>Thousands of accelerators working in parallel </a:t>
                      </a:r>
                      <a:r>
                        <a:rPr lang="en-US" sz="1200" dirty="0">
                          <a:effectLst/>
                        </a:rPr>
                        <a:t>make training and serving today's large AI systems practical.</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4462" marR="64462" marT="0" marB="0" anchor="ctr"/>
                </a:tc>
                <a:extLst>
                  <a:ext uri="{0D108BD9-81ED-4DB2-BD59-A6C34878D82A}">
                    <a16:rowId xmlns:a16="http://schemas.microsoft.com/office/drawing/2014/main" val="35134441"/>
                  </a:ext>
                </a:extLst>
              </a:tr>
            </a:tbl>
          </a:graphicData>
        </a:graphic>
      </p:graphicFrame>
      <p:sp>
        <p:nvSpPr>
          <p:cNvPr id="4" name="TextBox 3">
            <a:extLst>
              <a:ext uri="{FF2B5EF4-FFF2-40B4-BE49-F238E27FC236}">
                <a16:creationId xmlns:a16="http://schemas.microsoft.com/office/drawing/2014/main" id="{E894159B-8AF1-F37D-444F-7B75284CA2A2}"/>
              </a:ext>
            </a:extLst>
          </p:cNvPr>
          <p:cNvSpPr txBox="1"/>
          <p:nvPr/>
        </p:nvSpPr>
        <p:spPr>
          <a:xfrm>
            <a:off x="2489200" y="28455"/>
            <a:ext cx="7874000" cy="400110"/>
          </a:xfrm>
          <a:prstGeom prst="rect">
            <a:avLst/>
          </a:prstGeom>
          <a:noFill/>
        </p:spPr>
        <p:txBody>
          <a:bodyPr wrap="square">
            <a:spAutoFit/>
          </a:bodyPr>
          <a:lstStyle/>
          <a:p>
            <a:r>
              <a:rPr lang="en-US" sz="2000" b="1" u="sng" dirty="0">
                <a:solidFill>
                  <a:srgbClr val="1F4E79"/>
                </a:solidFill>
                <a:effectLst/>
                <a:latin typeface="Aptos Display" panose="020B0004020202020204" pitchFamily="34" charset="0"/>
                <a:ea typeface="MS Mincho" panose="02020609040205080304" pitchFamily="49" charset="-128"/>
                <a:cs typeface="Times New Roman" panose="02020603050405020304" pitchFamily="18" charset="0"/>
              </a:rPr>
              <a:t>History of Tec</a:t>
            </a:r>
            <a:r>
              <a:rPr lang="en-US" sz="2000" b="1" u="sng" dirty="0">
                <a:solidFill>
                  <a:srgbClr val="1F4E79"/>
                </a:solidFill>
                <a:latin typeface="Aptos Display" panose="020B0004020202020204" pitchFamily="34" charset="0"/>
                <a:ea typeface="MS Mincho" panose="02020609040205080304" pitchFamily="49" charset="-128"/>
                <a:cs typeface="Times New Roman" panose="02020603050405020304" pitchFamily="18" charset="0"/>
              </a:rPr>
              <a:t>hnology and Concepts:  </a:t>
            </a:r>
            <a:r>
              <a:rPr lang="en-US" sz="2000" b="1" u="sng" dirty="0">
                <a:solidFill>
                  <a:srgbClr val="1F4E79"/>
                </a:solidFill>
                <a:effectLst/>
                <a:latin typeface="Aptos Display" panose="020B0004020202020204" pitchFamily="34" charset="0"/>
                <a:ea typeface="MS Mincho" panose="02020609040205080304" pitchFamily="49" charset="-128"/>
                <a:cs typeface="Times New Roman" panose="02020603050405020304" pitchFamily="18" charset="0"/>
              </a:rPr>
              <a:t> Leading to Artificial Intelligence</a:t>
            </a:r>
            <a:endParaRPr lang="en-US" u="sng" dirty="0"/>
          </a:p>
        </p:txBody>
      </p:sp>
      <p:sp>
        <p:nvSpPr>
          <p:cNvPr id="3" name="Rectangle 2">
            <a:extLst>
              <a:ext uri="{FF2B5EF4-FFF2-40B4-BE49-F238E27FC236}">
                <a16:creationId xmlns:a16="http://schemas.microsoft.com/office/drawing/2014/main" id="{5476C855-3A67-4001-137C-9EA9F5927556}"/>
              </a:ext>
            </a:extLst>
          </p:cNvPr>
          <p:cNvSpPr/>
          <p:nvPr/>
        </p:nvSpPr>
        <p:spPr>
          <a:xfrm>
            <a:off x="148634" y="636278"/>
            <a:ext cx="11894732" cy="4618302"/>
          </a:xfrm>
          <a:prstGeom prst="rect">
            <a:avLst/>
          </a:prstGeom>
          <a:solidFill>
            <a:schemeClr val="bg1">
              <a:lumMod val="85000"/>
              <a:alpha val="6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92455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01D36"/>
        </a:solidFill>
        <a:effectLst/>
      </p:bgPr>
    </p:bg>
    <p:spTree>
      <p:nvGrpSpPr>
        <p:cNvPr id="1" name="">
          <a:extLst>
            <a:ext uri="{FF2B5EF4-FFF2-40B4-BE49-F238E27FC236}">
              <a16:creationId xmlns:a16="http://schemas.microsoft.com/office/drawing/2014/main" id="{5A56ED59-E502-C298-E392-734308E6DC8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395F7B4-D613-5D97-F14F-29210471EB8B}"/>
              </a:ext>
            </a:extLst>
          </p:cNvPr>
          <p:cNvSpPr txBox="1"/>
          <p:nvPr/>
        </p:nvSpPr>
        <p:spPr>
          <a:xfrm>
            <a:off x="805911" y="2001713"/>
            <a:ext cx="10724828" cy="1200329"/>
          </a:xfrm>
          <a:prstGeom prst="rect">
            <a:avLst/>
          </a:prstGeom>
          <a:noFill/>
        </p:spPr>
        <p:txBody>
          <a:bodyPr wrap="square">
            <a:spAutoFit/>
          </a:bodyPr>
          <a:lstStyle/>
          <a:p>
            <a:pPr lvl="0" algn="ctr">
              <a:defRPr/>
            </a:pPr>
            <a:r>
              <a:rPr lang="en-US" sz="7200" b="1" dirty="0" err="1">
                <a:solidFill>
                  <a:srgbClr val="F3D78A"/>
                </a:solidFill>
                <a:latin typeface="High Tower Text" panose="02040502050506030303" pitchFamily="18" charset="0"/>
                <a:cs typeface="MV Boli" panose="02000500030200090000" pitchFamily="2" charset="0"/>
              </a:rPr>
              <a:t>GPT</a:t>
            </a:r>
            <a:r>
              <a:rPr lang="en-US" sz="7200" b="1" dirty="0">
                <a:solidFill>
                  <a:srgbClr val="F3D78A"/>
                </a:solidFill>
                <a:latin typeface="High Tower Text" panose="02040502050506030303" pitchFamily="18" charset="0"/>
                <a:cs typeface="MV Boli" panose="02000500030200090000" pitchFamily="2" charset="0"/>
              </a:rPr>
              <a:t> - </a:t>
            </a:r>
            <a:r>
              <a:rPr kumimoji="0" lang="en-US" sz="7200" b="1" i="0" strike="noStrike" kern="1200" cap="none" spc="0" normalizeH="0" baseline="0" noProof="0" dirty="0">
                <a:ln>
                  <a:noFill/>
                </a:ln>
                <a:solidFill>
                  <a:srgbClr val="F3D78A"/>
                </a:solidFill>
                <a:effectLst/>
                <a:uLnTx/>
                <a:uFillTx/>
                <a:latin typeface="High Tower Text" panose="02040502050506030303" pitchFamily="18" charset="0"/>
                <a:cs typeface="MV Boli" panose="02000500030200090000" pitchFamily="2" charset="0"/>
              </a:rPr>
              <a:t>The Transformer</a:t>
            </a:r>
          </a:p>
        </p:txBody>
      </p:sp>
    </p:spTree>
    <p:extLst>
      <p:ext uri="{BB962C8B-B14F-4D97-AF65-F5344CB8AC3E}">
        <p14:creationId xmlns:p14="http://schemas.microsoft.com/office/powerpoint/2010/main" val="32477242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F0CD3B76-77E1-E7BF-5848-B4304C1DC122}"/>
              </a:ext>
            </a:extLst>
          </p:cNvPr>
          <p:cNvSpPr/>
          <p:nvPr/>
        </p:nvSpPr>
        <p:spPr>
          <a:xfrm>
            <a:off x="5532167" y="3146612"/>
            <a:ext cx="1245151" cy="4706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E40A13-6D34-B8D6-DBEB-3D93C0AEE981}"/>
              </a:ext>
            </a:extLst>
          </p:cNvPr>
          <p:cNvSpPr txBox="1"/>
          <p:nvPr/>
        </p:nvSpPr>
        <p:spPr>
          <a:xfrm>
            <a:off x="7357513" y="144377"/>
            <a:ext cx="4706895" cy="5786199"/>
          </a:xfrm>
          <a:prstGeom prst="rect">
            <a:avLst/>
          </a:prstGeom>
          <a:noFill/>
        </p:spPr>
        <p:txBody>
          <a:bodyPr wrap="square" rtlCol="0">
            <a:spAutoFit/>
          </a:bodyPr>
          <a:lstStyle/>
          <a:p>
            <a:pPr algn="ctr"/>
            <a:r>
              <a:rPr lang="en-US" sz="2400" u="sng" dirty="0"/>
              <a:t>"</a:t>
            </a:r>
            <a:r>
              <a:rPr lang="en-US" sz="2800" b="1" u="sng" dirty="0"/>
              <a:t>Attention Is All You Need</a:t>
            </a:r>
            <a:r>
              <a:rPr lang="en-US" sz="2400" u="sng" dirty="0"/>
              <a:t>" </a:t>
            </a:r>
          </a:p>
          <a:p>
            <a:r>
              <a:rPr lang="en-US" dirty="0"/>
              <a:t>is a </a:t>
            </a:r>
            <a:r>
              <a:rPr lang="en-US" b="1" dirty="0">
                <a:highlight>
                  <a:srgbClr val="FFFF00"/>
                </a:highlight>
              </a:rPr>
              <a:t>2017</a:t>
            </a:r>
            <a:r>
              <a:rPr lang="en-US" dirty="0">
                <a:highlight>
                  <a:srgbClr val="FFFF00"/>
                </a:highlight>
              </a:rPr>
              <a:t> </a:t>
            </a:r>
            <a:r>
              <a:rPr lang="en-US" dirty="0"/>
              <a:t>research paper on machine learning authored by eight scientists and engineers working at Google. It is one of the most heavily cited academic papers in the history of computer science and artificial intelligence.</a:t>
            </a:r>
          </a:p>
          <a:p>
            <a:endParaRPr lang="en-US" dirty="0"/>
          </a:p>
          <a:p>
            <a:r>
              <a:rPr lang="en-US" dirty="0"/>
              <a:t>The paper introduced the </a:t>
            </a:r>
            <a:r>
              <a:rPr lang="en-US" b="1" dirty="0"/>
              <a:t>Transformer architecture</a:t>
            </a:r>
            <a:r>
              <a:rPr lang="en-US" dirty="0"/>
              <a:t>, which replaced slow sequential processing with </a:t>
            </a:r>
            <a:r>
              <a:rPr lang="en-US" b="1" dirty="0"/>
              <a:t>self-attention mechanisms</a:t>
            </a:r>
            <a:r>
              <a:rPr lang="en-US" dirty="0"/>
              <a:t>. </a:t>
            </a:r>
          </a:p>
          <a:p>
            <a:endParaRPr lang="en-US" b="1" dirty="0"/>
          </a:p>
          <a:p>
            <a:pPr algn="ctr"/>
            <a:r>
              <a:rPr lang="en-US" b="1" u="sng" dirty="0"/>
              <a:t>Why It Matters</a:t>
            </a:r>
          </a:p>
          <a:p>
            <a:pPr lvl="0"/>
            <a:r>
              <a:rPr lang="en-US" b="1" dirty="0"/>
              <a:t>Foundation of Modern AI:</a:t>
            </a:r>
            <a:r>
              <a:rPr lang="en-US" dirty="0"/>
              <a:t> It is the underlying technology powering large language models like ChatGPT, Claude, and Gemini.</a:t>
            </a:r>
          </a:p>
          <a:p>
            <a:pPr lvl="0"/>
            <a:endParaRPr lang="en-US" b="1" dirty="0"/>
          </a:p>
          <a:p>
            <a:pPr lvl="0"/>
            <a:r>
              <a:rPr lang="en-US" b="1" dirty="0"/>
              <a:t>Industry Shift:</a:t>
            </a:r>
            <a:r>
              <a:rPr lang="en-US" dirty="0"/>
              <a:t> By enabling parallelized training, it made large-scale machine learning vastly faster and more efficient, rendering older recurrent neural networks largely obsolete</a:t>
            </a:r>
          </a:p>
        </p:txBody>
      </p:sp>
      <p:sp>
        <p:nvSpPr>
          <p:cNvPr id="6" name="TextBox 5">
            <a:extLst>
              <a:ext uri="{FF2B5EF4-FFF2-40B4-BE49-F238E27FC236}">
                <a16:creationId xmlns:a16="http://schemas.microsoft.com/office/drawing/2014/main" id="{08D4FAA9-C639-89DA-4A5C-C5CB759F6570}"/>
              </a:ext>
            </a:extLst>
          </p:cNvPr>
          <p:cNvSpPr txBox="1"/>
          <p:nvPr/>
        </p:nvSpPr>
        <p:spPr>
          <a:xfrm>
            <a:off x="127592" y="2463802"/>
            <a:ext cx="7060018" cy="4124206"/>
          </a:xfrm>
          <a:prstGeom prst="rect">
            <a:avLst/>
          </a:prstGeom>
          <a:noFill/>
        </p:spPr>
        <p:txBody>
          <a:bodyPr wrap="square">
            <a:spAutoFit/>
          </a:bodyPr>
          <a:lstStyle/>
          <a:p>
            <a:r>
              <a:rPr lang="en-US" sz="1600" dirty="0"/>
              <a:t>The dominant sequence transduction models are based on complex recurrent or</a:t>
            </a:r>
          </a:p>
          <a:p>
            <a:r>
              <a:rPr lang="en-US" sz="1600" dirty="0"/>
              <a:t>convolutional neural networks that include an encoder and a decoder. The best</a:t>
            </a:r>
          </a:p>
          <a:p>
            <a:r>
              <a:rPr lang="en-US" sz="1600" dirty="0"/>
              <a:t>performing models also connect the encoder and decoder through an attention</a:t>
            </a:r>
          </a:p>
          <a:p>
            <a:r>
              <a:rPr lang="en-US" sz="1600" dirty="0"/>
              <a:t>mechanism. </a:t>
            </a:r>
            <a:r>
              <a:rPr lang="en-US" sz="1600" b="1" dirty="0"/>
              <a:t>We propose a new simple network architecture, the Transformer</a:t>
            </a:r>
            <a:r>
              <a:rPr lang="en-US" sz="1600" dirty="0"/>
              <a:t>,</a:t>
            </a:r>
          </a:p>
          <a:p>
            <a:r>
              <a:rPr lang="en-US" sz="1600" b="1" dirty="0"/>
              <a:t>based solely on attention mechanisms</a:t>
            </a:r>
            <a:r>
              <a:rPr lang="en-US" sz="1600" dirty="0"/>
              <a:t>, </a:t>
            </a:r>
            <a:r>
              <a:rPr lang="en-US" dirty="0">
                <a:solidFill>
                  <a:srgbClr val="0070C0"/>
                </a:solidFill>
              </a:rPr>
              <a:t>dispensing with recurrence and convolutions entirel</a:t>
            </a:r>
            <a:r>
              <a:rPr lang="en-US" b="1" dirty="0">
                <a:solidFill>
                  <a:srgbClr val="0070C0"/>
                </a:solidFill>
              </a:rPr>
              <a:t>y</a:t>
            </a:r>
            <a:r>
              <a:rPr lang="en-US" sz="1600" dirty="0"/>
              <a:t>. Experiments on two machine translation tasks show these models to be superior in quality while being more parallelizable and requiring significantly less time to train. Our model achieves 28.4 BLEU on the WMT 2014 </a:t>
            </a:r>
            <a:r>
              <a:rPr lang="en-US" sz="1600" b="1" u="sng" dirty="0">
                <a:solidFill>
                  <a:srgbClr val="151CA7"/>
                </a:solidFill>
              </a:rPr>
              <a:t>English-to-German translation task</a:t>
            </a:r>
            <a:r>
              <a:rPr lang="en-US" sz="1600" dirty="0"/>
              <a:t>, improving over the existing best results, including ensembles, by over 2 BLEU. On the WMT 2014 English-to-French translation task, our model establishes a new single-model state-of-the-art BLEU score of 41.8 after training for 3.5 days on eight GPUs</a:t>
            </a:r>
            <a:r>
              <a:rPr lang="en-US" sz="1600" dirty="0">
                <a:highlight>
                  <a:srgbClr val="FFFF00"/>
                </a:highlight>
              </a:rPr>
              <a:t>, a small fraction of the training costs of the best models from the literature</a:t>
            </a:r>
            <a:r>
              <a:rPr lang="en-US" sz="1600" dirty="0"/>
              <a:t>. We show that the Transformer generalizes well to other tasks by applying it successfully to English constituency parsing both with large and limited training data.</a:t>
            </a:r>
          </a:p>
          <a:p>
            <a:pPr algn="ctr"/>
            <a:r>
              <a:rPr lang="en-US" b="1" dirty="0"/>
              <a:t>BLEU</a:t>
            </a:r>
            <a:r>
              <a:rPr lang="en-US" dirty="0"/>
              <a:t> stands for </a:t>
            </a:r>
            <a:r>
              <a:rPr lang="en-US" dirty="0">
                <a:solidFill>
                  <a:srgbClr val="0000FF"/>
                </a:solidFill>
                <a:hlinkClick r:id="rId3">
                  <a:extLst>
                    <a:ext uri="{A12FA001-AC4F-418D-AE19-62706E023703}">
                      <ahyp:hlinkClr xmlns:ahyp="http://schemas.microsoft.com/office/drawing/2018/hyperlinkcolor" val="tx"/>
                    </a:ext>
                  </a:extLst>
                </a:hlinkClick>
              </a:rPr>
              <a:t>Bilingual Evaluation U</a:t>
            </a:r>
            <a:r>
              <a:rPr lang="en-US" dirty="0">
                <a:solidFill>
                  <a:srgbClr val="000000"/>
                </a:solidFill>
                <a:hlinkClick r:id="rId3">
                  <a:extLst>
                    <a:ext uri="{A12FA001-AC4F-418D-AE19-62706E023703}">
                      <ahyp:hlinkClr xmlns:ahyp="http://schemas.microsoft.com/office/drawing/2018/hyperlinkcolor" val="tx"/>
                    </a:ext>
                  </a:extLst>
                </a:hlinkClick>
              </a:rPr>
              <a:t>nderst</a:t>
            </a:r>
            <a:r>
              <a:rPr lang="en-US" dirty="0">
                <a:solidFill>
                  <a:srgbClr val="0000FF"/>
                </a:solidFill>
                <a:hlinkClick r:id="rId3">
                  <a:extLst>
                    <a:ext uri="{A12FA001-AC4F-418D-AE19-62706E023703}">
                      <ahyp:hlinkClr xmlns:ahyp="http://schemas.microsoft.com/office/drawing/2018/hyperlinkcolor" val="tx"/>
                    </a:ext>
                  </a:extLst>
                </a:hlinkClick>
              </a:rPr>
              <a:t>udy</a:t>
            </a:r>
            <a:r>
              <a:rPr lang="en-US" dirty="0"/>
              <a:t>.</a:t>
            </a:r>
            <a:endParaRPr lang="en-US" sz="1600" dirty="0"/>
          </a:p>
        </p:txBody>
      </p:sp>
      <p:sp>
        <p:nvSpPr>
          <p:cNvPr id="7" name="TextBox 6">
            <a:extLst>
              <a:ext uri="{FF2B5EF4-FFF2-40B4-BE49-F238E27FC236}">
                <a16:creationId xmlns:a16="http://schemas.microsoft.com/office/drawing/2014/main" id="{BA69E772-B973-2279-98B3-314D9EEBAE48}"/>
              </a:ext>
            </a:extLst>
          </p:cNvPr>
          <p:cNvSpPr txBox="1"/>
          <p:nvPr/>
        </p:nvSpPr>
        <p:spPr>
          <a:xfrm>
            <a:off x="412835" y="19095"/>
            <a:ext cx="6154635" cy="1446550"/>
          </a:xfrm>
          <a:prstGeom prst="rect">
            <a:avLst/>
          </a:prstGeom>
          <a:noFill/>
        </p:spPr>
        <p:txBody>
          <a:bodyPr wrap="none" rtlCol="0">
            <a:spAutoFit/>
          </a:bodyPr>
          <a:lstStyle/>
          <a:p>
            <a:pPr algn="ctr"/>
            <a:r>
              <a:rPr lang="en-US" sz="4800" b="1" u="sng" dirty="0">
                <a:solidFill>
                  <a:srgbClr val="0070C0"/>
                </a:solidFill>
              </a:rPr>
              <a:t>Large Language Models</a:t>
            </a:r>
          </a:p>
          <a:p>
            <a:pPr algn="ctr"/>
            <a:r>
              <a:rPr lang="en-US" sz="4000" u="sng" dirty="0">
                <a:solidFill>
                  <a:srgbClr val="0070C0"/>
                </a:solidFill>
              </a:rPr>
              <a:t>Attention Is All You Need</a:t>
            </a:r>
          </a:p>
        </p:txBody>
      </p:sp>
      <p:pic>
        <p:nvPicPr>
          <p:cNvPr id="9" name="Picture 8">
            <a:extLst>
              <a:ext uri="{FF2B5EF4-FFF2-40B4-BE49-F238E27FC236}">
                <a16:creationId xmlns:a16="http://schemas.microsoft.com/office/drawing/2014/main" id="{6E81157F-7258-9348-2C31-1A3A3665D0B3}"/>
              </a:ext>
            </a:extLst>
          </p:cNvPr>
          <p:cNvPicPr>
            <a:picLocks noChangeAspect="1"/>
          </p:cNvPicPr>
          <p:nvPr/>
        </p:nvPicPr>
        <p:blipFill>
          <a:blip r:embed="rId4"/>
          <a:stretch>
            <a:fillRect/>
          </a:stretch>
        </p:blipFill>
        <p:spPr>
          <a:xfrm>
            <a:off x="1485900" y="1573137"/>
            <a:ext cx="4046267" cy="933272"/>
          </a:xfrm>
          <a:prstGeom prst="rect">
            <a:avLst/>
          </a:prstGeom>
        </p:spPr>
      </p:pic>
    </p:spTree>
    <p:extLst>
      <p:ext uri="{BB962C8B-B14F-4D97-AF65-F5344CB8AC3E}">
        <p14:creationId xmlns:p14="http://schemas.microsoft.com/office/powerpoint/2010/main" val="38946372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F124D8-08A8-4118-8303-43B31524E1E3}"/>
              </a:ext>
            </a:extLst>
          </p:cNvPr>
          <p:cNvPicPr>
            <a:picLocks noChangeAspect="1"/>
          </p:cNvPicPr>
          <p:nvPr/>
        </p:nvPicPr>
        <p:blipFill>
          <a:blip r:embed="rId2"/>
          <a:stretch>
            <a:fillRect/>
          </a:stretch>
        </p:blipFill>
        <p:spPr>
          <a:xfrm>
            <a:off x="2814110" y="0"/>
            <a:ext cx="6563780" cy="6858000"/>
          </a:xfrm>
          <a:prstGeom prst="rect">
            <a:avLst/>
          </a:prstGeom>
        </p:spPr>
      </p:pic>
      <p:sp>
        <p:nvSpPr>
          <p:cNvPr id="2" name="Rectangle 1">
            <a:extLst>
              <a:ext uri="{FF2B5EF4-FFF2-40B4-BE49-F238E27FC236}">
                <a16:creationId xmlns:a16="http://schemas.microsoft.com/office/drawing/2014/main" id="{F01CD5D2-C981-14E0-EA66-576C6602557B}"/>
              </a:ext>
            </a:extLst>
          </p:cNvPr>
          <p:cNvSpPr/>
          <p:nvPr/>
        </p:nvSpPr>
        <p:spPr>
          <a:xfrm>
            <a:off x="2814110" y="4914900"/>
            <a:ext cx="872065" cy="471488"/>
          </a:xfrm>
          <a:prstGeom prst="rect">
            <a:avLst/>
          </a:prstGeom>
          <a:noFill/>
          <a:ln w="349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useBgFill="1">
        <p:nvSpPr>
          <p:cNvPr id="4" name="TextBox 3">
            <a:extLst>
              <a:ext uri="{FF2B5EF4-FFF2-40B4-BE49-F238E27FC236}">
                <a16:creationId xmlns:a16="http://schemas.microsoft.com/office/drawing/2014/main" id="{01496B59-FF0B-F618-017B-1F156C128A07}"/>
              </a:ext>
            </a:extLst>
          </p:cNvPr>
          <p:cNvSpPr txBox="1"/>
          <p:nvPr/>
        </p:nvSpPr>
        <p:spPr>
          <a:xfrm>
            <a:off x="3051049" y="164592"/>
            <a:ext cx="3678935" cy="1231106"/>
          </a:xfrm>
          <a:prstGeom prst="rect">
            <a:avLst/>
          </a:prstGeom>
          <a:ln>
            <a:solidFill>
              <a:schemeClr val="accent1"/>
            </a:solidFill>
            <a:extLst>
              <a:ext uri="{C807C97D-BFC1-408E-A445-0C87EB9F89A2}">
                <ask:lineSketchStyleProps xmlns:ask="http://schemas.microsoft.com/office/drawing/2018/sketchyshapes" sd="1219033472">
                  <a:custGeom>
                    <a:avLst/>
                    <a:gdLst>
                      <a:gd name="csX0" fmla="*/ 0 w 3678935"/>
                      <a:gd name="csY0" fmla="*/ 0 h 1046440"/>
                      <a:gd name="csX1" fmla="*/ 3678935 w 3678935"/>
                      <a:gd name="csY1" fmla="*/ 0 h 1046440"/>
                      <a:gd name="csX2" fmla="*/ 3678935 w 3678935"/>
                      <a:gd name="csY2" fmla="*/ 1046440 h 1046440"/>
                      <a:gd name="csX3" fmla="*/ 0 w 3678935"/>
                      <a:gd name="csY3" fmla="*/ 1046440 h 1046440"/>
                      <a:gd name="csX4" fmla="*/ 0 w 3678935"/>
                      <a:gd name="csY4" fmla="*/ 0 h 1046440"/>
                    </a:gdLst>
                    <a:ahLst/>
                    <a:cxnLst>
                      <a:cxn ang="0">
                        <a:pos x="csX0" y="csY0"/>
                      </a:cxn>
                      <a:cxn ang="0">
                        <a:pos x="csX1" y="csY1"/>
                      </a:cxn>
                      <a:cxn ang="0">
                        <a:pos x="csX2" y="csY2"/>
                      </a:cxn>
                      <a:cxn ang="0">
                        <a:pos x="csX3" y="csY3"/>
                      </a:cxn>
                      <a:cxn ang="0">
                        <a:pos x="csX4" y="csY4"/>
                      </a:cxn>
                    </a:cxnLst>
                    <a:rect l="l" t="t" r="r" b="b"/>
                    <a:pathLst>
                      <a:path w="3678935" h="1046440" fill="none" extrusionOk="0">
                        <a:moveTo>
                          <a:pt x="0" y="0"/>
                        </a:moveTo>
                        <a:cubicBezTo>
                          <a:pt x="1749887" y="-49533"/>
                          <a:pt x="3107381" y="-14809"/>
                          <a:pt x="3678935" y="0"/>
                        </a:cubicBezTo>
                        <a:cubicBezTo>
                          <a:pt x="3717324" y="340678"/>
                          <a:pt x="3611051" y="868790"/>
                          <a:pt x="3678935" y="1046440"/>
                        </a:cubicBezTo>
                        <a:cubicBezTo>
                          <a:pt x="3188923" y="998209"/>
                          <a:pt x="1379998" y="1130895"/>
                          <a:pt x="0" y="1046440"/>
                        </a:cubicBezTo>
                        <a:cubicBezTo>
                          <a:pt x="61108" y="545965"/>
                          <a:pt x="-20496" y="293996"/>
                          <a:pt x="0" y="0"/>
                        </a:cubicBezTo>
                        <a:close/>
                      </a:path>
                      <a:path w="3678935" h="1046440" stroke="0" extrusionOk="0">
                        <a:moveTo>
                          <a:pt x="0" y="0"/>
                        </a:moveTo>
                        <a:cubicBezTo>
                          <a:pt x="1479432" y="118645"/>
                          <a:pt x="3247355" y="116012"/>
                          <a:pt x="3678935" y="0"/>
                        </a:cubicBezTo>
                        <a:cubicBezTo>
                          <a:pt x="3726505" y="224084"/>
                          <a:pt x="3713803" y="528444"/>
                          <a:pt x="3678935" y="1046440"/>
                        </a:cubicBezTo>
                        <a:cubicBezTo>
                          <a:pt x="2803143" y="1181040"/>
                          <a:pt x="1802572" y="889244"/>
                          <a:pt x="0" y="1046440"/>
                        </a:cubicBezTo>
                        <a:cubicBezTo>
                          <a:pt x="47518" y="559328"/>
                          <a:pt x="-242" y="150745"/>
                          <a:pt x="0" y="0"/>
                        </a:cubicBezTo>
                        <a:close/>
                      </a:path>
                    </a:pathLst>
                  </a:custGeom>
                  <ask:type>
                    <ask:lineSketchNone/>
                  </ask:type>
                </ask:lineSketchStyleProps>
              </a:ext>
            </a:extLst>
          </a:ln>
        </p:spPr>
        <p:txBody>
          <a:bodyPr wrap="square" rtlCol="0">
            <a:spAutoFit/>
          </a:bodyPr>
          <a:lstStyle/>
          <a:p>
            <a:pPr algn="ctr"/>
            <a:r>
              <a:rPr lang="en-US" sz="3000" b="1" u="sng" dirty="0">
                <a:ln>
                  <a:solidFill>
                    <a:schemeClr val="accent1"/>
                  </a:solidFill>
                </a:ln>
                <a:latin typeface="High Tower Text" panose="02040502050506030303" pitchFamily="18" charset="0"/>
              </a:rPr>
              <a:t>Transformer Model</a:t>
            </a:r>
            <a:endParaRPr lang="en-US" sz="3000" b="1" u="sng" dirty="0">
              <a:ln>
                <a:solidFill>
                  <a:schemeClr val="accent1"/>
                </a:solidFill>
              </a:ln>
              <a:solidFill>
                <a:srgbClr val="7030A0"/>
              </a:solidFill>
              <a:latin typeface="High Tower Text" panose="02040502050506030303" pitchFamily="18" charset="0"/>
            </a:endParaRPr>
          </a:p>
          <a:p>
            <a:pPr algn="ctr"/>
            <a:r>
              <a:rPr lang="en-US" sz="2400" i="1" dirty="0">
                <a:ln>
                  <a:solidFill>
                    <a:schemeClr val="accent1"/>
                  </a:solidFill>
                </a:ln>
                <a:solidFill>
                  <a:srgbClr val="7030A0"/>
                </a:solidFill>
                <a:latin typeface="Aptos" panose="020B0004020202020204" pitchFamily="34" charset="0"/>
              </a:rPr>
              <a:t>Attention is all you Need</a:t>
            </a:r>
          </a:p>
          <a:p>
            <a:pPr algn="ctr"/>
            <a:r>
              <a:rPr lang="en-US" dirty="0">
                <a:ln>
                  <a:solidFill>
                    <a:schemeClr val="accent1"/>
                  </a:solidFill>
                </a:ln>
              </a:rPr>
              <a:t>(Encoder – Decoder Arrchitecture</a:t>
            </a:r>
            <a:r>
              <a:rPr lang="en-US" b="1" dirty="0">
                <a:ln>
                  <a:solidFill>
                    <a:schemeClr val="accent1"/>
                  </a:solidFill>
                </a:ln>
              </a:rPr>
              <a:t>)</a:t>
            </a:r>
          </a:p>
        </p:txBody>
      </p:sp>
    </p:spTree>
    <p:extLst>
      <p:ext uri="{BB962C8B-B14F-4D97-AF65-F5344CB8AC3E}">
        <p14:creationId xmlns:p14="http://schemas.microsoft.com/office/powerpoint/2010/main" val="549649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41933"/>
        </a:solidFill>
        <a:effectLst/>
      </p:bgPr>
    </p:bg>
    <p:spTree>
      <p:nvGrpSpPr>
        <p:cNvPr id="1" name=""/>
        <p:cNvGrpSpPr/>
        <p:nvPr/>
      </p:nvGrpSpPr>
      <p:grpSpPr>
        <a:xfrm>
          <a:off x="0" y="0"/>
          <a:ext cx="0" cy="0"/>
          <a:chOff x="0" y="0"/>
          <a:chExt cx="0" cy="0"/>
        </a:xfrm>
      </p:grpSpPr>
      <p:sp>
        <p:nvSpPr>
          <p:cNvPr id="2" name="TextBox 1"/>
          <p:cNvSpPr txBox="1"/>
          <p:nvPr/>
        </p:nvSpPr>
        <p:spPr>
          <a:xfrm>
            <a:off x="548640" y="256032"/>
            <a:ext cx="11064240" cy="5943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3100" b="1">
                <a:solidFill>
                  <a:srgbClr val="FFE69E"/>
                </a:solidFill>
                <a:latin typeface="Aptos"/>
              </a:defRPr>
            </a:pPr>
            <a:r>
              <a:rPr kumimoji="0" sz="3100" b="1" i="0" u="none" strike="noStrike" kern="1200" cap="none" spc="0" normalizeH="0" baseline="0" noProof="0" dirty="0">
                <a:ln>
                  <a:noFill/>
                </a:ln>
                <a:solidFill>
                  <a:srgbClr val="FFE69E"/>
                </a:solidFill>
                <a:effectLst/>
                <a:uLnTx/>
                <a:uFillTx/>
                <a:latin typeface="Aptos"/>
                <a:ea typeface="+mn-ea"/>
                <a:cs typeface="+mn-cs"/>
              </a:rPr>
              <a:t>How a Large Language Model Works</a:t>
            </a:r>
          </a:p>
        </p:txBody>
      </p:sp>
      <p:sp>
        <p:nvSpPr>
          <p:cNvPr id="3" name="TextBox 2"/>
          <p:cNvSpPr txBox="1"/>
          <p:nvPr/>
        </p:nvSpPr>
        <p:spPr>
          <a:xfrm>
            <a:off x="640080" y="905256"/>
            <a:ext cx="10972800" cy="39319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solidFill>
                  <a:srgbClr val="BCDDF2"/>
                </a:solidFill>
                <a:latin typeface="Aptos"/>
              </a:defRPr>
            </a:pPr>
            <a:r>
              <a:rPr kumimoji="0" sz="1800" b="0" i="0" u="none" strike="noStrike" kern="1200" cap="none" spc="0" normalizeH="0" baseline="0" noProof="0" dirty="0">
                <a:ln>
                  <a:noFill/>
                </a:ln>
                <a:solidFill>
                  <a:srgbClr val="BCDDF2"/>
                </a:solidFill>
                <a:effectLst/>
                <a:uLnTx/>
                <a:uFillTx/>
                <a:latin typeface="Aptos"/>
                <a:ea typeface="+mn-ea"/>
                <a:cs typeface="+mn-cs"/>
              </a:rPr>
              <a:t>A simplified physical model of a transformer</a:t>
            </a:r>
          </a:p>
        </p:txBody>
      </p:sp>
      <p:sp>
        <p:nvSpPr>
          <p:cNvPr id="4" name="Rounded Rectangle 3"/>
          <p:cNvSpPr/>
          <p:nvPr/>
        </p:nvSpPr>
        <p:spPr>
          <a:xfrm>
            <a:off x="310896" y="1984248"/>
            <a:ext cx="1664208" cy="2423160"/>
          </a:xfrm>
          <a:prstGeom prst="roundRect">
            <a:avLst/>
          </a:prstGeom>
          <a:solidFill>
            <a:srgbClr val="092C4F"/>
          </a:solidFill>
          <a:ln w="31750">
            <a:solidFill>
              <a:srgbClr val="26C1F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420624" y="2276856"/>
            <a:ext cx="1444752" cy="5943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1DC"/>
                </a:solidFill>
                <a:latin typeface="Aptos"/>
              </a:defRPr>
            </a:pPr>
            <a:r>
              <a:rPr kumimoji="0" sz="2000" b="1" i="0" u="none" strike="noStrike" kern="1200" cap="none" spc="0" normalizeH="0" baseline="0" noProof="0">
                <a:ln>
                  <a:noFill/>
                </a:ln>
                <a:solidFill>
                  <a:srgbClr val="F5F1DC"/>
                </a:solidFill>
                <a:effectLst/>
                <a:uLnTx/>
                <a:uFillTx/>
                <a:latin typeface="Aptos"/>
                <a:ea typeface="+mn-ea"/>
                <a:cs typeface="+mn-cs"/>
              </a:rPr>
              <a:t>1. Text</a:t>
            </a:r>
          </a:p>
        </p:txBody>
      </p:sp>
      <p:sp>
        <p:nvSpPr>
          <p:cNvPr id="6" name="TextBox 5"/>
          <p:cNvSpPr txBox="1"/>
          <p:nvPr/>
        </p:nvSpPr>
        <p:spPr>
          <a:xfrm>
            <a:off x="420624" y="3054096"/>
            <a:ext cx="1444752" cy="9144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“The quick</a:t>
            </a: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brown fox…”</a:t>
            </a:r>
          </a:p>
        </p:txBody>
      </p:sp>
      <p:sp>
        <p:nvSpPr>
          <p:cNvPr id="7" name="Chevron 6"/>
          <p:cNvSpPr/>
          <p:nvPr/>
        </p:nvSpPr>
        <p:spPr>
          <a:xfrm>
            <a:off x="1993392" y="2889504"/>
            <a:ext cx="347472" cy="502920"/>
          </a:xfrm>
          <a:prstGeom prst="chevron">
            <a:avLst/>
          </a:prstGeom>
          <a:solidFill>
            <a:srgbClr val="FBC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ounded Rectangle 7"/>
          <p:cNvSpPr/>
          <p:nvPr/>
        </p:nvSpPr>
        <p:spPr>
          <a:xfrm>
            <a:off x="2304288" y="1984248"/>
            <a:ext cx="1664208" cy="2423160"/>
          </a:xfrm>
          <a:prstGeom prst="roundRect">
            <a:avLst/>
          </a:prstGeom>
          <a:solidFill>
            <a:srgbClr val="092C4F"/>
          </a:solidFill>
          <a:ln w="31750">
            <a:solidFill>
              <a:srgbClr val="26C1F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2414016" y="2276856"/>
            <a:ext cx="1444752" cy="5943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1DC"/>
                </a:solidFill>
                <a:latin typeface="Aptos"/>
              </a:defRPr>
            </a:pPr>
            <a:r>
              <a:rPr kumimoji="0" sz="2000" b="1" i="0" u="none" strike="noStrike" kern="1200" cap="none" spc="0" normalizeH="0" baseline="0" noProof="0">
                <a:ln>
                  <a:noFill/>
                </a:ln>
                <a:solidFill>
                  <a:srgbClr val="F5F1DC"/>
                </a:solidFill>
                <a:effectLst/>
                <a:uLnTx/>
                <a:uFillTx/>
                <a:latin typeface="Aptos"/>
                <a:ea typeface="+mn-ea"/>
                <a:cs typeface="+mn-cs"/>
              </a:rPr>
              <a:t>2. Tokens</a:t>
            </a:r>
          </a:p>
        </p:txBody>
      </p:sp>
      <p:sp>
        <p:nvSpPr>
          <p:cNvPr id="10" name="TextBox 9"/>
          <p:cNvSpPr txBox="1"/>
          <p:nvPr/>
        </p:nvSpPr>
        <p:spPr>
          <a:xfrm>
            <a:off x="2414016" y="3054096"/>
            <a:ext cx="1444752" cy="9144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Words become</a:t>
            </a: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numbers</a:t>
            </a:r>
          </a:p>
        </p:txBody>
      </p:sp>
      <p:sp>
        <p:nvSpPr>
          <p:cNvPr id="11" name="Chevron 10"/>
          <p:cNvSpPr/>
          <p:nvPr/>
        </p:nvSpPr>
        <p:spPr>
          <a:xfrm>
            <a:off x="3986783" y="2889504"/>
            <a:ext cx="347472" cy="502920"/>
          </a:xfrm>
          <a:prstGeom prst="chevron">
            <a:avLst/>
          </a:prstGeom>
          <a:solidFill>
            <a:srgbClr val="FBC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
          <p:cNvSpPr/>
          <p:nvPr/>
        </p:nvSpPr>
        <p:spPr>
          <a:xfrm>
            <a:off x="4297680" y="1984248"/>
            <a:ext cx="1664208" cy="2423160"/>
          </a:xfrm>
          <a:prstGeom prst="roundRect">
            <a:avLst/>
          </a:prstGeom>
          <a:solidFill>
            <a:srgbClr val="092C4F"/>
          </a:solidFill>
          <a:ln w="31750">
            <a:solidFill>
              <a:srgbClr val="26C1F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4224528" y="2276856"/>
            <a:ext cx="1847088"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1DC"/>
                </a:solidFill>
                <a:latin typeface="Aptos"/>
              </a:defRPr>
            </a:pPr>
            <a:r>
              <a:rPr kumimoji="0" b="1" i="0" u="none" strike="noStrike" kern="1200" cap="none" spc="0" normalizeH="0" baseline="0" noProof="0" dirty="0">
                <a:ln>
                  <a:noFill/>
                </a:ln>
                <a:solidFill>
                  <a:srgbClr val="F5F1DC"/>
                </a:solidFill>
                <a:effectLst/>
                <a:uLnTx/>
                <a:uFillTx/>
                <a:latin typeface="Aptos"/>
                <a:ea typeface="+mn-ea"/>
                <a:cs typeface="+mn-cs"/>
              </a:rPr>
              <a:t>3. Embeddings</a:t>
            </a:r>
          </a:p>
        </p:txBody>
      </p:sp>
      <p:sp>
        <p:nvSpPr>
          <p:cNvPr id="14" name="TextBox 13"/>
          <p:cNvSpPr txBox="1"/>
          <p:nvPr/>
        </p:nvSpPr>
        <p:spPr>
          <a:xfrm>
            <a:off x="4407408" y="3054096"/>
            <a:ext cx="1444752" cy="9144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dirty="0">
                <a:ln>
                  <a:noFill/>
                </a:ln>
                <a:solidFill>
                  <a:srgbClr val="B0E1F4"/>
                </a:solidFill>
                <a:effectLst/>
                <a:uLnTx/>
                <a:uFillTx/>
                <a:latin typeface="Aptos"/>
                <a:ea typeface="+mn-ea"/>
                <a:cs typeface="+mn-cs"/>
              </a:rPr>
              <a:t>Numbers become</a:t>
            </a: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dirty="0">
                <a:ln>
                  <a:noFill/>
                </a:ln>
                <a:solidFill>
                  <a:srgbClr val="B0E1F4"/>
                </a:solidFill>
                <a:effectLst/>
                <a:uLnTx/>
                <a:uFillTx/>
                <a:latin typeface="Aptos"/>
                <a:ea typeface="+mn-ea"/>
                <a:cs typeface="+mn-cs"/>
              </a:rPr>
              <a:t>vectors</a:t>
            </a:r>
          </a:p>
        </p:txBody>
      </p:sp>
      <p:sp>
        <p:nvSpPr>
          <p:cNvPr id="15" name="Chevron 14"/>
          <p:cNvSpPr/>
          <p:nvPr/>
        </p:nvSpPr>
        <p:spPr>
          <a:xfrm>
            <a:off x="5980176" y="2889504"/>
            <a:ext cx="347472" cy="502920"/>
          </a:xfrm>
          <a:prstGeom prst="chevron">
            <a:avLst/>
          </a:prstGeom>
          <a:solidFill>
            <a:srgbClr val="FBC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5"/>
          <p:cNvSpPr/>
          <p:nvPr/>
        </p:nvSpPr>
        <p:spPr>
          <a:xfrm>
            <a:off x="6291072" y="1984248"/>
            <a:ext cx="1664208" cy="2423160"/>
          </a:xfrm>
          <a:prstGeom prst="roundRect">
            <a:avLst/>
          </a:prstGeom>
          <a:solidFill>
            <a:srgbClr val="092C4F"/>
          </a:solidFill>
          <a:ln w="31750">
            <a:solidFill>
              <a:srgbClr val="FFC34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6400800" y="2276856"/>
            <a:ext cx="1444752" cy="5943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1DC"/>
                </a:solidFill>
                <a:latin typeface="Aptos"/>
              </a:defRPr>
            </a:pPr>
            <a:r>
              <a:rPr kumimoji="0" sz="2000" b="1" i="0" u="none" strike="noStrike" kern="1200" cap="none" spc="0" normalizeH="0" baseline="0" noProof="0">
                <a:ln>
                  <a:noFill/>
                </a:ln>
                <a:solidFill>
                  <a:srgbClr val="F5F1DC"/>
                </a:solidFill>
                <a:effectLst/>
                <a:uLnTx/>
                <a:uFillTx/>
                <a:latin typeface="Aptos"/>
                <a:ea typeface="+mn-ea"/>
                <a:cs typeface="+mn-cs"/>
              </a:rPr>
              <a:t>4. Attention</a:t>
            </a:r>
          </a:p>
        </p:txBody>
      </p:sp>
      <p:sp>
        <p:nvSpPr>
          <p:cNvPr id="18" name="TextBox 17"/>
          <p:cNvSpPr txBox="1"/>
          <p:nvPr/>
        </p:nvSpPr>
        <p:spPr>
          <a:xfrm>
            <a:off x="6400800" y="3054096"/>
            <a:ext cx="1444752" cy="9144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Tokens exchange</a:t>
            </a: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information</a:t>
            </a:r>
          </a:p>
        </p:txBody>
      </p:sp>
      <p:sp>
        <p:nvSpPr>
          <p:cNvPr id="19" name="Chevron 18"/>
          <p:cNvSpPr/>
          <p:nvPr/>
        </p:nvSpPr>
        <p:spPr>
          <a:xfrm>
            <a:off x="7973568" y="2889504"/>
            <a:ext cx="347472" cy="502920"/>
          </a:xfrm>
          <a:prstGeom prst="chevron">
            <a:avLst/>
          </a:prstGeom>
          <a:solidFill>
            <a:srgbClr val="FBC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9"/>
          <p:cNvSpPr/>
          <p:nvPr/>
        </p:nvSpPr>
        <p:spPr>
          <a:xfrm>
            <a:off x="8284464" y="1984248"/>
            <a:ext cx="1664208" cy="2423160"/>
          </a:xfrm>
          <a:prstGeom prst="roundRect">
            <a:avLst/>
          </a:prstGeom>
          <a:solidFill>
            <a:srgbClr val="092C4F"/>
          </a:solidFill>
          <a:ln w="31750">
            <a:solidFill>
              <a:srgbClr val="FFC34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8394192" y="2276856"/>
            <a:ext cx="1444752" cy="5943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1DC"/>
                </a:solidFill>
                <a:latin typeface="Aptos"/>
              </a:defRPr>
            </a:pPr>
            <a:r>
              <a:rPr kumimoji="0" sz="2000" b="1" i="0" u="none" strike="noStrike" kern="1200" cap="none" spc="0" normalizeH="0" baseline="0" noProof="0">
                <a:ln>
                  <a:noFill/>
                </a:ln>
                <a:solidFill>
                  <a:srgbClr val="F5F1DC"/>
                </a:solidFill>
                <a:effectLst/>
                <a:uLnTx/>
                <a:uFillTx/>
                <a:latin typeface="Aptos"/>
                <a:ea typeface="+mn-ea"/>
                <a:cs typeface="+mn-cs"/>
              </a:rPr>
              <a:t>5. Neural Network</a:t>
            </a:r>
          </a:p>
        </p:txBody>
      </p:sp>
      <p:sp>
        <p:nvSpPr>
          <p:cNvPr id="22" name="TextBox 21"/>
          <p:cNvSpPr txBox="1"/>
          <p:nvPr/>
        </p:nvSpPr>
        <p:spPr>
          <a:xfrm>
            <a:off x="8394192" y="3054096"/>
            <a:ext cx="1444752" cy="9144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Transforms</a:t>
            </a: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representations</a:t>
            </a:r>
          </a:p>
        </p:txBody>
      </p:sp>
      <p:sp>
        <p:nvSpPr>
          <p:cNvPr id="23" name="Chevron 22"/>
          <p:cNvSpPr/>
          <p:nvPr/>
        </p:nvSpPr>
        <p:spPr>
          <a:xfrm>
            <a:off x="9966960" y="2889504"/>
            <a:ext cx="347472" cy="502920"/>
          </a:xfrm>
          <a:prstGeom prst="chevron">
            <a:avLst/>
          </a:prstGeom>
          <a:solidFill>
            <a:srgbClr val="FBC0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23"/>
          <p:cNvSpPr/>
          <p:nvPr/>
        </p:nvSpPr>
        <p:spPr>
          <a:xfrm>
            <a:off x="10277856" y="1984248"/>
            <a:ext cx="1664208" cy="2423160"/>
          </a:xfrm>
          <a:prstGeom prst="roundRect">
            <a:avLst/>
          </a:prstGeom>
          <a:solidFill>
            <a:srgbClr val="092C4F"/>
          </a:solidFill>
          <a:ln w="31750">
            <a:solidFill>
              <a:srgbClr val="37D79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10387584" y="2276856"/>
            <a:ext cx="1444752" cy="5943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1DC"/>
                </a:solidFill>
                <a:latin typeface="Aptos"/>
              </a:defRPr>
            </a:pPr>
            <a:r>
              <a:rPr kumimoji="0" sz="2000" b="1" i="0" u="none" strike="noStrike" kern="1200" cap="none" spc="0" normalizeH="0" baseline="0" noProof="0">
                <a:ln>
                  <a:noFill/>
                </a:ln>
                <a:solidFill>
                  <a:srgbClr val="F5F1DC"/>
                </a:solidFill>
                <a:effectLst/>
                <a:uLnTx/>
                <a:uFillTx/>
                <a:latin typeface="Aptos"/>
                <a:ea typeface="+mn-ea"/>
                <a:cs typeface="+mn-cs"/>
              </a:rPr>
              <a:t>6. Output</a:t>
            </a:r>
          </a:p>
        </p:txBody>
      </p:sp>
      <p:sp>
        <p:nvSpPr>
          <p:cNvPr id="26" name="TextBox 25"/>
          <p:cNvSpPr txBox="1"/>
          <p:nvPr/>
        </p:nvSpPr>
        <p:spPr>
          <a:xfrm>
            <a:off x="10387584" y="3054096"/>
            <a:ext cx="1444752" cy="9144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Predicts the</a:t>
            </a: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B0E1F4"/>
                </a:solidFill>
                <a:latin typeface="Aptos"/>
              </a:defRPr>
            </a:pPr>
            <a:r>
              <a:rPr kumimoji="0" sz="1500" b="0" i="0" u="none" strike="noStrike" kern="1200" cap="none" spc="0" normalizeH="0" baseline="0" noProof="0">
                <a:ln>
                  <a:noFill/>
                </a:ln>
                <a:solidFill>
                  <a:srgbClr val="B0E1F4"/>
                </a:solidFill>
                <a:effectLst/>
                <a:uLnTx/>
                <a:uFillTx/>
                <a:latin typeface="Aptos"/>
                <a:ea typeface="+mn-ea"/>
                <a:cs typeface="+mn-cs"/>
              </a:rPr>
              <a:t>next token</a:t>
            </a:r>
          </a:p>
        </p:txBody>
      </p:sp>
      <p:sp>
        <p:nvSpPr>
          <p:cNvPr id="27" name="TextBox 26"/>
          <p:cNvSpPr txBox="1"/>
          <p:nvPr/>
        </p:nvSpPr>
        <p:spPr>
          <a:xfrm>
            <a:off x="685800" y="4910328"/>
            <a:ext cx="10835640" cy="5029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FFD576"/>
                </a:solidFill>
                <a:latin typeface="Aptos"/>
              </a:defRPr>
            </a:pPr>
            <a:r>
              <a:rPr kumimoji="0" sz="2100" b="1" i="0" u="none" strike="noStrike" kern="1200" cap="none" spc="0" normalizeH="0" baseline="0" noProof="0">
                <a:ln>
                  <a:noFill/>
                </a:ln>
                <a:solidFill>
                  <a:srgbClr val="FFD576"/>
                </a:solidFill>
                <a:effectLst/>
                <a:uLnTx/>
                <a:uFillTx/>
                <a:latin typeface="Aptos"/>
                <a:ea typeface="+mn-ea"/>
                <a:cs typeface="+mn-cs"/>
              </a:rPr>
              <a:t>Repeat this process to generate each additional token</a:t>
            </a:r>
          </a:p>
        </p:txBody>
      </p:sp>
      <p:sp>
        <p:nvSpPr>
          <p:cNvPr id="28" name="TextBox 27"/>
          <p:cNvSpPr txBox="1"/>
          <p:nvPr/>
        </p:nvSpPr>
        <p:spPr>
          <a:xfrm>
            <a:off x="594360" y="5623560"/>
            <a:ext cx="10972800" cy="70408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BDDCEC"/>
                </a:solidFill>
                <a:latin typeface="Aptos"/>
              </a:defRPr>
            </a:pPr>
            <a:r>
              <a:rPr kumimoji="0" sz="1700" b="0" i="0" u="none" strike="noStrike" kern="1200" cap="none" spc="0" normalizeH="0" baseline="0" noProof="0">
                <a:ln>
                  <a:noFill/>
                </a:ln>
                <a:solidFill>
                  <a:srgbClr val="BDDCEC"/>
                </a:solidFill>
                <a:effectLst/>
                <a:uLnTx/>
                <a:uFillTx/>
                <a:latin typeface="Aptos"/>
                <a:ea typeface="+mn-ea"/>
                <a:cs typeface="+mn-cs"/>
              </a:rPr>
              <a:t>Physical implementation: billions of calculations on GPUs, using electrical power, memory, and data-center infrastructure.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FD56C34B-C4C9-CD6C-4D46-25CF5CA25299}"/>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B91979E2-18FF-01A2-AB0D-D804BFC81315}"/>
              </a:ext>
            </a:extLst>
          </p:cNvPr>
          <p:cNvSpPr/>
          <p:nvPr/>
        </p:nvSpPr>
        <p:spPr>
          <a:xfrm>
            <a:off x="164592" y="164592"/>
            <a:ext cx="11859768" cy="6510528"/>
          </a:xfrm>
          <a:prstGeom prst="roundRect">
            <a:avLst/>
          </a:prstGeom>
          <a:noFill/>
          <a:ln w="15240">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F605894A-2BD8-AD4F-6057-3DDB71037B08}"/>
              </a:ext>
            </a:extLst>
          </p:cNvPr>
          <p:cNvSpPr txBox="1"/>
          <p:nvPr/>
        </p:nvSpPr>
        <p:spPr>
          <a:xfrm>
            <a:off x="502919" y="153550"/>
            <a:ext cx="11003281"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dirty="0">
                <a:solidFill>
                  <a:srgbClr val="F7D278"/>
                </a:solidFill>
                <a:latin typeface="Georgia"/>
              </a:rPr>
              <a:t> Operation of a Transformer</a:t>
            </a:r>
            <a:endParaRPr kumimoji="0" sz="4000" b="1" i="0" u="none" strike="noStrike" kern="1200" cap="none" spc="0" normalizeH="0" baseline="0" noProof="0" dirty="0">
              <a:ln>
                <a:noFill/>
              </a:ln>
              <a:solidFill>
                <a:srgbClr val="F7D278"/>
              </a:solidFill>
              <a:effectLst/>
              <a:uLnTx/>
              <a:uFillTx/>
              <a:latin typeface="Georgia"/>
              <a:ea typeface="+mn-ea"/>
              <a:cs typeface="+mn-cs"/>
            </a:endParaRPr>
          </a:p>
        </p:txBody>
      </p:sp>
      <p:sp>
        <p:nvSpPr>
          <p:cNvPr id="4" name="TextBox 3">
            <a:extLst>
              <a:ext uri="{FF2B5EF4-FFF2-40B4-BE49-F238E27FC236}">
                <a16:creationId xmlns:a16="http://schemas.microsoft.com/office/drawing/2014/main" id="{2ED73F5A-BA54-A033-0BD6-844B54163C01}"/>
              </a:ext>
            </a:extLst>
          </p:cNvPr>
          <p:cNvSpPr txBox="1"/>
          <p:nvPr/>
        </p:nvSpPr>
        <p:spPr>
          <a:xfrm>
            <a:off x="685800" y="738878"/>
            <a:ext cx="10690412"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1" u="none" strike="noStrike" kern="1200" cap="none" spc="0" normalizeH="0" baseline="0" noProof="0" dirty="0">
                <a:ln>
                  <a:noFill/>
                </a:ln>
                <a:solidFill>
                  <a:srgbClr val="FFFF00"/>
                </a:solidFill>
                <a:effectLst/>
                <a:uLnTx/>
                <a:uFillTx/>
                <a:latin typeface="Georgia"/>
                <a:ea typeface="+mn-ea"/>
                <a:cs typeface="+mn-cs"/>
              </a:rPr>
              <a:t>Visualizing</a:t>
            </a:r>
            <a:r>
              <a:rPr kumimoji="0" sz="1800" b="1" i="0" u="none" strike="noStrike" kern="1200" cap="none" spc="0" normalizeH="0" baseline="0" noProof="0" dirty="0">
                <a:ln>
                  <a:noFill/>
                </a:ln>
                <a:solidFill>
                  <a:srgbClr val="FFFF00"/>
                </a:solidFill>
                <a:effectLst/>
                <a:uLnTx/>
                <a:uFillTx/>
                <a:latin typeface="Georgia"/>
                <a:ea typeface="+mn-ea"/>
                <a:cs typeface="+mn-cs"/>
              </a:rPr>
              <a:t> the Dynamics of Artificial Intelligence</a:t>
            </a:r>
          </a:p>
        </p:txBody>
      </p:sp>
      <p:sp>
        <p:nvSpPr>
          <p:cNvPr id="39" name="TextBox 38">
            <a:extLst>
              <a:ext uri="{FF2B5EF4-FFF2-40B4-BE49-F238E27FC236}">
                <a16:creationId xmlns:a16="http://schemas.microsoft.com/office/drawing/2014/main" id="{C87CACC1-D642-9B0A-2786-017B36054494}"/>
              </a:ext>
            </a:extLst>
          </p:cNvPr>
          <p:cNvSpPr txBox="1"/>
          <p:nvPr/>
        </p:nvSpPr>
        <p:spPr>
          <a:xfrm>
            <a:off x="272995" y="2567948"/>
            <a:ext cx="351825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u="sng" dirty="0">
                <a:solidFill>
                  <a:srgbClr val="FFFF00"/>
                </a:solidFill>
              </a:rPr>
              <a:t>Tell me a story: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dirty="0">
              <a:solidFill>
                <a:schemeClr val="bg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Once upon  a time ….</a:t>
            </a:r>
            <a:endParaRPr kumimoji="0" sz="2000" i="0" u="none" strike="noStrike" kern="1200" cap="none" spc="0" normalizeH="0" baseline="0" noProof="0" dirty="0">
              <a:ln>
                <a:noFill/>
              </a:ln>
              <a:solidFill>
                <a:schemeClr val="bg1"/>
              </a:solidFill>
              <a:effectLst/>
              <a:uLnTx/>
              <a:uFillTx/>
              <a:ea typeface="+mn-ea"/>
              <a:cs typeface="+mn-cs"/>
            </a:endParaRPr>
          </a:p>
        </p:txBody>
      </p:sp>
      <p:pic>
        <p:nvPicPr>
          <p:cNvPr id="9" name="Picture 8">
            <a:extLst>
              <a:ext uri="{FF2B5EF4-FFF2-40B4-BE49-F238E27FC236}">
                <a16:creationId xmlns:a16="http://schemas.microsoft.com/office/drawing/2014/main" id="{68014482-E71A-259A-95B5-CD38125890CB}"/>
              </a:ext>
            </a:extLst>
          </p:cNvPr>
          <p:cNvPicPr>
            <a:picLocks noChangeAspect="1"/>
          </p:cNvPicPr>
          <p:nvPr/>
        </p:nvPicPr>
        <p:blipFill>
          <a:blip r:embed="rId2"/>
          <a:stretch>
            <a:fillRect/>
          </a:stretch>
        </p:blipFill>
        <p:spPr>
          <a:xfrm>
            <a:off x="5136776" y="1104051"/>
            <a:ext cx="1926777" cy="5409563"/>
          </a:xfrm>
          <a:prstGeom prst="rect">
            <a:avLst/>
          </a:prstGeom>
        </p:spPr>
      </p:pic>
      <p:sp>
        <p:nvSpPr>
          <p:cNvPr id="11" name="TextBox 10">
            <a:extLst>
              <a:ext uri="{FF2B5EF4-FFF2-40B4-BE49-F238E27FC236}">
                <a16:creationId xmlns:a16="http://schemas.microsoft.com/office/drawing/2014/main" id="{FF9692EA-3B8A-0847-86F3-584A2CAF0541}"/>
              </a:ext>
            </a:extLst>
          </p:cNvPr>
          <p:cNvSpPr txBox="1"/>
          <p:nvPr/>
        </p:nvSpPr>
        <p:spPr>
          <a:xfrm>
            <a:off x="5233865" y="6218967"/>
            <a:ext cx="1368642" cy="369332"/>
          </a:xfrm>
          <a:prstGeom prst="rect">
            <a:avLst/>
          </a:prstGeom>
          <a:solidFill>
            <a:schemeClr val="tx1"/>
          </a:solid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Arial Narrow" panose="020B0606020202030204" pitchFamily="34" charset="0"/>
              </a:rPr>
              <a:t>Once upon a </a:t>
            </a:r>
            <a:endParaRPr kumimoji="0" i="0" u="none" strike="noStrike" kern="1200" cap="none" spc="0" normalizeH="0" baseline="0" noProof="0" dirty="0">
              <a:ln>
                <a:noFill/>
              </a:ln>
              <a:solidFill>
                <a:schemeClr val="bg1"/>
              </a:solidFill>
              <a:effectLst/>
              <a:uLnTx/>
              <a:uFillTx/>
              <a:latin typeface="Arial Narrow" panose="020B0606020202030204" pitchFamily="34" charset="0"/>
            </a:endParaRPr>
          </a:p>
        </p:txBody>
      </p:sp>
      <p:pic>
        <p:nvPicPr>
          <p:cNvPr id="15" name="Picture 14" descr="A true “woods rabbit” | Young Forest &amp; Shrubland">
            <a:extLst>
              <a:ext uri="{FF2B5EF4-FFF2-40B4-BE49-F238E27FC236}">
                <a16:creationId xmlns:a16="http://schemas.microsoft.com/office/drawing/2014/main" id="{B75C5851-A91E-A409-6DB1-C864BBB06358}"/>
              </a:ext>
            </a:extLst>
          </p:cNvPr>
          <p:cNvPicPr>
            <a:picLocks noChangeAspect="1"/>
          </p:cNvPicPr>
          <p:nvPr/>
        </p:nvPicPr>
        <p:blipFill>
          <a:blip r:embed="rId3"/>
          <a:stretch>
            <a:fillRect/>
          </a:stretch>
        </p:blipFill>
        <p:spPr>
          <a:xfrm>
            <a:off x="502919" y="3939988"/>
            <a:ext cx="1943100" cy="1828800"/>
          </a:xfrm>
          <a:prstGeom prst="rect">
            <a:avLst/>
          </a:prstGeom>
        </p:spPr>
      </p:pic>
    </p:spTree>
    <p:extLst>
      <p:ext uri="{BB962C8B-B14F-4D97-AF65-F5344CB8AC3E}">
        <p14:creationId xmlns:p14="http://schemas.microsoft.com/office/powerpoint/2010/main" val="33915458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2E4AAA07-4CB5-C878-3020-9F58031FF9EF}"/>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A23101FF-7EAC-6664-8912-8FEA16146CAB}"/>
              </a:ext>
            </a:extLst>
          </p:cNvPr>
          <p:cNvSpPr/>
          <p:nvPr/>
        </p:nvSpPr>
        <p:spPr>
          <a:xfrm>
            <a:off x="164592" y="164592"/>
            <a:ext cx="11859768" cy="6510528"/>
          </a:xfrm>
          <a:prstGeom prst="roundRect">
            <a:avLst/>
          </a:prstGeom>
          <a:noFill/>
          <a:ln w="15240">
            <a:solidFill>
              <a:srgbClr val="6AD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Transformere Once upon a time">
            <a:hlinkClick r:id="" action="ppaction://media"/>
            <a:extLst>
              <a:ext uri="{FF2B5EF4-FFF2-40B4-BE49-F238E27FC236}">
                <a16:creationId xmlns:a16="http://schemas.microsoft.com/office/drawing/2014/main" id="{DA50411C-1E9F-EDE4-4B9D-92023CA6CAD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 y="73683"/>
            <a:ext cx="12192000" cy="6858000"/>
          </a:xfrm>
          <a:prstGeom prst="rect">
            <a:avLst/>
          </a:prstGeom>
        </p:spPr>
      </p:pic>
      <p:sp>
        <p:nvSpPr>
          <p:cNvPr id="6" name="Isosceles Triangle 5">
            <a:extLst>
              <a:ext uri="{FF2B5EF4-FFF2-40B4-BE49-F238E27FC236}">
                <a16:creationId xmlns:a16="http://schemas.microsoft.com/office/drawing/2014/main" id="{658A085F-B6D5-B756-C9A8-FDF8FDED3E06}"/>
              </a:ext>
            </a:extLst>
          </p:cNvPr>
          <p:cNvSpPr/>
          <p:nvPr/>
        </p:nvSpPr>
        <p:spPr>
          <a:xfrm rot="5400000">
            <a:off x="940754" y="6051715"/>
            <a:ext cx="579300" cy="470646"/>
          </a:xfrm>
          <a:prstGeom prst="triangle">
            <a:avLst/>
          </a:prstGeom>
          <a:solidFill>
            <a:srgbClr val="000000"/>
          </a:solidFill>
          <a:ln>
            <a:solidFill>
              <a:srgbClr val="F3D7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969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9867" fill="hold"/>
                                        <p:tgtEl>
                                          <p:spTgt spid="5"/>
                                        </p:tgtEl>
                                      </p:cBhvr>
                                    </p:cmd>
                                  </p:childTnLst>
                                </p:cTn>
                              </p:par>
                            </p:childTnLst>
                          </p:cTn>
                        </p:par>
                      </p:childTnLst>
                    </p:cTn>
                  </p:par>
                </p:childTnLst>
              </p:cTn>
              <p:nextCondLst>
                <p:cond evt="onClick" delay="0">
                  <p:tgtEl>
                    <p:spTgt spid="6"/>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50B18"/>
        </a:solidFill>
        <a:effectLst/>
      </p:bgPr>
    </p:bg>
    <p:spTree>
      <p:nvGrpSpPr>
        <p:cNvPr id="1" name="">
          <a:extLst>
            <a:ext uri="{FF2B5EF4-FFF2-40B4-BE49-F238E27FC236}">
              <a16:creationId xmlns:a16="http://schemas.microsoft.com/office/drawing/2014/main" id="{16941EFB-FBC2-E56E-60E5-7ED35F5785D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7CA60B3A-D2FD-832A-0125-1593482CD107}"/>
              </a:ext>
            </a:extLst>
          </p:cNvPr>
          <p:cNvSpPr/>
          <p:nvPr/>
        </p:nvSpPr>
        <p:spPr>
          <a:xfrm>
            <a:off x="137160" y="128016"/>
            <a:ext cx="11914632" cy="6565392"/>
          </a:xfrm>
          <a:prstGeom prst="roundRect">
            <a:avLst/>
          </a:prstGeom>
          <a:noFill/>
          <a:ln w="1397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20CDC022-2439-B178-3114-6745F24C1967}"/>
              </a:ext>
            </a:extLst>
          </p:cNvPr>
          <p:cNvSpPr txBox="1"/>
          <p:nvPr/>
        </p:nvSpPr>
        <p:spPr>
          <a:xfrm>
            <a:off x="3894315" y="246888"/>
            <a:ext cx="4382032" cy="477054"/>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BE3E"/>
                </a:solidFill>
                <a:latin typeface="Aptos Display"/>
              </a:defRPr>
            </a:pPr>
            <a:r>
              <a:rPr kumimoji="0" sz="2500" b="1" i="0" u="none" strike="noStrike" kern="1200" cap="none" spc="0" normalizeH="0" baseline="0" noProof="0" dirty="0">
                <a:ln>
                  <a:noFill/>
                </a:ln>
                <a:solidFill>
                  <a:srgbClr val="F4BE3E"/>
                </a:solidFill>
                <a:effectLst/>
                <a:uLnTx/>
                <a:uFillTx/>
                <a:latin typeface="Aptos Display"/>
                <a:ea typeface="+mn-ea"/>
                <a:cs typeface="+mn-cs"/>
              </a:rPr>
              <a:t>FROM A VECTOR TO A MATRIX</a:t>
            </a:r>
          </a:p>
        </p:txBody>
      </p:sp>
      <p:sp>
        <p:nvSpPr>
          <p:cNvPr id="4" name="TextBox 3">
            <a:extLst>
              <a:ext uri="{FF2B5EF4-FFF2-40B4-BE49-F238E27FC236}">
                <a16:creationId xmlns:a16="http://schemas.microsoft.com/office/drawing/2014/main" id="{BBB1FC89-8B8B-FA29-C379-6C9B6E43F3A5}"/>
              </a:ext>
            </a:extLst>
          </p:cNvPr>
          <p:cNvSpPr txBox="1"/>
          <p:nvPr/>
        </p:nvSpPr>
        <p:spPr>
          <a:xfrm>
            <a:off x="685800" y="749808"/>
            <a:ext cx="10835640" cy="347472"/>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a:solidFill>
                  <a:srgbClr val="B7C7D6"/>
                </a:solidFill>
                <a:latin typeface="Aptos"/>
              </a:defRPr>
            </a:pPr>
            <a:r>
              <a:rPr kumimoji="0" sz="1350" b="0" i="0" u="none" strike="noStrike" kern="1200" cap="none" spc="0" normalizeH="0" baseline="0" noProof="0">
                <a:ln>
                  <a:noFill/>
                </a:ln>
                <a:solidFill>
                  <a:srgbClr val="B7C7D6"/>
                </a:solidFill>
                <a:effectLst/>
                <a:uLnTx/>
                <a:uFillTx/>
                <a:latin typeface="Aptos"/>
                <a:ea typeface="+mn-ea"/>
                <a:cs typeface="+mn-cs"/>
              </a:rPr>
              <a:t>A simple visual bridge to understanding why Transformers fit GPUs so well</a:t>
            </a:r>
          </a:p>
        </p:txBody>
      </p:sp>
      <p:sp>
        <p:nvSpPr>
          <p:cNvPr id="5" name="Rounded Rectangle 4">
            <a:extLst>
              <a:ext uri="{FF2B5EF4-FFF2-40B4-BE49-F238E27FC236}">
                <a16:creationId xmlns:a16="http://schemas.microsoft.com/office/drawing/2014/main" id="{2F1EFB8D-203E-9930-D85F-B4C4C74567BB}"/>
              </a:ext>
            </a:extLst>
          </p:cNvPr>
          <p:cNvSpPr/>
          <p:nvPr/>
        </p:nvSpPr>
        <p:spPr>
          <a:xfrm>
            <a:off x="594360" y="1325880"/>
            <a:ext cx="4343400" cy="3429000"/>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z</a:t>
            </a: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31EEF258-A97F-B99E-3268-3C9DB299613A}"/>
              </a:ext>
            </a:extLst>
          </p:cNvPr>
          <p:cNvSpPr txBox="1"/>
          <p:nvPr/>
        </p:nvSpPr>
        <p:spPr>
          <a:xfrm>
            <a:off x="777240" y="1485341"/>
            <a:ext cx="3977639" cy="43088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46CAEE"/>
                </a:solidFill>
                <a:latin typeface="Aptos"/>
              </a:defRPr>
            </a:pPr>
            <a:r>
              <a:rPr kumimoji="0" sz="2200" b="1" i="0" u="none" strike="noStrike" kern="1200" cap="none" spc="0" normalizeH="0" baseline="0" noProof="0" dirty="0">
                <a:ln>
                  <a:noFill/>
                </a:ln>
                <a:solidFill>
                  <a:srgbClr val="46CAEE"/>
                </a:solidFill>
                <a:effectLst/>
                <a:uLnTx/>
                <a:uFillTx/>
                <a:latin typeface="Aptos"/>
                <a:ea typeface="+mn-ea"/>
                <a:cs typeface="+mn-cs"/>
              </a:rPr>
              <a:t>VECTOR</a:t>
            </a:r>
            <a:r>
              <a:rPr kumimoji="0" lang="en-US" sz="2200" b="1" i="0" u="none" strike="noStrike" kern="1200" cap="none" spc="0" normalizeH="0" baseline="0" noProof="0" dirty="0">
                <a:ln>
                  <a:noFill/>
                </a:ln>
                <a:solidFill>
                  <a:srgbClr val="46CAEE"/>
                </a:solidFill>
                <a:effectLst/>
                <a:uLnTx/>
                <a:uFillTx/>
                <a:latin typeface="Aptos"/>
                <a:ea typeface="+mn-ea"/>
                <a:cs typeface="+mn-cs"/>
              </a:rPr>
              <a:t> (Word)</a:t>
            </a:r>
            <a:endParaRPr kumimoji="0" sz="2200" b="1" i="0" u="none" strike="noStrike" kern="1200" cap="none" spc="0" normalizeH="0" baseline="0" noProof="0" dirty="0">
              <a:ln>
                <a:noFill/>
              </a:ln>
              <a:solidFill>
                <a:srgbClr val="46CAEE"/>
              </a:solidFill>
              <a:effectLst/>
              <a:uLnTx/>
              <a:uFillTx/>
              <a:latin typeface="Aptos"/>
              <a:ea typeface="+mn-ea"/>
              <a:cs typeface="+mn-cs"/>
            </a:endParaRPr>
          </a:p>
        </p:txBody>
      </p:sp>
      <p:sp>
        <p:nvSpPr>
          <p:cNvPr id="7" name="TextBox 6">
            <a:extLst>
              <a:ext uri="{FF2B5EF4-FFF2-40B4-BE49-F238E27FC236}">
                <a16:creationId xmlns:a16="http://schemas.microsoft.com/office/drawing/2014/main" id="{50C68389-8340-4442-6F2B-737E3A2610C9}"/>
              </a:ext>
            </a:extLst>
          </p:cNvPr>
          <p:cNvSpPr txBox="1"/>
          <p:nvPr/>
        </p:nvSpPr>
        <p:spPr>
          <a:xfrm>
            <a:off x="841248" y="1874519"/>
            <a:ext cx="3840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F5F8FA"/>
                </a:solidFill>
                <a:latin typeface="Aptos"/>
              </a:defRPr>
            </a:pPr>
            <a:r>
              <a:rPr kumimoji="0" sz="1500" b="0" i="0" u="none" strike="noStrike" kern="1200" cap="none" spc="0" normalizeH="0" baseline="0" noProof="0">
                <a:ln>
                  <a:noFill/>
                </a:ln>
                <a:solidFill>
                  <a:srgbClr val="F5F8FA"/>
                </a:solidFill>
                <a:effectLst/>
                <a:uLnTx/>
                <a:uFillTx/>
                <a:latin typeface="Aptos"/>
                <a:ea typeface="+mn-ea"/>
                <a:cs typeface="+mn-cs"/>
              </a:rPr>
              <a:t>One ordered list of numbers</a:t>
            </a:r>
          </a:p>
        </p:txBody>
      </p:sp>
      <p:sp>
        <p:nvSpPr>
          <p:cNvPr id="8" name="Rounded Rectangle 7">
            <a:extLst>
              <a:ext uri="{FF2B5EF4-FFF2-40B4-BE49-F238E27FC236}">
                <a16:creationId xmlns:a16="http://schemas.microsoft.com/office/drawing/2014/main" id="{274E0001-FBCF-13E8-948C-AAB85DDE502A}"/>
              </a:ext>
            </a:extLst>
          </p:cNvPr>
          <p:cNvSpPr/>
          <p:nvPr/>
        </p:nvSpPr>
        <p:spPr>
          <a:xfrm>
            <a:off x="1993392" y="239572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B8B8097C-4636-1412-5695-49CE64E50838}"/>
              </a:ext>
            </a:extLst>
          </p:cNvPr>
          <p:cNvSpPr txBox="1"/>
          <p:nvPr/>
        </p:nvSpPr>
        <p:spPr>
          <a:xfrm>
            <a:off x="1993392" y="239572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0.2</a:t>
            </a:r>
          </a:p>
        </p:txBody>
      </p:sp>
      <p:sp>
        <p:nvSpPr>
          <p:cNvPr id="10" name="Rounded Rectangle 9">
            <a:extLst>
              <a:ext uri="{FF2B5EF4-FFF2-40B4-BE49-F238E27FC236}">
                <a16:creationId xmlns:a16="http://schemas.microsoft.com/office/drawing/2014/main" id="{4A4B93B1-2640-A8FF-310A-30079F371BDE}"/>
              </a:ext>
            </a:extLst>
          </p:cNvPr>
          <p:cNvSpPr/>
          <p:nvPr/>
        </p:nvSpPr>
        <p:spPr>
          <a:xfrm>
            <a:off x="1993392" y="280720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A484F994-A106-9EA1-CD5B-7CF1625F8F52}"/>
              </a:ext>
            </a:extLst>
          </p:cNvPr>
          <p:cNvSpPr txBox="1"/>
          <p:nvPr/>
        </p:nvSpPr>
        <p:spPr>
          <a:xfrm>
            <a:off x="1993392" y="280720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−0.7</a:t>
            </a:r>
          </a:p>
        </p:txBody>
      </p:sp>
      <p:sp>
        <p:nvSpPr>
          <p:cNvPr id="12" name="Rounded Rectangle 11">
            <a:extLst>
              <a:ext uri="{FF2B5EF4-FFF2-40B4-BE49-F238E27FC236}">
                <a16:creationId xmlns:a16="http://schemas.microsoft.com/office/drawing/2014/main" id="{11684422-1A5A-DD2D-820C-1E1E810384DE}"/>
              </a:ext>
            </a:extLst>
          </p:cNvPr>
          <p:cNvSpPr/>
          <p:nvPr/>
        </p:nvSpPr>
        <p:spPr>
          <a:xfrm>
            <a:off x="1993392" y="321868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5CD054-F507-D24C-83ED-EDA64FB32E47}"/>
              </a:ext>
            </a:extLst>
          </p:cNvPr>
          <p:cNvSpPr txBox="1"/>
          <p:nvPr/>
        </p:nvSpPr>
        <p:spPr>
          <a:xfrm>
            <a:off x="1993392" y="321868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1.1</a:t>
            </a:r>
          </a:p>
        </p:txBody>
      </p:sp>
      <p:sp>
        <p:nvSpPr>
          <p:cNvPr id="14" name="Rounded Rectangle 13">
            <a:extLst>
              <a:ext uri="{FF2B5EF4-FFF2-40B4-BE49-F238E27FC236}">
                <a16:creationId xmlns:a16="http://schemas.microsoft.com/office/drawing/2014/main" id="{0464412D-A6EE-65F7-0B97-C6FDE1465E2C}"/>
              </a:ext>
            </a:extLst>
          </p:cNvPr>
          <p:cNvSpPr/>
          <p:nvPr/>
        </p:nvSpPr>
        <p:spPr>
          <a:xfrm>
            <a:off x="1993392" y="363016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AC4B5218-A2F4-C7C3-30BD-E8D17166B757}"/>
              </a:ext>
            </a:extLst>
          </p:cNvPr>
          <p:cNvSpPr txBox="1"/>
          <p:nvPr/>
        </p:nvSpPr>
        <p:spPr>
          <a:xfrm>
            <a:off x="1993392" y="363016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0.4</a:t>
            </a:r>
          </a:p>
        </p:txBody>
      </p:sp>
      <p:sp>
        <p:nvSpPr>
          <p:cNvPr id="16" name="Rounded Rectangle 15">
            <a:extLst>
              <a:ext uri="{FF2B5EF4-FFF2-40B4-BE49-F238E27FC236}">
                <a16:creationId xmlns:a16="http://schemas.microsoft.com/office/drawing/2014/main" id="{1BD6B9E0-0CCE-F486-80C1-10ADEBAA62F8}"/>
              </a:ext>
            </a:extLst>
          </p:cNvPr>
          <p:cNvSpPr/>
          <p:nvPr/>
        </p:nvSpPr>
        <p:spPr>
          <a:xfrm>
            <a:off x="1993392" y="404164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1817F075-8923-F035-B4A8-4DD261EF8D24}"/>
              </a:ext>
            </a:extLst>
          </p:cNvPr>
          <p:cNvSpPr txBox="1"/>
          <p:nvPr/>
        </p:nvSpPr>
        <p:spPr>
          <a:xfrm>
            <a:off x="1993392" y="404164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0.9</a:t>
            </a:r>
          </a:p>
        </p:txBody>
      </p:sp>
      <p:sp>
        <p:nvSpPr>
          <p:cNvPr id="18" name="TextBox 17">
            <a:extLst>
              <a:ext uri="{FF2B5EF4-FFF2-40B4-BE49-F238E27FC236}">
                <a16:creationId xmlns:a16="http://schemas.microsoft.com/office/drawing/2014/main" id="{C9716F0A-305F-BF2C-D77B-6B3A1F691064}"/>
              </a:ext>
            </a:extLst>
          </p:cNvPr>
          <p:cNvSpPr txBox="1"/>
          <p:nvPr/>
        </p:nvSpPr>
        <p:spPr>
          <a:xfrm>
            <a:off x="917449" y="4416552"/>
            <a:ext cx="3639312"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B7C7D6"/>
                </a:solidFill>
                <a:latin typeface="Aptos"/>
              </a:defRPr>
            </a:pPr>
            <a:r>
              <a:rPr kumimoji="0" sz="1300" b="1" i="0" u="none" strike="noStrike" kern="1200" cap="none" spc="0" normalizeH="0" baseline="0" noProof="0" dirty="0">
                <a:ln>
                  <a:noFill/>
                </a:ln>
                <a:solidFill>
                  <a:srgbClr val="B7C7D6"/>
                </a:solidFill>
                <a:effectLst/>
                <a:uLnTx/>
                <a:uFillTx/>
                <a:latin typeface="Aptos"/>
                <a:ea typeface="+mn-ea"/>
                <a:cs typeface="+mn-cs"/>
              </a:rPr>
              <a:t>Think: ONE word represented numerically</a:t>
            </a:r>
          </a:p>
        </p:txBody>
      </p:sp>
      <p:sp>
        <p:nvSpPr>
          <p:cNvPr id="19" name="Rounded Rectangle 18">
            <a:extLst>
              <a:ext uri="{FF2B5EF4-FFF2-40B4-BE49-F238E27FC236}">
                <a16:creationId xmlns:a16="http://schemas.microsoft.com/office/drawing/2014/main" id="{5ACAF0AD-4CDB-FD0A-1C71-CD23DF4222C6}"/>
              </a:ext>
            </a:extLst>
          </p:cNvPr>
          <p:cNvSpPr/>
          <p:nvPr/>
        </p:nvSpPr>
        <p:spPr>
          <a:xfrm>
            <a:off x="7242048" y="1325880"/>
            <a:ext cx="4343400" cy="342900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5FE0F19-033E-4A6D-4F12-03256F4B308D}"/>
              </a:ext>
            </a:extLst>
          </p:cNvPr>
          <p:cNvSpPr txBox="1"/>
          <p:nvPr/>
        </p:nvSpPr>
        <p:spPr>
          <a:xfrm>
            <a:off x="7424927" y="1485341"/>
            <a:ext cx="3977639" cy="43088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64DA91"/>
                </a:solidFill>
                <a:latin typeface="Aptos"/>
              </a:defRPr>
            </a:pPr>
            <a:r>
              <a:rPr kumimoji="0" sz="2200" b="1" i="0" u="none" strike="noStrike" kern="1200" cap="none" spc="0" normalizeH="0" baseline="0" noProof="0" dirty="0">
                <a:ln>
                  <a:noFill/>
                </a:ln>
                <a:solidFill>
                  <a:srgbClr val="64DA91"/>
                </a:solidFill>
                <a:effectLst/>
                <a:uLnTx/>
                <a:uFillTx/>
                <a:latin typeface="Aptos"/>
                <a:ea typeface="+mn-ea"/>
                <a:cs typeface="+mn-cs"/>
              </a:rPr>
              <a:t>MATRIX</a:t>
            </a:r>
            <a:r>
              <a:rPr kumimoji="0" lang="en-US" sz="2200" b="1" i="0" u="none" strike="noStrike" kern="1200" cap="none" spc="0" normalizeH="0" baseline="0" noProof="0" dirty="0">
                <a:ln>
                  <a:noFill/>
                </a:ln>
                <a:solidFill>
                  <a:srgbClr val="64DA91"/>
                </a:solidFill>
                <a:effectLst/>
                <a:uLnTx/>
                <a:uFillTx/>
                <a:latin typeface="Aptos"/>
                <a:ea typeface="+mn-ea"/>
                <a:cs typeface="+mn-cs"/>
              </a:rPr>
              <a:t> (Sentence)</a:t>
            </a:r>
            <a:endParaRPr kumimoji="0" sz="2200" b="1" i="0" u="none" strike="noStrike" kern="1200" cap="none" spc="0" normalizeH="0" baseline="0" noProof="0" dirty="0">
              <a:ln>
                <a:noFill/>
              </a:ln>
              <a:solidFill>
                <a:srgbClr val="64DA91"/>
              </a:solidFill>
              <a:effectLst/>
              <a:uLnTx/>
              <a:uFillTx/>
              <a:latin typeface="Aptos"/>
              <a:ea typeface="+mn-ea"/>
              <a:cs typeface="+mn-cs"/>
            </a:endParaRPr>
          </a:p>
        </p:txBody>
      </p:sp>
      <p:sp>
        <p:nvSpPr>
          <p:cNvPr id="21" name="TextBox 20">
            <a:extLst>
              <a:ext uri="{FF2B5EF4-FFF2-40B4-BE49-F238E27FC236}">
                <a16:creationId xmlns:a16="http://schemas.microsoft.com/office/drawing/2014/main" id="{7BA91141-3FF6-97B8-29B5-7E21EADD105D}"/>
              </a:ext>
            </a:extLst>
          </p:cNvPr>
          <p:cNvSpPr txBox="1"/>
          <p:nvPr/>
        </p:nvSpPr>
        <p:spPr>
          <a:xfrm>
            <a:off x="7479792" y="1874519"/>
            <a:ext cx="3840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F5F8FA"/>
                </a:solidFill>
                <a:latin typeface="Aptos"/>
              </a:defRPr>
            </a:pPr>
            <a:r>
              <a:rPr kumimoji="0" sz="1500" b="0" i="0" u="none" strike="noStrike" kern="1200" cap="none" spc="0" normalizeH="0" baseline="0" noProof="0">
                <a:ln>
                  <a:noFill/>
                </a:ln>
                <a:solidFill>
                  <a:srgbClr val="F5F8FA"/>
                </a:solidFill>
                <a:effectLst/>
                <a:uLnTx/>
                <a:uFillTx/>
                <a:latin typeface="Aptos"/>
                <a:ea typeface="+mn-ea"/>
                <a:cs typeface="+mn-cs"/>
              </a:rPr>
              <a:t>Many vectors arranged together</a:t>
            </a:r>
          </a:p>
        </p:txBody>
      </p:sp>
      <p:sp>
        <p:nvSpPr>
          <p:cNvPr id="22" name="Rounded Rectangle 21">
            <a:extLst>
              <a:ext uri="{FF2B5EF4-FFF2-40B4-BE49-F238E27FC236}">
                <a16:creationId xmlns:a16="http://schemas.microsoft.com/office/drawing/2014/main" id="{3DA4F82C-5535-37FE-EF3F-6873E9F45138}"/>
              </a:ext>
            </a:extLst>
          </p:cNvPr>
          <p:cNvSpPr/>
          <p:nvPr/>
        </p:nvSpPr>
        <p:spPr>
          <a:xfrm>
            <a:off x="7927848"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B3EC47EE-5F11-4E87-CE99-C179B6A9D7DC}"/>
              </a:ext>
            </a:extLst>
          </p:cNvPr>
          <p:cNvSpPr txBox="1"/>
          <p:nvPr/>
        </p:nvSpPr>
        <p:spPr>
          <a:xfrm>
            <a:off x="7927848"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24" name="Rounded Rectangle 23">
            <a:extLst>
              <a:ext uri="{FF2B5EF4-FFF2-40B4-BE49-F238E27FC236}">
                <a16:creationId xmlns:a16="http://schemas.microsoft.com/office/drawing/2014/main" id="{B0EA3D28-5DD5-EF33-A49B-667D010AAFB9}"/>
              </a:ext>
            </a:extLst>
          </p:cNvPr>
          <p:cNvSpPr/>
          <p:nvPr/>
        </p:nvSpPr>
        <p:spPr>
          <a:xfrm>
            <a:off x="8622792"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7CBBE21B-C1FB-7107-A4F3-6F1222FA186F}"/>
              </a:ext>
            </a:extLst>
          </p:cNvPr>
          <p:cNvSpPr txBox="1"/>
          <p:nvPr/>
        </p:nvSpPr>
        <p:spPr>
          <a:xfrm>
            <a:off x="8622792"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−.7</a:t>
            </a:r>
          </a:p>
        </p:txBody>
      </p:sp>
      <p:sp>
        <p:nvSpPr>
          <p:cNvPr id="26" name="Rounded Rectangle 25">
            <a:extLst>
              <a:ext uri="{FF2B5EF4-FFF2-40B4-BE49-F238E27FC236}">
                <a16:creationId xmlns:a16="http://schemas.microsoft.com/office/drawing/2014/main" id="{2DEF3B1C-8C8D-CBF1-A7FD-2669F9F33C5A}"/>
              </a:ext>
            </a:extLst>
          </p:cNvPr>
          <p:cNvSpPr/>
          <p:nvPr/>
        </p:nvSpPr>
        <p:spPr>
          <a:xfrm>
            <a:off x="9317736"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2BABF204-9DE1-FF95-AD27-1B9B2FADDA0C}"/>
              </a:ext>
            </a:extLst>
          </p:cNvPr>
          <p:cNvSpPr txBox="1"/>
          <p:nvPr/>
        </p:nvSpPr>
        <p:spPr>
          <a:xfrm>
            <a:off x="9317736"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1.1</a:t>
            </a:r>
          </a:p>
        </p:txBody>
      </p:sp>
      <p:sp>
        <p:nvSpPr>
          <p:cNvPr id="28" name="Rounded Rectangle 27">
            <a:extLst>
              <a:ext uri="{FF2B5EF4-FFF2-40B4-BE49-F238E27FC236}">
                <a16:creationId xmlns:a16="http://schemas.microsoft.com/office/drawing/2014/main" id="{2C483C7C-0E2A-4D75-2539-C0757B29A4ED}"/>
              </a:ext>
            </a:extLst>
          </p:cNvPr>
          <p:cNvSpPr/>
          <p:nvPr/>
        </p:nvSpPr>
        <p:spPr>
          <a:xfrm>
            <a:off x="10012680"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a:extLst>
              <a:ext uri="{FF2B5EF4-FFF2-40B4-BE49-F238E27FC236}">
                <a16:creationId xmlns:a16="http://schemas.microsoft.com/office/drawing/2014/main" id="{1A113549-9777-B396-EE59-5FC0298B6AC3}"/>
              </a:ext>
            </a:extLst>
          </p:cNvPr>
          <p:cNvSpPr txBox="1"/>
          <p:nvPr/>
        </p:nvSpPr>
        <p:spPr>
          <a:xfrm>
            <a:off x="10012680"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.4</a:t>
            </a:r>
          </a:p>
        </p:txBody>
      </p:sp>
      <p:sp>
        <p:nvSpPr>
          <p:cNvPr id="30" name="Rounded Rectangle 29">
            <a:extLst>
              <a:ext uri="{FF2B5EF4-FFF2-40B4-BE49-F238E27FC236}">
                <a16:creationId xmlns:a16="http://schemas.microsoft.com/office/drawing/2014/main" id="{F14F65ED-3CE9-1F5F-BCC1-8BF7428FF1B5}"/>
              </a:ext>
            </a:extLst>
          </p:cNvPr>
          <p:cNvSpPr/>
          <p:nvPr/>
        </p:nvSpPr>
        <p:spPr>
          <a:xfrm>
            <a:off x="7927848"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9C9CDAE8-8E2D-1217-CD74-0C24678F3A07}"/>
              </a:ext>
            </a:extLst>
          </p:cNvPr>
          <p:cNvSpPr txBox="1"/>
          <p:nvPr/>
        </p:nvSpPr>
        <p:spPr>
          <a:xfrm>
            <a:off x="7927848"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.8</a:t>
            </a:r>
          </a:p>
        </p:txBody>
      </p:sp>
      <p:sp>
        <p:nvSpPr>
          <p:cNvPr id="32" name="Rounded Rectangle 31">
            <a:extLst>
              <a:ext uri="{FF2B5EF4-FFF2-40B4-BE49-F238E27FC236}">
                <a16:creationId xmlns:a16="http://schemas.microsoft.com/office/drawing/2014/main" id="{C79F8DD1-E1A3-65DA-62B4-44635DD1AE48}"/>
              </a:ext>
            </a:extLst>
          </p:cNvPr>
          <p:cNvSpPr/>
          <p:nvPr/>
        </p:nvSpPr>
        <p:spPr>
          <a:xfrm>
            <a:off x="8622792"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0BB41975-DED4-E2B5-D8F7-92ADC5CC0A51}"/>
              </a:ext>
            </a:extLst>
          </p:cNvPr>
          <p:cNvSpPr txBox="1"/>
          <p:nvPr/>
        </p:nvSpPr>
        <p:spPr>
          <a:xfrm>
            <a:off x="8622792"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.1</a:t>
            </a:r>
          </a:p>
        </p:txBody>
      </p:sp>
      <p:sp>
        <p:nvSpPr>
          <p:cNvPr id="34" name="Rounded Rectangle 33">
            <a:extLst>
              <a:ext uri="{FF2B5EF4-FFF2-40B4-BE49-F238E27FC236}">
                <a16:creationId xmlns:a16="http://schemas.microsoft.com/office/drawing/2014/main" id="{A05C25F4-F911-B8C9-0A85-B3373C083DB5}"/>
              </a:ext>
            </a:extLst>
          </p:cNvPr>
          <p:cNvSpPr/>
          <p:nvPr/>
        </p:nvSpPr>
        <p:spPr>
          <a:xfrm>
            <a:off x="9317736"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DF234561-B13F-9B64-EA26-B41D1AF0E4BA}"/>
              </a:ext>
            </a:extLst>
          </p:cNvPr>
          <p:cNvSpPr txBox="1"/>
          <p:nvPr/>
        </p:nvSpPr>
        <p:spPr>
          <a:xfrm>
            <a:off x="9317736"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−.3</a:t>
            </a:r>
          </a:p>
        </p:txBody>
      </p:sp>
      <p:sp>
        <p:nvSpPr>
          <p:cNvPr id="36" name="Rounded Rectangle 35">
            <a:extLst>
              <a:ext uri="{FF2B5EF4-FFF2-40B4-BE49-F238E27FC236}">
                <a16:creationId xmlns:a16="http://schemas.microsoft.com/office/drawing/2014/main" id="{7D0BD2F9-A440-548C-792A-30B4D13AA18E}"/>
              </a:ext>
            </a:extLst>
          </p:cNvPr>
          <p:cNvSpPr/>
          <p:nvPr/>
        </p:nvSpPr>
        <p:spPr>
          <a:xfrm>
            <a:off x="10012680"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a:extLst>
              <a:ext uri="{FF2B5EF4-FFF2-40B4-BE49-F238E27FC236}">
                <a16:creationId xmlns:a16="http://schemas.microsoft.com/office/drawing/2014/main" id="{AED6E4E0-7BB8-5FDF-8E94-E20AA1665116}"/>
              </a:ext>
            </a:extLst>
          </p:cNvPr>
          <p:cNvSpPr txBox="1"/>
          <p:nvPr/>
        </p:nvSpPr>
        <p:spPr>
          <a:xfrm>
            <a:off x="10012680"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.9</a:t>
            </a:r>
          </a:p>
        </p:txBody>
      </p:sp>
      <p:sp>
        <p:nvSpPr>
          <p:cNvPr id="38" name="Rounded Rectangle 37">
            <a:extLst>
              <a:ext uri="{FF2B5EF4-FFF2-40B4-BE49-F238E27FC236}">
                <a16:creationId xmlns:a16="http://schemas.microsoft.com/office/drawing/2014/main" id="{3864E165-E6C6-F080-C4FA-9810A58BF168}"/>
              </a:ext>
            </a:extLst>
          </p:cNvPr>
          <p:cNvSpPr/>
          <p:nvPr/>
        </p:nvSpPr>
        <p:spPr>
          <a:xfrm>
            <a:off x="7927848"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3972D028-14EC-F91D-C355-2217085285DF}"/>
              </a:ext>
            </a:extLst>
          </p:cNvPr>
          <p:cNvSpPr txBox="1"/>
          <p:nvPr/>
        </p:nvSpPr>
        <p:spPr>
          <a:xfrm>
            <a:off x="7927848"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40" name="Rounded Rectangle 39">
            <a:extLst>
              <a:ext uri="{FF2B5EF4-FFF2-40B4-BE49-F238E27FC236}">
                <a16:creationId xmlns:a16="http://schemas.microsoft.com/office/drawing/2014/main" id="{2DA4DD2C-1A59-D90D-A999-4AE804AA53BC}"/>
              </a:ext>
            </a:extLst>
          </p:cNvPr>
          <p:cNvSpPr/>
          <p:nvPr/>
        </p:nvSpPr>
        <p:spPr>
          <a:xfrm>
            <a:off x="8622792"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12E8B6FD-49CF-5715-BA60-3AC06C268C27}"/>
              </a:ext>
            </a:extLst>
          </p:cNvPr>
          <p:cNvSpPr txBox="1"/>
          <p:nvPr/>
        </p:nvSpPr>
        <p:spPr>
          <a:xfrm>
            <a:off x="8622792"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.6</a:t>
            </a:r>
          </a:p>
        </p:txBody>
      </p:sp>
      <p:sp>
        <p:nvSpPr>
          <p:cNvPr id="42" name="Rounded Rectangle 41">
            <a:extLst>
              <a:ext uri="{FF2B5EF4-FFF2-40B4-BE49-F238E27FC236}">
                <a16:creationId xmlns:a16="http://schemas.microsoft.com/office/drawing/2014/main" id="{E4DA2A71-FFE7-9230-72C4-EA029DD4EA85}"/>
              </a:ext>
            </a:extLst>
          </p:cNvPr>
          <p:cNvSpPr/>
          <p:nvPr/>
        </p:nvSpPr>
        <p:spPr>
          <a:xfrm>
            <a:off x="9317736"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00F946C4-AEBC-C3A2-6348-4FEB99FBFDEB}"/>
              </a:ext>
            </a:extLst>
          </p:cNvPr>
          <p:cNvSpPr txBox="1"/>
          <p:nvPr/>
        </p:nvSpPr>
        <p:spPr>
          <a:xfrm>
            <a:off x="9317736"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.5</a:t>
            </a:r>
          </a:p>
        </p:txBody>
      </p:sp>
      <p:sp>
        <p:nvSpPr>
          <p:cNvPr id="44" name="Rounded Rectangle 43">
            <a:extLst>
              <a:ext uri="{FF2B5EF4-FFF2-40B4-BE49-F238E27FC236}">
                <a16:creationId xmlns:a16="http://schemas.microsoft.com/office/drawing/2014/main" id="{B39DD208-0189-C113-A8BC-DBE10E2FBF3A}"/>
              </a:ext>
            </a:extLst>
          </p:cNvPr>
          <p:cNvSpPr/>
          <p:nvPr/>
        </p:nvSpPr>
        <p:spPr>
          <a:xfrm>
            <a:off x="10012680"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a:extLst>
              <a:ext uri="{FF2B5EF4-FFF2-40B4-BE49-F238E27FC236}">
                <a16:creationId xmlns:a16="http://schemas.microsoft.com/office/drawing/2014/main" id="{29BA9D52-B316-612A-2367-21A792F9137A}"/>
              </a:ext>
            </a:extLst>
          </p:cNvPr>
          <p:cNvSpPr txBox="1"/>
          <p:nvPr/>
        </p:nvSpPr>
        <p:spPr>
          <a:xfrm>
            <a:off x="10012680"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1.0</a:t>
            </a:r>
          </a:p>
        </p:txBody>
      </p:sp>
      <p:sp>
        <p:nvSpPr>
          <p:cNvPr id="46" name="Rounded Rectangle 45">
            <a:extLst>
              <a:ext uri="{FF2B5EF4-FFF2-40B4-BE49-F238E27FC236}">
                <a16:creationId xmlns:a16="http://schemas.microsoft.com/office/drawing/2014/main" id="{3CE3A1C4-3D9C-FE36-75E1-A6C91C1EB896}"/>
              </a:ext>
            </a:extLst>
          </p:cNvPr>
          <p:cNvSpPr/>
          <p:nvPr/>
        </p:nvSpPr>
        <p:spPr>
          <a:xfrm>
            <a:off x="7927848"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FF2F73C3-DECB-8500-29A6-F7EDD96553FE}"/>
              </a:ext>
            </a:extLst>
          </p:cNvPr>
          <p:cNvSpPr txBox="1"/>
          <p:nvPr/>
        </p:nvSpPr>
        <p:spPr>
          <a:xfrm>
            <a:off x="7927848"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.7</a:t>
            </a:r>
          </a:p>
        </p:txBody>
      </p:sp>
      <p:sp>
        <p:nvSpPr>
          <p:cNvPr id="48" name="Rounded Rectangle 47">
            <a:extLst>
              <a:ext uri="{FF2B5EF4-FFF2-40B4-BE49-F238E27FC236}">
                <a16:creationId xmlns:a16="http://schemas.microsoft.com/office/drawing/2014/main" id="{1B306694-EEBB-C3D9-35BD-65CFD4F844EB}"/>
              </a:ext>
            </a:extLst>
          </p:cNvPr>
          <p:cNvSpPr/>
          <p:nvPr/>
        </p:nvSpPr>
        <p:spPr>
          <a:xfrm>
            <a:off x="8622792"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595BC60D-E1BA-45E8-D972-24E5A28CD2EF}"/>
              </a:ext>
            </a:extLst>
          </p:cNvPr>
          <p:cNvSpPr txBox="1"/>
          <p:nvPr/>
        </p:nvSpPr>
        <p:spPr>
          <a:xfrm>
            <a:off x="8622792"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−.4</a:t>
            </a:r>
          </a:p>
        </p:txBody>
      </p:sp>
      <p:sp>
        <p:nvSpPr>
          <p:cNvPr id="50" name="Rounded Rectangle 49">
            <a:extLst>
              <a:ext uri="{FF2B5EF4-FFF2-40B4-BE49-F238E27FC236}">
                <a16:creationId xmlns:a16="http://schemas.microsoft.com/office/drawing/2014/main" id="{0CE32EFF-FFFF-F0C4-E325-D18F158CDAC3}"/>
              </a:ext>
            </a:extLst>
          </p:cNvPr>
          <p:cNvSpPr/>
          <p:nvPr/>
        </p:nvSpPr>
        <p:spPr>
          <a:xfrm>
            <a:off x="9317736"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9F196989-1B38-12FE-1B5E-5EC9D4A302A5}"/>
              </a:ext>
            </a:extLst>
          </p:cNvPr>
          <p:cNvSpPr txBox="1"/>
          <p:nvPr/>
        </p:nvSpPr>
        <p:spPr>
          <a:xfrm>
            <a:off x="9317736"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52" name="Rounded Rectangle 51">
            <a:extLst>
              <a:ext uri="{FF2B5EF4-FFF2-40B4-BE49-F238E27FC236}">
                <a16:creationId xmlns:a16="http://schemas.microsoft.com/office/drawing/2014/main" id="{B8C229BA-2D0E-35FD-1703-8E52F4BA109D}"/>
              </a:ext>
            </a:extLst>
          </p:cNvPr>
          <p:cNvSpPr/>
          <p:nvPr/>
        </p:nvSpPr>
        <p:spPr>
          <a:xfrm>
            <a:off x="10012680"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a:extLst>
              <a:ext uri="{FF2B5EF4-FFF2-40B4-BE49-F238E27FC236}">
                <a16:creationId xmlns:a16="http://schemas.microsoft.com/office/drawing/2014/main" id="{E4E01B2A-A0B3-9B54-80C0-7127C05C962B}"/>
              </a:ext>
            </a:extLst>
          </p:cNvPr>
          <p:cNvSpPr txBox="1"/>
          <p:nvPr/>
        </p:nvSpPr>
        <p:spPr>
          <a:xfrm>
            <a:off x="10012680"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.3</a:t>
            </a:r>
          </a:p>
        </p:txBody>
      </p:sp>
      <p:sp>
        <p:nvSpPr>
          <p:cNvPr id="54" name="TextBox 53">
            <a:extLst>
              <a:ext uri="{FF2B5EF4-FFF2-40B4-BE49-F238E27FC236}">
                <a16:creationId xmlns:a16="http://schemas.microsoft.com/office/drawing/2014/main" id="{CA1C4227-4068-4FA9-0E05-6E59FA99344F}"/>
              </a:ext>
            </a:extLst>
          </p:cNvPr>
          <p:cNvSpPr txBox="1"/>
          <p:nvPr/>
        </p:nvSpPr>
        <p:spPr>
          <a:xfrm>
            <a:off x="7479792" y="4398264"/>
            <a:ext cx="37033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B7C7D6"/>
                </a:solidFill>
                <a:latin typeface="Aptos"/>
              </a:defRPr>
            </a:pPr>
            <a:r>
              <a:rPr kumimoji="0" sz="1300" b="1" i="0" u="none" strike="noStrike" kern="1200" cap="none" spc="0" normalizeH="0" baseline="0" noProof="0" dirty="0">
                <a:ln>
                  <a:noFill/>
                </a:ln>
                <a:solidFill>
                  <a:srgbClr val="B7C7D6"/>
                </a:solidFill>
                <a:effectLst/>
                <a:uLnTx/>
                <a:uFillTx/>
                <a:latin typeface="Aptos"/>
                <a:ea typeface="+mn-ea"/>
                <a:cs typeface="+mn-cs"/>
              </a:rPr>
              <a:t>Think: MANY words processed together</a:t>
            </a:r>
          </a:p>
        </p:txBody>
      </p:sp>
      <p:sp>
        <p:nvSpPr>
          <p:cNvPr id="56" name="TextBox 55">
            <a:extLst>
              <a:ext uri="{FF2B5EF4-FFF2-40B4-BE49-F238E27FC236}">
                <a16:creationId xmlns:a16="http://schemas.microsoft.com/office/drawing/2014/main" id="{C2D1DF63-A6F0-C449-FE4D-BDEF3C18650B}"/>
              </a:ext>
            </a:extLst>
          </p:cNvPr>
          <p:cNvSpPr txBox="1"/>
          <p:nvPr/>
        </p:nvSpPr>
        <p:spPr>
          <a:xfrm>
            <a:off x="4734212" y="3045214"/>
            <a:ext cx="2674683" cy="4616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4BE3E"/>
                </a:solidFill>
                <a:latin typeface="Aptos"/>
              </a:defRPr>
            </a:pPr>
            <a:r>
              <a:rPr kumimoji="0" sz="1800" b="1" i="0" u="none" strike="noStrike" kern="1200" cap="none" spc="0" normalizeH="0" baseline="0" noProof="0" dirty="0">
                <a:ln>
                  <a:noFill/>
                </a:ln>
                <a:solidFill>
                  <a:srgbClr val="F4BE3E"/>
                </a:solidFill>
                <a:effectLst/>
                <a:uLnTx/>
                <a:uFillTx/>
                <a:latin typeface="Aptos"/>
                <a:ea typeface="+mn-ea"/>
                <a:cs typeface="+mn-cs"/>
              </a:rPr>
              <a:t>ONE</a:t>
            </a:r>
            <a:r>
              <a:rPr kumimoji="0" lang="en-US" sz="1800" b="1" i="0" u="none" strike="noStrike" kern="1200" cap="none" spc="0" normalizeH="0" baseline="0" noProof="0" dirty="0">
                <a:ln>
                  <a:noFill/>
                </a:ln>
                <a:solidFill>
                  <a:srgbClr val="F4BE3E"/>
                </a:solidFill>
                <a:effectLst/>
                <a:uLnTx/>
                <a:uFillTx/>
                <a:latin typeface="Aptos"/>
                <a:ea typeface="+mn-ea"/>
                <a:cs typeface="+mn-cs"/>
              </a:rPr>
              <a:t>   </a:t>
            </a:r>
            <a:r>
              <a:rPr kumimoji="0" sz="2400" b="1" i="0" u="none" strike="noStrike" kern="1200" cap="none" spc="0" normalizeH="0" baseline="0" noProof="0" dirty="0">
                <a:ln>
                  <a:noFill/>
                </a:ln>
                <a:solidFill>
                  <a:srgbClr val="F4BE3E"/>
                </a:solidFill>
                <a:effectLst/>
                <a:uLnTx/>
                <a:uFillTx/>
                <a:latin typeface="Aptos"/>
                <a:ea typeface="+mn-ea"/>
                <a:cs typeface="+mn-cs"/>
              </a:rPr>
              <a:t>→</a:t>
            </a:r>
            <a:r>
              <a:rPr lang="en-US" b="1" dirty="0">
                <a:solidFill>
                  <a:srgbClr val="F4BE3E"/>
                </a:solidFill>
                <a:latin typeface="Aptos"/>
              </a:rPr>
              <a:t>  </a:t>
            </a:r>
            <a:r>
              <a:rPr kumimoji="0" sz="1800" b="1" i="0" u="none" strike="noStrike" kern="1200" cap="none" spc="0" normalizeH="0" baseline="0" noProof="0" dirty="0">
                <a:ln>
                  <a:noFill/>
                </a:ln>
                <a:solidFill>
                  <a:srgbClr val="F4BE3E"/>
                </a:solidFill>
                <a:effectLst/>
                <a:uLnTx/>
                <a:uFillTx/>
                <a:latin typeface="Aptos"/>
                <a:ea typeface="+mn-ea"/>
                <a:cs typeface="+mn-cs"/>
              </a:rPr>
              <a:t>MANY</a:t>
            </a:r>
          </a:p>
        </p:txBody>
      </p:sp>
      <p:sp>
        <p:nvSpPr>
          <p:cNvPr id="57" name="TextBox 56">
            <a:extLst>
              <a:ext uri="{FF2B5EF4-FFF2-40B4-BE49-F238E27FC236}">
                <a16:creationId xmlns:a16="http://schemas.microsoft.com/office/drawing/2014/main" id="{CABF2EE2-FA70-8228-DF44-2D9E5A00EE2F}"/>
              </a:ext>
            </a:extLst>
          </p:cNvPr>
          <p:cNvSpPr txBox="1"/>
          <p:nvPr/>
        </p:nvSpPr>
        <p:spPr>
          <a:xfrm>
            <a:off x="763523" y="5138928"/>
            <a:ext cx="10561320" cy="800219"/>
          </a:xfrm>
          <a:prstGeom prst="rect">
            <a:avLst/>
          </a:prstGeom>
          <a:noFill/>
        </p:spPr>
        <p:txBody>
          <a:bodyPr wrap="square" anchor="ctr">
            <a:spAutoFit/>
          </a:bodyPr>
          <a:lstStyle/>
          <a:p>
            <a:pPr lvl="0" algn="ctr">
              <a:defRPr sz="1800" b="1">
                <a:solidFill>
                  <a:srgbClr val="F5F8FA"/>
                </a:solidFill>
                <a:latin typeface="Aptos"/>
              </a:defRPr>
            </a:pPr>
            <a:r>
              <a:rPr lang="en-US" b="1" dirty="0"/>
              <a:t>The above matrix is simply a rectangular grid of numbers, like a set of pigeonholes.</a:t>
            </a:r>
          </a:p>
          <a:p>
            <a:pPr lvl="0" algn="ctr">
              <a:defRPr sz="1800" b="1">
                <a:solidFill>
                  <a:srgbClr val="F5F8FA"/>
                </a:solidFill>
                <a:latin typeface="Aptos"/>
              </a:defRPr>
            </a:pPr>
            <a:r>
              <a:rPr lang="en-US" sz="1000" b="1" dirty="0"/>
              <a:t> </a:t>
            </a:r>
          </a:p>
          <a:p>
            <a:pPr lvl="0" algn="ctr">
              <a:defRPr sz="1800" b="1">
                <a:solidFill>
                  <a:srgbClr val="F5F8FA"/>
                </a:solidFill>
                <a:latin typeface="Aptos"/>
              </a:defRPr>
            </a:pPr>
            <a:r>
              <a:rPr lang="en-US" b="1" dirty="0"/>
              <a:t> Each pigeonhole contains a number, identified by its row and column.</a:t>
            </a:r>
            <a:endParaRPr kumimoji="0" sz="1800" b="1" i="0" u="none" strike="noStrike" kern="1200" cap="none" spc="0" normalizeH="0" baseline="0" noProof="0" dirty="0">
              <a:ln>
                <a:noFill/>
              </a:ln>
              <a:solidFill>
                <a:srgbClr val="F5F8FA"/>
              </a:solidFill>
              <a:effectLst/>
              <a:uLnTx/>
              <a:uFillTx/>
              <a:latin typeface="Aptos"/>
              <a:ea typeface="+mn-ea"/>
              <a:cs typeface="+mn-cs"/>
            </a:endParaRPr>
          </a:p>
        </p:txBody>
      </p:sp>
      <p:sp>
        <p:nvSpPr>
          <p:cNvPr id="58" name="TextBox 57">
            <a:extLst>
              <a:ext uri="{FF2B5EF4-FFF2-40B4-BE49-F238E27FC236}">
                <a16:creationId xmlns:a16="http://schemas.microsoft.com/office/drawing/2014/main" id="{0A7BE250-8DD9-1BDA-BD29-16A0DB7E6291}"/>
              </a:ext>
            </a:extLst>
          </p:cNvPr>
          <p:cNvSpPr txBox="1"/>
          <p:nvPr/>
        </p:nvSpPr>
        <p:spPr>
          <a:xfrm>
            <a:off x="685800" y="6036154"/>
            <a:ext cx="10716766" cy="40011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2000" b="1" i="0" u="none" strike="noStrike" kern="1200" cap="none" spc="0" normalizeH="0" baseline="0" noProof="0" dirty="0">
                <a:ln>
                  <a:noFill/>
                </a:ln>
                <a:solidFill>
                  <a:srgbClr val="F4BE3E"/>
                </a:solidFill>
                <a:effectLst/>
                <a:uLnTx/>
                <a:uFillTx/>
                <a:latin typeface="Aptos"/>
                <a:ea typeface="+mn-ea"/>
                <a:cs typeface="+mn-cs"/>
              </a:rPr>
              <a:t>That shift—from one-at-a-time to many-at-once—is the bridge to Transformer parallelism.</a:t>
            </a:r>
          </a:p>
        </p:txBody>
      </p:sp>
      <p:sp>
        <p:nvSpPr>
          <p:cNvPr id="59" name="TextBox 58">
            <a:extLst>
              <a:ext uri="{FF2B5EF4-FFF2-40B4-BE49-F238E27FC236}">
                <a16:creationId xmlns:a16="http://schemas.microsoft.com/office/drawing/2014/main" id="{E77552F0-DE98-8F6B-2325-8DE053E9086A}"/>
              </a:ext>
            </a:extLst>
          </p:cNvPr>
          <p:cNvSpPr txBox="1"/>
          <p:nvPr/>
        </p:nvSpPr>
        <p:spPr>
          <a:xfrm rot="19716821">
            <a:off x="3256600" y="2376087"/>
            <a:ext cx="3124573" cy="584775"/>
          </a:xfrm>
          <a:prstGeom prst="rect">
            <a:avLst/>
          </a:prstGeom>
          <a:noFill/>
        </p:spPr>
        <p:txBody>
          <a:bodyPr wrap="none" rtlCol="0">
            <a:spAutoFit/>
          </a:bodyPr>
          <a:lstStyle/>
          <a:p>
            <a:r>
              <a:rPr lang="en-US" sz="3200" b="1" dirty="0">
                <a:solidFill>
                  <a:srgbClr val="00B0F0"/>
                </a:solidFill>
                <a:latin typeface="Chiller" panose="04020404031007020602" pitchFamily="82" charset="0"/>
              </a:rPr>
              <a:t>Example of a Vector </a:t>
            </a:r>
            <a:r>
              <a:rPr lang="en-US" sz="3200" b="1" dirty="0">
                <a:solidFill>
                  <a:srgbClr val="00B0F0"/>
                </a:solidFill>
                <a:latin typeface="Chiller" panose="04020404031007020602" pitchFamily="82" charset="0"/>
                <a:sym typeface="Wingdings" panose="05000000000000000000" pitchFamily="2" charset="2"/>
              </a:rPr>
              <a:t></a:t>
            </a:r>
            <a:endParaRPr lang="en-US" sz="3200" b="1" dirty="0">
              <a:solidFill>
                <a:srgbClr val="00B0F0"/>
              </a:solidFill>
              <a:latin typeface="Chiller" panose="04020404031007020602" pitchFamily="82" charset="0"/>
            </a:endParaRPr>
          </a:p>
        </p:txBody>
      </p:sp>
      <p:cxnSp>
        <p:nvCxnSpPr>
          <p:cNvPr id="61" name="Straight Arrow Connector 60">
            <a:extLst>
              <a:ext uri="{FF2B5EF4-FFF2-40B4-BE49-F238E27FC236}">
                <a16:creationId xmlns:a16="http://schemas.microsoft.com/office/drawing/2014/main" id="{A2101B2E-8E64-845B-4247-0EDEE6F76A2D}"/>
              </a:ext>
            </a:extLst>
          </p:cNvPr>
          <p:cNvCxnSpPr>
            <a:cxnSpLocks/>
          </p:cNvCxnSpPr>
          <p:nvPr/>
        </p:nvCxnSpPr>
        <p:spPr>
          <a:xfrm flipV="1">
            <a:off x="5764990" y="1178283"/>
            <a:ext cx="1554782" cy="897871"/>
          </a:xfrm>
          <a:prstGeom prst="straightConnector1">
            <a:avLst/>
          </a:prstGeom>
          <a:ln w="50800">
            <a:solidFill>
              <a:srgbClr val="00B0F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1837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71022"/>
        </a:solidFill>
        <a:effectLst/>
      </p:bgPr>
    </p:bg>
    <p:spTree>
      <p:nvGrpSpPr>
        <p:cNvPr id="1" name="">
          <a:extLst>
            <a:ext uri="{FF2B5EF4-FFF2-40B4-BE49-F238E27FC236}">
              <a16:creationId xmlns:a16="http://schemas.microsoft.com/office/drawing/2014/main" id="{C7A86EA4-9770-5F84-F639-BCE98F9DC3BE}"/>
            </a:ext>
          </a:extLst>
        </p:cNvPr>
        <p:cNvGrpSpPr/>
        <p:nvPr/>
      </p:nvGrpSpPr>
      <p:grpSpPr>
        <a:xfrm>
          <a:off x="0" y="0"/>
          <a:ext cx="0" cy="0"/>
          <a:chOff x="0" y="0"/>
          <a:chExt cx="0" cy="0"/>
        </a:xfrm>
      </p:grpSpPr>
      <p:pic>
        <p:nvPicPr>
          <p:cNvPr id="2" name="QKV_Matrix_Multiplication_Quick_Brown_Fox.mp4">
            <a:hlinkClick r:id="" action="ppaction://media"/>
            <a:extLst>
              <a:ext uri="{FF2B5EF4-FFF2-40B4-BE49-F238E27FC236}">
                <a16:creationId xmlns:a16="http://schemas.microsoft.com/office/drawing/2014/main" id="{A65C69DE-ACF7-D439-BBD1-D98AC60A6A3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10048"/>
            <a:ext cx="12191999" cy="6858000"/>
          </a:xfrm>
          <a:prstGeom prst="rect">
            <a:avLst/>
          </a:prstGeom>
        </p:spPr>
      </p:pic>
    </p:spTree>
    <p:extLst>
      <p:ext uri="{BB962C8B-B14F-4D97-AF65-F5344CB8AC3E}">
        <p14:creationId xmlns:p14="http://schemas.microsoft.com/office/powerpoint/2010/main" val="3089164598"/>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50B18"/>
        </a:solidFill>
        <a:effectLst/>
      </p:bgPr>
    </p:bg>
    <p:spTree>
      <p:nvGrpSpPr>
        <p:cNvPr id="1" name=""/>
        <p:cNvGrpSpPr/>
        <p:nvPr/>
      </p:nvGrpSpPr>
      <p:grpSpPr>
        <a:xfrm>
          <a:off x="0" y="0"/>
          <a:ext cx="0" cy="0"/>
          <a:chOff x="0" y="0"/>
          <a:chExt cx="0" cy="0"/>
        </a:xfrm>
      </p:grpSpPr>
      <p:sp>
        <p:nvSpPr>
          <p:cNvPr id="2" name="Rounded Rectangle 1"/>
          <p:cNvSpPr/>
          <p:nvPr/>
        </p:nvSpPr>
        <p:spPr>
          <a:xfrm>
            <a:off x="137160" y="128016"/>
            <a:ext cx="11914632" cy="6565392"/>
          </a:xfrm>
          <a:prstGeom prst="roundRect">
            <a:avLst/>
          </a:prstGeom>
          <a:noFill/>
          <a:ln w="1397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2317730" y="246888"/>
            <a:ext cx="7443769" cy="477054"/>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BE3E"/>
                </a:solidFill>
                <a:latin typeface="Aptos Display"/>
              </a:defRPr>
            </a:pPr>
            <a:r>
              <a:rPr kumimoji="0" sz="2500" b="1" i="0" u="sng" strike="noStrike" kern="1200" cap="none" spc="0" normalizeH="0" baseline="0" noProof="0" dirty="0">
                <a:ln>
                  <a:noFill/>
                </a:ln>
                <a:solidFill>
                  <a:srgbClr val="F4BE3E"/>
                </a:solidFill>
                <a:effectLst/>
                <a:uLnTx/>
                <a:uFillTx/>
                <a:latin typeface="Aptos Display"/>
                <a:ea typeface="+mn-ea"/>
                <a:cs typeface="+mn-cs"/>
              </a:rPr>
              <a:t>OLD LANGUAGE-MODEL ARCHITECTURE</a:t>
            </a:r>
            <a:r>
              <a:rPr kumimoji="0" lang="en-US" sz="2500" b="1" i="0" u="sng" strike="noStrike" kern="1200" cap="none" spc="0" normalizeH="0" baseline="0" noProof="0" dirty="0">
                <a:ln>
                  <a:noFill/>
                </a:ln>
                <a:solidFill>
                  <a:srgbClr val="F4BE3E"/>
                </a:solidFill>
                <a:effectLst/>
                <a:uLnTx/>
                <a:uFillTx/>
                <a:latin typeface="Aptos Display"/>
                <a:ea typeface="+mn-ea"/>
                <a:cs typeface="+mn-cs"/>
              </a:rPr>
              <a:t> Limitations</a:t>
            </a:r>
            <a:endParaRPr kumimoji="0" sz="2500" b="1" i="0" u="sng" strike="noStrike" kern="1200" cap="none" spc="0" normalizeH="0" baseline="0" noProof="0" dirty="0">
              <a:ln>
                <a:noFill/>
              </a:ln>
              <a:solidFill>
                <a:srgbClr val="F4BE3E"/>
              </a:solidFill>
              <a:effectLst/>
              <a:uLnTx/>
              <a:uFillTx/>
              <a:latin typeface="Aptos Display"/>
              <a:ea typeface="+mn-ea"/>
              <a:cs typeface="+mn-cs"/>
            </a:endParaRPr>
          </a:p>
        </p:txBody>
      </p:sp>
      <p:sp>
        <p:nvSpPr>
          <p:cNvPr id="4" name="TextBox 3"/>
          <p:cNvSpPr txBox="1"/>
          <p:nvPr/>
        </p:nvSpPr>
        <p:spPr>
          <a:xfrm>
            <a:off x="2412999" y="737465"/>
            <a:ext cx="6910832" cy="30008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a:solidFill>
                  <a:srgbClr val="B7C7D6"/>
                </a:solidFill>
                <a:latin typeface="Aptos"/>
              </a:defRPr>
            </a:pPr>
            <a:r>
              <a:rPr kumimoji="0" sz="1350" b="0" i="0" u="none" strike="noStrike" kern="1200" cap="none" spc="0" normalizeH="0" baseline="0" noProof="0" dirty="0">
                <a:ln>
                  <a:noFill/>
                </a:ln>
                <a:solidFill>
                  <a:srgbClr val="B7C7D6"/>
                </a:solidFill>
                <a:effectLst/>
                <a:uLnTx/>
                <a:uFillTx/>
                <a:latin typeface="Aptos"/>
                <a:ea typeface="+mn-ea"/>
                <a:cs typeface="+mn-cs"/>
              </a:rPr>
              <a:t>RNNs and LSTMs carried information forward one step at a time</a:t>
            </a:r>
          </a:p>
        </p:txBody>
      </p:sp>
      <p:sp>
        <p:nvSpPr>
          <p:cNvPr id="5" name="Rounded Rectangle 4"/>
          <p:cNvSpPr/>
          <p:nvPr/>
        </p:nvSpPr>
        <p:spPr>
          <a:xfrm>
            <a:off x="469649"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469649" y="2505090"/>
            <a:ext cx="1078992" cy="307777"/>
          </a:xfrm>
          <a:prstGeom prst="rect">
            <a:avLst/>
          </a:prstGeom>
          <a:noFill/>
        </p:spPr>
        <p:txBody>
          <a:bodyPr wrap="square" anchor="ctr">
            <a:spAutoFit/>
          </a:bodyPr>
          <a:lstStyle/>
          <a:p>
            <a:pPr lvl="0" algn="ctr">
              <a:defRPr sz="1400" b="1">
                <a:solidFill>
                  <a:srgbClr val="F5F8FA"/>
                </a:solidFill>
                <a:latin typeface="Aptos"/>
              </a:defRPr>
            </a:pPr>
            <a:r>
              <a:rPr kumimoji="0" lang="en-US" sz="1400" b="1" i="0" u="none" strike="noStrike" kern="1200" cap="none" spc="0" normalizeH="0" baseline="0" noProof="0" dirty="0">
                <a:ln>
                  <a:noFill/>
                </a:ln>
                <a:solidFill>
                  <a:srgbClr val="F5F8FA"/>
                </a:solidFill>
                <a:effectLst/>
                <a:uLnTx/>
                <a:uFillTx/>
                <a:latin typeface="Aptos"/>
                <a:ea typeface="+mn-ea"/>
                <a:cs typeface="+mn-cs"/>
              </a:rPr>
              <a:t>t</a:t>
            </a:r>
            <a:r>
              <a:rPr kumimoji="0" sz="1400" b="1" i="0" u="none" strike="noStrike" kern="1200" cap="none" spc="0" normalizeH="0" baseline="0" noProof="0" dirty="0">
                <a:ln>
                  <a:noFill/>
                </a:ln>
                <a:solidFill>
                  <a:srgbClr val="F5F8FA"/>
                </a:solidFill>
                <a:effectLst/>
                <a:uLnTx/>
                <a:uFillTx/>
                <a:latin typeface="Aptos"/>
                <a:ea typeface="+mn-ea"/>
                <a:cs typeface="+mn-cs"/>
              </a:rPr>
              <a:t>he</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7" name="Connector 6"/>
          <p:cNvCxnSpPr/>
          <p:nvPr/>
        </p:nvCxnSpPr>
        <p:spPr>
          <a:xfrm>
            <a:off x="1566929" y="2658979"/>
            <a:ext cx="256032"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1740665" y="2329795"/>
            <a:ext cx="1143000"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1740665" y="2505090"/>
            <a:ext cx="1143000" cy="307777"/>
          </a:xfrm>
          <a:prstGeom prst="rect">
            <a:avLst/>
          </a:prstGeom>
          <a:noFill/>
        </p:spPr>
        <p:txBody>
          <a:bodyPr wrap="square" anchor="ctr">
            <a:spAutoFit/>
          </a:bodyPr>
          <a:lstStyle/>
          <a:p>
            <a:pPr lvl="0" algn="ctr">
              <a:defRPr sz="1400" b="1">
                <a:solidFill>
                  <a:srgbClr val="F5F8FA"/>
                </a:solidFill>
                <a:latin typeface="Aptos"/>
              </a:defRPr>
            </a:pPr>
            <a:r>
              <a:rPr lang="en-US" sz="1400" b="1" dirty="0">
                <a:solidFill>
                  <a:srgbClr val="F5F8FA"/>
                </a:solidFill>
                <a:latin typeface="Aptos"/>
              </a:rPr>
              <a:t>q</a:t>
            </a:r>
            <a:r>
              <a:rPr kumimoji="0" sz="1400" b="1" i="0" u="none" strike="noStrike" kern="1200" cap="none" spc="0" normalizeH="0" baseline="0" noProof="0" dirty="0" err="1">
                <a:ln>
                  <a:noFill/>
                </a:ln>
                <a:solidFill>
                  <a:srgbClr val="F5F8FA"/>
                </a:solidFill>
                <a:effectLst/>
                <a:uLnTx/>
                <a:uFillTx/>
                <a:latin typeface="Aptos"/>
                <a:ea typeface="+mn-ea"/>
                <a:cs typeface="+mn-cs"/>
              </a:rPr>
              <a:t>uick</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10" name="Connector 9"/>
          <p:cNvCxnSpPr/>
          <p:nvPr/>
        </p:nvCxnSpPr>
        <p:spPr>
          <a:xfrm>
            <a:off x="2901953" y="2658979"/>
            <a:ext cx="256032"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011681"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11681" y="2505090"/>
            <a:ext cx="1078992" cy="307777"/>
          </a:xfrm>
          <a:prstGeom prst="rect">
            <a:avLst/>
          </a:prstGeom>
          <a:noFill/>
        </p:spPr>
        <p:txBody>
          <a:bodyPr wrap="square" anchor="ctr">
            <a:spAutoFit/>
          </a:bodyPr>
          <a:lstStyle/>
          <a:p>
            <a:pPr lvl="0" algn="ctr">
              <a:defRPr sz="1400" b="1">
                <a:solidFill>
                  <a:srgbClr val="F5F8FA"/>
                </a:solidFill>
                <a:latin typeface="Aptos"/>
              </a:defRPr>
            </a:pPr>
            <a:r>
              <a:rPr lang="en-US" sz="1400" b="1" dirty="0">
                <a:solidFill>
                  <a:srgbClr val="F5F8FA"/>
                </a:solidFill>
                <a:latin typeface="Aptos"/>
              </a:rPr>
              <a:t>b</a:t>
            </a:r>
            <a:r>
              <a:rPr kumimoji="0" sz="1400" b="1" i="0" u="none" strike="noStrike" kern="1200" cap="none" spc="0" normalizeH="0" baseline="0" noProof="0" dirty="0" err="1">
                <a:ln>
                  <a:noFill/>
                </a:ln>
                <a:solidFill>
                  <a:srgbClr val="F5F8FA"/>
                </a:solidFill>
                <a:effectLst/>
                <a:uLnTx/>
                <a:uFillTx/>
                <a:latin typeface="Aptos"/>
                <a:ea typeface="+mn-ea"/>
                <a:cs typeface="+mn-cs"/>
              </a:rPr>
              <a:t>rown</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13" name="Connector 12"/>
          <p:cNvCxnSpPr/>
          <p:nvPr/>
        </p:nvCxnSpPr>
        <p:spPr>
          <a:xfrm>
            <a:off x="4108960" y="2658979"/>
            <a:ext cx="256032"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4282696"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4282696" y="2505090"/>
            <a:ext cx="1078992" cy="307777"/>
          </a:xfrm>
          <a:prstGeom prst="rect">
            <a:avLst/>
          </a:prstGeom>
          <a:noFill/>
        </p:spPr>
        <p:txBody>
          <a:bodyPr wrap="square" anchor="ctr">
            <a:spAutoFit/>
          </a:bodyPr>
          <a:lstStyle/>
          <a:p>
            <a:pPr lvl="0" algn="ctr">
              <a:defRPr sz="1400" b="1">
                <a:solidFill>
                  <a:srgbClr val="F5F8FA"/>
                </a:solidFill>
                <a:latin typeface="Aptos"/>
              </a:defRPr>
            </a:pPr>
            <a:r>
              <a:rPr kumimoji="0" lang="en-US" sz="1400" b="1" i="0" u="none" strike="noStrike" kern="1200" cap="none" spc="0" normalizeH="0" baseline="0" noProof="0" dirty="0">
                <a:ln>
                  <a:noFill/>
                </a:ln>
                <a:solidFill>
                  <a:srgbClr val="F5F8FA"/>
                </a:solidFill>
                <a:effectLst/>
                <a:uLnTx/>
                <a:uFillTx/>
                <a:latin typeface="Aptos"/>
                <a:ea typeface="+mn-ea"/>
                <a:cs typeface="+mn-cs"/>
              </a:rPr>
              <a:t>f</a:t>
            </a:r>
            <a:r>
              <a:rPr kumimoji="0" sz="1400" b="1" i="0" u="none" strike="noStrike" kern="1200" cap="none" spc="0" normalizeH="0" baseline="0" noProof="0" dirty="0">
                <a:ln>
                  <a:noFill/>
                </a:ln>
                <a:solidFill>
                  <a:srgbClr val="F5F8FA"/>
                </a:solidFill>
                <a:effectLst/>
                <a:uLnTx/>
                <a:uFillTx/>
                <a:latin typeface="Aptos"/>
                <a:ea typeface="+mn-ea"/>
                <a:cs typeface="+mn-cs"/>
              </a:rPr>
              <a:t>ox</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16" name="Connector 15"/>
          <p:cNvCxnSpPr/>
          <p:nvPr/>
        </p:nvCxnSpPr>
        <p:spPr>
          <a:xfrm>
            <a:off x="5379976" y="2658979"/>
            <a:ext cx="256032"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5553712"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5553712" y="2505090"/>
            <a:ext cx="1078992" cy="307777"/>
          </a:xfrm>
          <a:prstGeom prst="rect">
            <a:avLst/>
          </a:prstGeom>
          <a:noFill/>
        </p:spPr>
        <p:txBody>
          <a:bodyPr wrap="square" anchor="ctr">
            <a:spAutoFit/>
          </a:bodyPr>
          <a:lstStyle/>
          <a:p>
            <a:pPr lvl="0" algn="ctr">
              <a:defRPr sz="1400" b="1">
                <a:solidFill>
                  <a:srgbClr val="F5F8FA"/>
                </a:solidFill>
                <a:latin typeface="Aptos"/>
              </a:defRPr>
            </a:pPr>
            <a:r>
              <a:rPr lang="en-US" sz="1400" b="1" dirty="0">
                <a:solidFill>
                  <a:srgbClr val="F5F8FA"/>
                </a:solidFill>
                <a:latin typeface="Aptos"/>
              </a:rPr>
              <a:t>j</a:t>
            </a:r>
            <a:r>
              <a:rPr kumimoji="0" sz="1400" b="1" i="0" u="none" strike="noStrike" kern="1200" cap="none" spc="0" normalizeH="0" baseline="0" noProof="0" dirty="0">
                <a:ln>
                  <a:noFill/>
                </a:ln>
                <a:solidFill>
                  <a:srgbClr val="F5F8FA"/>
                </a:solidFill>
                <a:effectLst/>
                <a:uLnTx/>
                <a:uFillTx/>
                <a:latin typeface="Aptos"/>
                <a:ea typeface="+mn-ea"/>
                <a:cs typeface="+mn-cs"/>
              </a:rPr>
              <a:t>umps</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19" name="Connector 18"/>
          <p:cNvCxnSpPr/>
          <p:nvPr/>
        </p:nvCxnSpPr>
        <p:spPr>
          <a:xfrm>
            <a:off x="6650992" y="2658979"/>
            <a:ext cx="256032"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6824728"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6824728" y="2505090"/>
            <a:ext cx="1078992" cy="307777"/>
          </a:xfrm>
          <a:prstGeom prst="rect">
            <a:avLst/>
          </a:prstGeom>
          <a:noFill/>
        </p:spPr>
        <p:txBody>
          <a:bodyPr wrap="square" anchor="ctr">
            <a:spAutoFit/>
          </a:bodyPr>
          <a:lstStyle/>
          <a:p>
            <a:pPr lvl="0" algn="ctr">
              <a:defRPr sz="1400" b="1">
                <a:solidFill>
                  <a:srgbClr val="F5F8FA"/>
                </a:solidFill>
                <a:latin typeface="Aptos"/>
              </a:defRPr>
            </a:pPr>
            <a:r>
              <a:rPr lang="en-US" sz="1400" b="1" dirty="0">
                <a:solidFill>
                  <a:srgbClr val="F5F8FA"/>
                </a:solidFill>
                <a:latin typeface="Aptos"/>
              </a:rPr>
              <a:t>o</a:t>
            </a:r>
            <a:r>
              <a:rPr kumimoji="0" sz="1400" b="1" i="0" u="none" strike="noStrike" kern="1200" cap="none" spc="0" normalizeH="0" baseline="0" noProof="0" dirty="0" err="1">
                <a:ln>
                  <a:noFill/>
                </a:ln>
                <a:solidFill>
                  <a:srgbClr val="F5F8FA"/>
                </a:solidFill>
                <a:effectLst/>
                <a:uLnTx/>
                <a:uFillTx/>
                <a:latin typeface="Aptos"/>
                <a:ea typeface="+mn-ea"/>
                <a:cs typeface="+mn-cs"/>
              </a:rPr>
              <a:t>ver</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22" name="Connector 21"/>
          <p:cNvCxnSpPr/>
          <p:nvPr/>
        </p:nvCxnSpPr>
        <p:spPr>
          <a:xfrm>
            <a:off x="7922008" y="2658979"/>
            <a:ext cx="256033"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8095744"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8095744" y="2505090"/>
            <a:ext cx="1078992" cy="307777"/>
          </a:xfrm>
          <a:prstGeom prst="rect">
            <a:avLst/>
          </a:prstGeom>
          <a:noFill/>
        </p:spPr>
        <p:txBody>
          <a:bodyPr wrap="square" anchor="ctr">
            <a:spAutoFit/>
          </a:bodyPr>
          <a:lstStyle/>
          <a:p>
            <a:pPr lvl="0" algn="ctr">
              <a:defRPr sz="1400" b="1">
                <a:solidFill>
                  <a:srgbClr val="F5F8FA"/>
                </a:solidFill>
                <a:latin typeface="Aptos"/>
              </a:defRPr>
            </a:pPr>
            <a:r>
              <a:rPr lang="en-US" sz="1400" b="1" dirty="0">
                <a:solidFill>
                  <a:srgbClr val="F5F8FA"/>
                </a:solidFill>
                <a:latin typeface="Aptos"/>
              </a:rPr>
              <a:t>t</a:t>
            </a:r>
            <a:r>
              <a:rPr kumimoji="0" sz="1400" b="1" i="0" u="none" strike="noStrike" kern="1200" cap="none" spc="0" normalizeH="0" baseline="0" noProof="0" dirty="0">
                <a:ln>
                  <a:noFill/>
                </a:ln>
                <a:solidFill>
                  <a:srgbClr val="F5F8FA"/>
                </a:solidFill>
                <a:effectLst/>
                <a:uLnTx/>
                <a:uFillTx/>
                <a:latin typeface="Aptos"/>
                <a:ea typeface="+mn-ea"/>
                <a:cs typeface="+mn-cs"/>
              </a:rPr>
              <a:t>he</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25" name="Connector 24"/>
          <p:cNvCxnSpPr/>
          <p:nvPr/>
        </p:nvCxnSpPr>
        <p:spPr>
          <a:xfrm>
            <a:off x="9193024" y="2658979"/>
            <a:ext cx="256032"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9366761"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9366761" y="2505090"/>
            <a:ext cx="1078992" cy="307777"/>
          </a:xfrm>
          <a:prstGeom prst="rect">
            <a:avLst/>
          </a:prstGeom>
          <a:noFill/>
        </p:spPr>
        <p:txBody>
          <a:bodyPr wrap="square" anchor="ctr">
            <a:spAutoFit/>
          </a:bodyPr>
          <a:lstStyle/>
          <a:p>
            <a:pPr lvl="0" algn="ctr">
              <a:defRPr sz="1400" b="1">
                <a:solidFill>
                  <a:srgbClr val="F5F8FA"/>
                </a:solidFill>
                <a:latin typeface="Aptos"/>
              </a:defRPr>
            </a:pPr>
            <a:r>
              <a:rPr lang="en-US" sz="1400" b="1" dirty="0">
                <a:solidFill>
                  <a:srgbClr val="F5F8FA"/>
                </a:solidFill>
                <a:latin typeface="Aptos"/>
              </a:rPr>
              <a:t>l</a:t>
            </a:r>
            <a:r>
              <a:rPr kumimoji="0" sz="1400" b="1" i="0" u="none" strike="noStrike" kern="1200" cap="none" spc="0" normalizeH="0" baseline="0" noProof="0" dirty="0" err="1">
                <a:ln>
                  <a:noFill/>
                </a:ln>
                <a:solidFill>
                  <a:srgbClr val="F5F8FA"/>
                </a:solidFill>
                <a:effectLst/>
                <a:uLnTx/>
                <a:uFillTx/>
                <a:latin typeface="Aptos"/>
                <a:ea typeface="+mn-ea"/>
                <a:cs typeface="+mn-cs"/>
              </a:rPr>
              <a:t>azy</a:t>
            </a:r>
            <a:r>
              <a:rPr kumimoji="0" lang="en-US" sz="1400" b="1" i="0" u="none" strike="noStrike" kern="1200" cap="none" spc="0" normalizeH="0" baseline="0" noProof="0" dirty="0">
                <a:ln>
                  <a:noFill/>
                </a:ln>
                <a:solidFill>
                  <a:srgbClr val="F5F8FA"/>
                </a:solidFill>
                <a:effectLst/>
                <a:uLnTx/>
                <a:uFillTx/>
                <a:latin typeface="Aptos"/>
                <a:ea typeface="+mn-ea"/>
                <a:cs typeface="+mn-cs"/>
              </a:rPr>
              <a:t> </a:t>
            </a:r>
            <a:r>
              <a:rPr lang="en-US" sz="1400" b="1" dirty="0"/>
              <a:t>→</a:t>
            </a:r>
            <a:endParaRPr kumimoji="0" sz="1400" b="1" i="0" u="none" strike="noStrike" kern="1200" cap="none" spc="0" normalizeH="0" baseline="0" noProof="0" dirty="0">
              <a:ln>
                <a:noFill/>
              </a:ln>
              <a:solidFill>
                <a:srgbClr val="F5F8FA"/>
              </a:solidFill>
              <a:effectLst/>
              <a:uLnTx/>
              <a:uFillTx/>
              <a:latin typeface="Aptos"/>
              <a:ea typeface="+mn-ea"/>
              <a:cs typeface="+mn-cs"/>
            </a:endParaRPr>
          </a:p>
        </p:txBody>
      </p:sp>
      <p:cxnSp>
        <p:nvCxnSpPr>
          <p:cNvPr id="28" name="Connector 27"/>
          <p:cNvCxnSpPr/>
          <p:nvPr/>
        </p:nvCxnSpPr>
        <p:spPr>
          <a:xfrm>
            <a:off x="10464040" y="2658979"/>
            <a:ext cx="256033" cy="0"/>
          </a:xfrm>
          <a:prstGeom prst="line">
            <a:avLst/>
          </a:prstGeom>
          <a:ln w="21590">
            <a:solidFill>
              <a:srgbClr val="F4BE3E"/>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10637777" y="2329795"/>
            <a:ext cx="1078992" cy="658368"/>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p:cNvSpPr txBox="1"/>
          <p:nvPr/>
        </p:nvSpPr>
        <p:spPr>
          <a:xfrm>
            <a:off x="10637777" y="2505090"/>
            <a:ext cx="1078992" cy="307777"/>
          </a:xfrm>
          <a:prstGeom prst="rect">
            <a:avLst/>
          </a:prstGeom>
          <a:noFill/>
        </p:spPr>
        <p:txBody>
          <a:bodyPr wrap="square" anchor="ctr">
            <a:spAutoFit/>
          </a:bodyPr>
          <a:lstStyle/>
          <a:p>
            <a:pPr lvl="0" algn="ctr">
              <a:defRPr sz="1400" b="1">
                <a:solidFill>
                  <a:srgbClr val="F5F8FA"/>
                </a:solidFill>
                <a:latin typeface="Aptos"/>
              </a:defRPr>
            </a:pPr>
            <a:r>
              <a:rPr kumimoji="0" sz="1400" b="1" i="0" u="none" strike="noStrike" kern="1200" cap="none" spc="0" normalizeH="0" baseline="0" noProof="0" dirty="0">
                <a:ln>
                  <a:noFill/>
                </a:ln>
                <a:solidFill>
                  <a:srgbClr val="F5F8FA"/>
                </a:solidFill>
                <a:effectLst/>
                <a:uLnTx/>
                <a:uFillTx/>
                <a:latin typeface="Aptos"/>
                <a:ea typeface="+mn-ea"/>
                <a:cs typeface="+mn-cs"/>
              </a:rPr>
              <a:t>dog</a:t>
            </a:r>
          </a:p>
        </p:txBody>
      </p:sp>
      <p:sp>
        <p:nvSpPr>
          <p:cNvPr id="31" name="TextBox 30"/>
          <p:cNvSpPr txBox="1"/>
          <p:nvPr/>
        </p:nvSpPr>
        <p:spPr>
          <a:xfrm>
            <a:off x="905256" y="3092715"/>
            <a:ext cx="1042416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8FA"/>
                </a:solidFill>
                <a:latin typeface="Aptos"/>
              </a:defRPr>
            </a:pPr>
            <a:r>
              <a:rPr kumimoji="0" sz="2000" b="1" i="0" u="none" strike="noStrike" kern="1200" cap="none" spc="0" normalizeH="0" baseline="0" noProof="0" dirty="0">
                <a:ln>
                  <a:noFill/>
                </a:ln>
                <a:solidFill>
                  <a:srgbClr val="F5F8FA"/>
                </a:solidFill>
                <a:effectLst/>
                <a:uLnTx/>
                <a:uFillTx/>
                <a:latin typeface="Aptos"/>
                <a:ea typeface="+mn-ea"/>
                <a:cs typeface="+mn-cs"/>
              </a:rPr>
              <a:t>Each word waits for information from the previous step.</a:t>
            </a:r>
            <a:endParaRPr kumimoji="0" lang="en-US" sz="2000" b="1" i="0" u="none" strike="noStrike" kern="1200" cap="none" spc="0" normalizeH="0" baseline="0" noProof="0" dirty="0">
              <a:ln>
                <a:noFill/>
              </a:ln>
              <a:solidFill>
                <a:srgbClr val="F5F8FA"/>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5F8FA"/>
                </a:solidFill>
                <a:latin typeface="Aptos"/>
              </a:defRPr>
            </a:pPr>
            <a:r>
              <a:rPr lang="en-US" sz="2000" b="1" dirty="0">
                <a:solidFill>
                  <a:srgbClr val="F5F8FA"/>
                </a:solidFill>
                <a:latin typeface="Aptos"/>
              </a:rPr>
              <a:t>Example: People sitting in a row and trying to communicate further down the row.</a:t>
            </a:r>
            <a:endParaRPr kumimoji="0" sz="2000" b="1" i="0" u="none" strike="noStrike" kern="1200" cap="none" spc="0" normalizeH="0" baseline="0" noProof="0" dirty="0">
              <a:ln>
                <a:noFill/>
              </a:ln>
              <a:solidFill>
                <a:srgbClr val="F5F8FA"/>
              </a:solidFill>
              <a:effectLst/>
              <a:uLnTx/>
              <a:uFillTx/>
              <a:latin typeface="Aptos"/>
              <a:ea typeface="+mn-ea"/>
              <a:cs typeface="+mn-cs"/>
            </a:endParaRPr>
          </a:p>
        </p:txBody>
      </p:sp>
      <p:sp>
        <p:nvSpPr>
          <p:cNvPr id="32" name="TextBox 31"/>
          <p:cNvSpPr txBox="1"/>
          <p:nvPr/>
        </p:nvSpPr>
        <p:spPr>
          <a:xfrm>
            <a:off x="1042416" y="4041596"/>
            <a:ext cx="1014984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46CAEE"/>
                </a:solidFill>
                <a:latin typeface="Aptos"/>
              </a:defRPr>
            </a:pPr>
            <a:r>
              <a:rPr kumimoji="0" sz="1700" b="1" i="0" u="none" strike="noStrike" kern="1200" cap="none" spc="0" normalizeH="0" baseline="0" noProof="0" dirty="0">
                <a:ln>
                  <a:noFill/>
                </a:ln>
                <a:solidFill>
                  <a:srgbClr val="46CAEE"/>
                </a:solidFill>
                <a:effectLst/>
                <a:uLnTx/>
                <a:uFillTx/>
                <a:latin typeface="Aptos"/>
                <a:ea typeface="+mn-ea"/>
                <a:cs typeface="+mn-cs"/>
              </a:rPr>
              <a:t>Word → hidden state → next word → hidden state → next word …</a:t>
            </a:r>
          </a:p>
        </p:txBody>
      </p:sp>
      <p:sp>
        <p:nvSpPr>
          <p:cNvPr id="33" name="Rounded Rectangle 32"/>
          <p:cNvSpPr/>
          <p:nvPr/>
        </p:nvSpPr>
        <p:spPr>
          <a:xfrm>
            <a:off x="1847088" y="4663439"/>
            <a:ext cx="8503920" cy="1524853"/>
          </a:xfrm>
          <a:prstGeom prst="roundRect">
            <a:avLst/>
          </a:prstGeom>
          <a:solidFill>
            <a:srgbClr val="0E1D31"/>
          </a:solidFill>
          <a:ln w="19050">
            <a:solidFill>
              <a:srgbClr val="F16C6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2029968" y="4706928"/>
            <a:ext cx="8138160" cy="461665"/>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16C6C"/>
                </a:solidFill>
                <a:latin typeface="Aptos"/>
              </a:defRPr>
            </a:pPr>
            <a:r>
              <a:rPr kumimoji="0" sz="2400" b="1" i="0" u="sng" strike="noStrike" kern="1200" cap="none" spc="0" normalizeH="0" baseline="0" noProof="0" dirty="0">
                <a:ln>
                  <a:noFill/>
                </a:ln>
                <a:solidFill>
                  <a:srgbClr val="F16C6C"/>
                </a:solidFill>
                <a:effectLst/>
                <a:uLnTx/>
                <a:uFillTx/>
                <a:latin typeface="Aptos"/>
                <a:ea typeface="+mn-ea"/>
                <a:cs typeface="+mn-cs"/>
              </a:rPr>
              <a:t>LIMITATION</a:t>
            </a:r>
          </a:p>
        </p:txBody>
      </p:sp>
      <p:sp>
        <p:nvSpPr>
          <p:cNvPr id="35" name="TextBox 34"/>
          <p:cNvSpPr txBox="1"/>
          <p:nvPr/>
        </p:nvSpPr>
        <p:spPr>
          <a:xfrm>
            <a:off x="2057400" y="5190749"/>
            <a:ext cx="8092440" cy="1138773"/>
          </a:xfrm>
          <a:prstGeom prst="rect">
            <a:avLst/>
          </a:prstGeom>
          <a:noFill/>
        </p:spPr>
        <p:txBody>
          <a:bodyPr wrap="square" anchor="ctr">
            <a:spAutoFit/>
          </a:bodyPr>
          <a:lstStyle/>
          <a:p>
            <a:pPr algn="ctr">
              <a:defRPr sz="1400" b="0">
                <a:solidFill>
                  <a:srgbClr val="F5F8FA"/>
                </a:solidFill>
                <a:latin typeface="Aptos"/>
              </a:defRPr>
            </a:pPr>
            <a:r>
              <a:rPr lang="en-US" sz="2400" dirty="0">
                <a:solidFill>
                  <a:srgbClr val="FFFF00"/>
                </a:solidFill>
                <a:latin typeface="Aptos"/>
              </a:rPr>
              <a:t>Long-distance relationships must travel through the chain, </a:t>
            </a:r>
          </a:p>
          <a:p>
            <a:pPr algn="ctr">
              <a:defRPr sz="1400" b="0">
                <a:solidFill>
                  <a:srgbClr val="F5F8FA"/>
                </a:solidFill>
                <a:latin typeface="Aptos"/>
              </a:defRPr>
            </a:pPr>
            <a:r>
              <a:rPr lang="en-US" sz="2400" dirty="0">
                <a:solidFill>
                  <a:srgbClr val="FFFF00"/>
                </a:solidFill>
                <a:latin typeface="Aptos"/>
              </a:rPr>
              <a:t>and training is difficult to parallelize.</a:t>
            </a:r>
          </a:p>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F5F8FA"/>
                </a:solidFill>
                <a:latin typeface="Aptos"/>
              </a:defRPr>
            </a:pPr>
            <a:endParaRPr kumimoji="0" sz="2000" b="0" i="0" u="none" strike="noStrike" kern="1200" cap="none" spc="0" normalizeH="0" baseline="0" noProof="0" dirty="0">
              <a:ln>
                <a:noFill/>
              </a:ln>
              <a:solidFill>
                <a:srgbClr val="F5F8FA"/>
              </a:solidFill>
              <a:effectLst/>
              <a:uLnTx/>
              <a:uFillTx/>
              <a:latin typeface="Aptos"/>
              <a:ea typeface="+mn-ea"/>
              <a:cs typeface="+mn-cs"/>
            </a:endParaRPr>
          </a:p>
        </p:txBody>
      </p:sp>
      <p:sp>
        <p:nvSpPr>
          <p:cNvPr id="36" name="Arc 35">
            <a:extLst>
              <a:ext uri="{FF2B5EF4-FFF2-40B4-BE49-F238E27FC236}">
                <a16:creationId xmlns:a16="http://schemas.microsoft.com/office/drawing/2014/main" id="{7391A218-2017-8D83-4491-CC7183FDB0C4}"/>
              </a:ext>
            </a:extLst>
          </p:cNvPr>
          <p:cNvSpPr/>
          <p:nvPr/>
        </p:nvSpPr>
        <p:spPr>
          <a:xfrm>
            <a:off x="6287261" y="1891803"/>
            <a:ext cx="4886707" cy="1239042"/>
          </a:xfrm>
          <a:prstGeom prst="arc">
            <a:avLst>
              <a:gd name="adj1" fmla="val 15971156"/>
              <a:gd name="adj2" fmla="val 16576"/>
            </a:avLst>
          </a:prstGeom>
          <a:ln>
            <a:solidFill>
              <a:srgbClr val="FFFF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Arc 37">
            <a:extLst>
              <a:ext uri="{FF2B5EF4-FFF2-40B4-BE49-F238E27FC236}">
                <a16:creationId xmlns:a16="http://schemas.microsoft.com/office/drawing/2014/main" id="{EAE8E1AB-C7CD-F817-FDF2-27367F5015F2}"/>
              </a:ext>
            </a:extLst>
          </p:cNvPr>
          <p:cNvSpPr/>
          <p:nvPr/>
        </p:nvSpPr>
        <p:spPr>
          <a:xfrm flipH="1">
            <a:off x="6096000" y="1876781"/>
            <a:ext cx="4231009" cy="1276604"/>
          </a:xfrm>
          <a:prstGeom prst="arc">
            <a:avLst>
              <a:gd name="adj1" fmla="val 13565403"/>
              <a:gd name="adj2" fmla="val 0"/>
            </a:avLst>
          </a:prstGeom>
          <a:ln>
            <a:solidFill>
              <a:srgbClr val="FFFF00"/>
            </a:solidFill>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5015ED63-D7B0-E05A-545C-BDC03CFF3339}"/>
              </a:ext>
            </a:extLst>
          </p:cNvPr>
          <p:cNvSpPr txBox="1"/>
          <p:nvPr/>
        </p:nvSpPr>
        <p:spPr>
          <a:xfrm>
            <a:off x="5698429" y="1088184"/>
            <a:ext cx="5987603"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46CAEE"/>
                </a:solidFill>
                <a:latin typeface="Aptos"/>
              </a:defRPr>
            </a:pPr>
            <a:r>
              <a:rPr lang="en-US" sz="2000" b="1" dirty="0">
                <a:solidFill>
                  <a:srgbClr val="FFFF00"/>
                </a:solidFill>
                <a:latin typeface="Dreaming Outloud Pro" panose="03050502040302030504" pitchFamily="66" charset="0"/>
                <a:cs typeface="Dreaming Outloud Pro" panose="03050502040302030504" pitchFamily="66" charset="0"/>
              </a:rPr>
              <a:t>Distance  Embedded Words lose </a:t>
            </a:r>
          </a:p>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46CAEE"/>
                </a:solidFill>
                <a:latin typeface="Aptos"/>
              </a:defRPr>
            </a:pPr>
            <a:r>
              <a:rPr lang="en-US" sz="2000" b="1" dirty="0">
                <a:solidFill>
                  <a:srgbClr val="FFFF00"/>
                </a:solidFill>
                <a:latin typeface="Dreaming Outloud Pro" panose="03050502040302030504" pitchFamily="66" charset="0"/>
                <a:cs typeface="Dreaming Outloud Pro" panose="03050502040302030504" pitchFamily="66" charset="0"/>
              </a:rPr>
              <a:t>their</a:t>
            </a:r>
            <a:r>
              <a:rPr kumimoji="0" lang="en-US" sz="2000" b="1" i="0" u="none" strike="noStrike" kern="1200" cap="none" spc="0" normalizeH="0" baseline="0" noProof="0" dirty="0">
                <a:ln>
                  <a:noFill/>
                </a:ln>
                <a:solidFill>
                  <a:srgbClr val="FFFF00"/>
                </a:solidFill>
                <a:effectLst/>
                <a:uLnTx/>
                <a:uFillTx/>
                <a:latin typeface="Dreaming Outloud Pro" panose="03050502040302030504" pitchFamily="66" charset="0"/>
                <a:cs typeface="Dreaming Outloud Pro" panose="03050502040302030504" pitchFamily="66" charset="0"/>
              </a:rPr>
              <a:t> relationship e.g. dog  to  jumps.</a:t>
            </a:r>
            <a:endParaRPr kumimoji="0" sz="2000" b="1" i="0" u="none" strike="noStrike" kern="1200" cap="none" spc="0" normalizeH="0" baseline="0" noProof="0" dirty="0">
              <a:ln>
                <a:noFill/>
              </a:ln>
              <a:solidFill>
                <a:srgbClr val="FFFF00"/>
              </a:solidFill>
              <a:effectLst/>
              <a:uLnTx/>
              <a:uFillTx/>
              <a:latin typeface="Dreaming Outloud Pro" panose="03050502040302030504" pitchFamily="66" charset="0"/>
              <a:cs typeface="Dreaming Outloud Pro" panose="03050502040302030504" pitchFamily="66"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50B18"/>
        </a:solidFill>
        <a:effectLst/>
      </p:bgPr>
    </p:bg>
    <p:spTree>
      <p:nvGrpSpPr>
        <p:cNvPr id="1" name=""/>
        <p:cNvGrpSpPr/>
        <p:nvPr/>
      </p:nvGrpSpPr>
      <p:grpSpPr>
        <a:xfrm>
          <a:off x="0" y="0"/>
          <a:ext cx="0" cy="0"/>
          <a:chOff x="0" y="0"/>
          <a:chExt cx="0" cy="0"/>
        </a:xfrm>
      </p:grpSpPr>
      <p:sp>
        <p:nvSpPr>
          <p:cNvPr id="2" name="Rounded Rectangle 1"/>
          <p:cNvSpPr/>
          <p:nvPr/>
        </p:nvSpPr>
        <p:spPr>
          <a:xfrm>
            <a:off x="137160" y="128016"/>
            <a:ext cx="11914632" cy="6565392"/>
          </a:xfrm>
          <a:prstGeom prst="roundRect">
            <a:avLst/>
          </a:prstGeom>
          <a:noFill/>
          <a:ln w="1397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2393391" y="246888"/>
            <a:ext cx="7383881" cy="477054"/>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BE3E"/>
                </a:solidFill>
                <a:latin typeface="Aptos Display"/>
              </a:defRPr>
            </a:pPr>
            <a:r>
              <a:rPr kumimoji="0" sz="2500" b="1" i="0" u="sng" strike="noStrike" kern="1200" cap="none" spc="0" normalizeH="0" baseline="0" noProof="0" dirty="0">
                <a:ln>
                  <a:noFill/>
                </a:ln>
                <a:solidFill>
                  <a:srgbClr val="F4BE3E"/>
                </a:solidFill>
                <a:effectLst/>
                <a:uLnTx/>
                <a:uFillTx/>
                <a:latin typeface="Aptos Display"/>
                <a:ea typeface="+mn-ea"/>
                <a:cs typeface="+mn-cs"/>
              </a:rPr>
              <a:t>THE TRANSFORMER CHANGED THE ARCHITECTURE</a:t>
            </a:r>
          </a:p>
        </p:txBody>
      </p:sp>
      <p:sp>
        <p:nvSpPr>
          <p:cNvPr id="4" name="TextBox 3"/>
          <p:cNvSpPr txBox="1"/>
          <p:nvPr/>
        </p:nvSpPr>
        <p:spPr>
          <a:xfrm>
            <a:off x="685800" y="749808"/>
            <a:ext cx="10835640" cy="347472"/>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a:solidFill>
                  <a:srgbClr val="B7C7D6"/>
                </a:solidFill>
                <a:latin typeface="Aptos"/>
              </a:defRPr>
            </a:pPr>
            <a:r>
              <a:rPr kumimoji="0" sz="1350" b="0" i="0" u="none" strike="noStrike" kern="1200" cap="none" spc="0" normalizeH="0" baseline="0" noProof="0">
                <a:ln>
                  <a:noFill/>
                </a:ln>
                <a:solidFill>
                  <a:srgbClr val="B7C7D6"/>
                </a:solidFill>
                <a:effectLst/>
                <a:uLnTx/>
                <a:uFillTx/>
                <a:latin typeface="Aptos"/>
                <a:ea typeface="+mn-ea"/>
                <a:cs typeface="+mn-cs"/>
              </a:rPr>
              <a:t>Self-attention lets every token compare with other relevant tokens</a:t>
            </a:r>
          </a:p>
        </p:txBody>
      </p:sp>
      <p:sp>
        <p:nvSpPr>
          <p:cNvPr id="5" name="Rounded Rectangle 4"/>
          <p:cNvSpPr/>
          <p:nvPr/>
        </p:nvSpPr>
        <p:spPr>
          <a:xfrm>
            <a:off x="438912"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438912"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the</a:t>
            </a:r>
          </a:p>
        </p:txBody>
      </p:sp>
      <p:sp>
        <p:nvSpPr>
          <p:cNvPr id="7" name="Rounded Rectangle 6"/>
          <p:cNvSpPr/>
          <p:nvPr/>
        </p:nvSpPr>
        <p:spPr>
          <a:xfrm>
            <a:off x="1709928" y="1572768"/>
            <a:ext cx="1143000"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709928" y="1572768"/>
            <a:ext cx="1143000"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quick</a:t>
            </a:r>
          </a:p>
        </p:txBody>
      </p:sp>
      <p:sp>
        <p:nvSpPr>
          <p:cNvPr id="9" name="Rounded Rectangle 8"/>
          <p:cNvSpPr/>
          <p:nvPr/>
        </p:nvSpPr>
        <p:spPr>
          <a:xfrm>
            <a:off x="2980944"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2980944"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brown</a:t>
            </a:r>
          </a:p>
        </p:txBody>
      </p:sp>
      <p:sp>
        <p:nvSpPr>
          <p:cNvPr id="11" name="Rounded Rectangle 10"/>
          <p:cNvSpPr/>
          <p:nvPr/>
        </p:nvSpPr>
        <p:spPr>
          <a:xfrm>
            <a:off x="4251959"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251959"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fox</a:t>
            </a:r>
          </a:p>
        </p:txBody>
      </p:sp>
      <p:sp>
        <p:nvSpPr>
          <p:cNvPr id="13" name="Rounded Rectangle 12"/>
          <p:cNvSpPr/>
          <p:nvPr/>
        </p:nvSpPr>
        <p:spPr>
          <a:xfrm>
            <a:off x="5522975"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522975"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jumps</a:t>
            </a:r>
          </a:p>
        </p:txBody>
      </p:sp>
      <p:sp>
        <p:nvSpPr>
          <p:cNvPr id="15" name="Rounded Rectangle 14"/>
          <p:cNvSpPr/>
          <p:nvPr/>
        </p:nvSpPr>
        <p:spPr>
          <a:xfrm>
            <a:off x="6793991"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6793991"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over</a:t>
            </a:r>
          </a:p>
        </p:txBody>
      </p:sp>
      <p:sp>
        <p:nvSpPr>
          <p:cNvPr id="17" name="Rounded Rectangle 16"/>
          <p:cNvSpPr/>
          <p:nvPr/>
        </p:nvSpPr>
        <p:spPr>
          <a:xfrm>
            <a:off x="8065007"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8065007"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the</a:t>
            </a:r>
          </a:p>
        </p:txBody>
      </p:sp>
      <p:sp>
        <p:nvSpPr>
          <p:cNvPr id="19" name="Rounded Rectangle 18"/>
          <p:cNvSpPr/>
          <p:nvPr/>
        </p:nvSpPr>
        <p:spPr>
          <a:xfrm>
            <a:off x="9336024"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9336024"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lazy</a:t>
            </a:r>
          </a:p>
        </p:txBody>
      </p:sp>
      <p:sp>
        <p:nvSpPr>
          <p:cNvPr id="21" name="Rounded Rectangle 20"/>
          <p:cNvSpPr/>
          <p:nvPr/>
        </p:nvSpPr>
        <p:spPr>
          <a:xfrm>
            <a:off x="10607040" y="1572768"/>
            <a:ext cx="1078992" cy="603504"/>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10607040" y="1572768"/>
            <a:ext cx="1078992" cy="60350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1">
                <a:solidFill>
                  <a:srgbClr val="F5F8FA"/>
                </a:solidFill>
                <a:latin typeface="Aptos"/>
              </a:defRPr>
            </a:pPr>
            <a:r>
              <a:rPr kumimoji="0" sz="1350" b="1" i="0" u="none" strike="noStrike" kern="1200" cap="none" spc="0" normalizeH="0" baseline="0" noProof="0">
                <a:ln>
                  <a:noFill/>
                </a:ln>
                <a:solidFill>
                  <a:srgbClr val="F5F8FA"/>
                </a:solidFill>
                <a:effectLst/>
                <a:uLnTx/>
                <a:uFillTx/>
                <a:latin typeface="Aptos"/>
                <a:ea typeface="+mn-ea"/>
                <a:cs typeface="+mn-cs"/>
              </a:rPr>
              <a:t>dog</a:t>
            </a:r>
          </a:p>
        </p:txBody>
      </p:sp>
      <p:sp>
        <p:nvSpPr>
          <p:cNvPr id="23" name="Rounded Rectangle 22"/>
          <p:cNvSpPr/>
          <p:nvPr/>
        </p:nvSpPr>
        <p:spPr>
          <a:xfrm>
            <a:off x="2880360" y="2834640"/>
            <a:ext cx="6446520" cy="1225296"/>
          </a:xfrm>
          <a:prstGeom prst="roundRect">
            <a:avLst/>
          </a:prstGeom>
          <a:solidFill>
            <a:srgbClr val="0E1D31"/>
          </a:solidFill>
          <a:ln w="19050">
            <a:solidFill>
              <a:srgbClr val="F4BE3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3063240" y="2944368"/>
            <a:ext cx="608076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F4BE3E"/>
                </a:solidFill>
                <a:latin typeface="Aptos"/>
              </a:defRPr>
            </a:pPr>
            <a:r>
              <a:rPr kumimoji="0" sz="2100" b="1" i="0" u="none" strike="noStrike" kern="1200" cap="none" spc="0" normalizeH="0" baseline="0" noProof="0">
                <a:ln>
                  <a:noFill/>
                </a:ln>
                <a:solidFill>
                  <a:srgbClr val="F4BE3E"/>
                </a:solidFill>
                <a:effectLst/>
                <a:uLnTx/>
                <a:uFillTx/>
                <a:latin typeface="Aptos"/>
                <a:ea typeface="+mn-ea"/>
                <a:cs typeface="+mn-cs"/>
              </a:rPr>
              <a:t>SELF-ATTENTION</a:t>
            </a:r>
          </a:p>
        </p:txBody>
      </p:sp>
      <p:sp>
        <p:nvSpPr>
          <p:cNvPr id="25" name="TextBox 24"/>
          <p:cNvSpPr txBox="1"/>
          <p:nvPr/>
        </p:nvSpPr>
        <p:spPr>
          <a:xfrm>
            <a:off x="3182112" y="3355848"/>
            <a:ext cx="5852160" cy="4572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5F8FA"/>
                </a:solidFill>
                <a:latin typeface="Aptos"/>
              </a:defRPr>
            </a:pPr>
            <a:r>
              <a:rPr kumimoji="0" sz="1600" b="1" i="0" u="none" strike="noStrike" kern="1200" cap="none" spc="0" normalizeH="0" baseline="0" noProof="0">
                <a:ln>
                  <a:noFill/>
                </a:ln>
                <a:solidFill>
                  <a:srgbClr val="F5F8FA"/>
                </a:solidFill>
                <a:effectLst/>
                <a:uLnTx/>
                <a:uFillTx/>
                <a:latin typeface="Aptos"/>
                <a:ea typeface="+mn-ea"/>
                <a:cs typeface="+mn-cs"/>
              </a:rPr>
              <a:t>Compare many token relationships together</a:t>
            </a:r>
          </a:p>
        </p:txBody>
      </p:sp>
      <p:cxnSp>
        <p:nvCxnSpPr>
          <p:cNvPr id="26" name="Connector 25"/>
          <p:cNvCxnSpPr/>
          <p:nvPr/>
        </p:nvCxnSpPr>
        <p:spPr>
          <a:xfrm>
            <a:off x="978407" y="2176272"/>
            <a:ext cx="2308403"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2281428" y="2176272"/>
            <a:ext cx="1722043"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3520439" y="2176272"/>
            <a:ext cx="1164489"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4791455" y="2176272"/>
            <a:ext cx="592532"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6062471" y="2176272"/>
            <a:ext cx="20574"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a:off x="6782104" y="2176272"/>
            <a:ext cx="551384"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H="1">
            <a:off x="7481163" y="2176272"/>
            <a:ext cx="1123340"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H="1">
            <a:off x="8180222" y="2176272"/>
            <a:ext cx="1695297"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H="1">
            <a:off x="8879281" y="2176272"/>
            <a:ext cx="2267255" cy="658368"/>
          </a:xfrm>
          <a:prstGeom prst="line">
            <a:avLst/>
          </a:prstGeom>
          <a:ln w="13970">
            <a:solidFill>
              <a:srgbClr val="46CAEE"/>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22960" y="4370832"/>
            <a:ext cx="1056132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46CAEE"/>
                </a:solidFill>
                <a:latin typeface="Aptos"/>
              </a:defRPr>
            </a:pPr>
            <a:r>
              <a:rPr kumimoji="0" sz="1700" b="1" i="0" u="none" strike="noStrike" kern="1200" cap="none" spc="0" normalizeH="0" baseline="0" noProof="0">
                <a:ln>
                  <a:noFill/>
                </a:ln>
                <a:solidFill>
                  <a:srgbClr val="46CAEE"/>
                </a:solidFill>
                <a:effectLst/>
                <a:uLnTx/>
                <a:uFillTx/>
                <a:latin typeface="Aptos"/>
                <a:ea typeface="+mn-ea"/>
                <a:cs typeface="+mn-cs"/>
              </a:rPr>
              <a:t>The sentence becomes matrices of Q, K and V vectors.</a:t>
            </a:r>
          </a:p>
        </p:txBody>
      </p:sp>
      <p:sp>
        <p:nvSpPr>
          <p:cNvPr id="36" name="TextBox 35"/>
          <p:cNvSpPr txBox="1"/>
          <p:nvPr/>
        </p:nvSpPr>
        <p:spPr>
          <a:xfrm>
            <a:off x="1024128" y="4882896"/>
            <a:ext cx="10104120" cy="5303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5F8FA"/>
                </a:solidFill>
                <a:latin typeface="Aptos"/>
              </a:defRPr>
            </a:pPr>
            <a:r>
              <a:rPr kumimoji="0" sz="1800" b="1" i="0" u="none" strike="noStrike" kern="1200" cap="none" spc="0" normalizeH="0" baseline="0" noProof="0">
                <a:ln>
                  <a:noFill/>
                </a:ln>
                <a:solidFill>
                  <a:srgbClr val="F5F8FA"/>
                </a:solidFill>
                <a:effectLst/>
                <a:uLnTx/>
                <a:uFillTx/>
                <a:latin typeface="Aptos"/>
                <a:ea typeface="+mn-ea"/>
                <a:cs typeface="+mn-cs"/>
              </a:rPr>
              <a:t>Matrix operations calculate many relationships simultaneously during training.</a:t>
            </a:r>
          </a:p>
        </p:txBody>
      </p:sp>
      <p:sp>
        <p:nvSpPr>
          <p:cNvPr id="37" name="TextBox 36"/>
          <p:cNvSpPr txBox="1"/>
          <p:nvPr/>
        </p:nvSpPr>
        <p:spPr>
          <a:xfrm>
            <a:off x="978407" y="5452513"/>
            <a:ext cx="10012680" cy="47548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dirty="0">
                <a:ln>
                  <a:noFill/>
                </a:ln>
                <a:solidFill>
                  <a:srgbClr val="F4BE3E"/>
                </a:solidFill>
                <a:effectLst/>
                <a:uLnTx/>
                <a:uFillTx/>
                <a:latin typeface="Aptos"/>
                <a:ea typeface="+mn-ea"/>
                <a:cs typeface="+mn-cs"/>
              </a:rPr>
              <a:t>This is the architectural change that made massive parallel GPU computation especially useful.</a:t>
            </a:r>
          </a:p>
        </p:txBody>
      </p:sp>
      <p:sp>
        <p:nvSpPr>
          <p:cNvPr id="39" name="TextBox 38">
            <a:extLst>
              <a:ext uri="{FF2B5EF4-FFF2-40B4-BE49-F238E27FC236}">
                <a16:creationId xmlns:a16="http://schemas.microsoft.com/office/drawing/2014/main" id="{8E180A75-DDC6-1B35-7697-F84560677106}"/>
              </a:ext>
            </a:extLst>
          </p:cNvPr>
          <p:cNvSpPr txBox="1"/>
          <p:nvPr/>
        </p:nvSpPr>
        <p:spPr>
          <a:xfrm>
            <a:off x="1024128" y="5989320"/>
            <a:ext cx="1014984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5F8FA"/>
                </a:solidFill>
                <a:latin typeface="Aptos"/>
              </a:defRPr>
            </a:pPr>
            <a:r>
              <a:rPr kumimoji="0" sz="1500" b="1" i="0" u="none" strike="noStrike" kern="1200" cap="none" spc="0" normalizeH="0" baseline="0" noProof="0" dirty="0">
                <a:ln>
                  <a:noFill/>
                </a:ln>
                <a:solidFill>
                  <a:srgbClr val="F5F8FA"/>
                </a:solidFill>
                <a:effectLst/>
                <a:uLnTx/>
                <a:uFillTx/>
                <a:latin typeface="Aptos"/>
                <a:ea typeface="+mn-ea"/>
                <a:cs typeface="+mn-cs"/>
              </a:rPr>
              <a:t>Modern AI emerged when powerful parallel hardware met an architecture designed to exploit it.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FC9A8-9D1D-AA18-69F5-234B379FA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369DD-D74D-E63B-340F-E577C2CB645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260DDDCB-8345-6CE4-2F8C-88D97CF86D04}"/>
              </a:ext>
            </a:extLst>
          </p:cNvPr>
          <p:cNvPicPr>
            <a:picLocks noChangeAspect="1"/>
          </p:cNvPicPr>
          <p:nvPr/>
        </p:nvPicPr>
        <p:blipFill>
          <a:blip r:embed="rId4"/>
          <a:stretch>
            <a:fillRect/>
          </a:stretch>
        </p:blipFill>
        <p:spPr>
          <a:xfrm>
            <a:off x="0" y="37353"/>
            <a:ext cx="12192000" cy="6783294"/>
          </a:xfrm>
          <a:prstGeom prst="rect">
            <a:avLst/>
          </a:prstGeom>
        </p:spPr>
      </p:pic>
      <p:pic>
        <p:nvPicPr>
          <p:cNvPr id="5" name="TWK Attention_Layers_IntellGifs_No_Arrowheads_10sec_Final">
            <a:hlinkClick r:id="" action="ppaction://media"/>
            <a:extLst>
              <a:ext uri="{FF2B5EF4-FFF2-40B4-BE49-F238E27FC236}">
                <a16:creationId xmlns:a16="http://schemas.microsoft.com/office/drawing/2014/main" id="{948F50CC-0B10-30E7-FB40-113395123EE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55734"/>
            <a:ext cx="12192000" cy="6858000"/>
          </a:xfrm>
          <a:prstGeom prst="rect">
            <a:avLst/>
          </a:prstGeom>
        </p:spPr>
      </p:pic>
      <p:sp>
        <p:nvSpPr>
          <p:cNvPr id="6" name="TextBox 5">
            <a:extLst>
              <a:ext uri="{FF2B5EF4-FFF2-40B4-BE49-F238E27FC236}">
                <a16:creationId xmlns:a16="http://schemas.microsoft.com/office/drawing/2014/main" id="{753FBF91-DDBD-5DCC-49DE-5C8E9EBA4742}"/>
              </a:ext>
            </a:extLst>
          </p:cNvPr>
          <p:cNvSpPr txBox="1"/>
          <p:nvPr/>
        </p:nvSpPr>
        <p:spPr>
          <a:xfrm>
            <a:off x="2999815" y="155601"/>
            <a:ext cx="6192370" cy="584775"/>
          </a:xfrm>
          <a:prstGeom prst="rect">
            <a:avLst/>
          </a:prstGeom>
          <a:solidFill>
            <a:srgbClr val="050B13"/>
          </a:solidFill>
        </p:spPr>
        <p:txBody>
          <a:bodyPr wrap="square">
            <a:spAutoFit/>
          </a:bodyPr>
          <a:lstStyle/>
          <a:p>
            <a:r>
              <a:rPr lang="en-US" sz="3200" b="1" dirty="0">
                <a:solidFill>
                  <a:srgbClr val="F7C248"/>
                </a:solidFill>
                <a:latin typeface="Aptos"/>
              </a:rPr>
              <a:t>Visualizing Attention in Layers</a:t>
            </a:r>
            <a:r>
              <a:rPr kumimoji="0" lang="en-US" sz="3200" b="1" i="0" u="none" strike="noStrike" kern="1200" cap="none" spc="0" normalizeH="0" baseline="0" noProof="0" dirty="0">
                <a:ln>
                  <a:noFill/>
                </a:ln>
                <a:solidFill>
                  <a:srgbClr val="F7C248"/>
                </a:solidFill>
                <a:effectLst/>
                <a:uLnTx/>
                <a:uFillTx/>
                <a:latin typeface="Aptos"/>
                <a:ea typeface="+mn-ea"/>
                <a:cs typeface="+mn-cs"/>
              </a:rPr>
              <a:t> </a:t>
            </a:r>
            <a:endParaRPr lang="en-US" sz="3200" dirty="0"/>
          </a:p>
        </p:txBody>
      </p:sp>
      <p:pic>
        <p:nvPicPr>
          <p:cNvPr id="7" name="Picture 6">
            <a:extLst>
              <a:ext uri="{FF2B5EF4-FFF2-40B4-BE49-F238E27FC236}">
                <a16:creationId xmlns:a16="http://schemas.microsoft.com/office/drawing/2014/main" id="{17535361-7304-85B8-79FE-DFD03BC8522D}"/>
              </a:ext>
            </a:extLst>
          </p:cNvPr>
          <p:cNvPicPr>
            <a:picLocks noChangeAspect="1"/>
          </p:cNvPicPr>
          <p:nvPr/>
        </p:nvPicPr>
        <p:blipFill>
          <a:blip r:embed="rId6"/>
          <a:stretch>
            <a:fillRect/>
          </a:stretch>
        </p:blipFill>
        <p:spPr>
          <a:xfrm>
            <a:off x="4680857" y="6455228"/>
            <a:ext cx="4250071" cy="192742"/>
          </a:xfrm>
          <a:prstGeom prst="rect">
            <a:avLst/>
          </a:prstGeom>
        </p:spPr>
      </p:pic>
    </p:spTree>
    <p:extLst>
      <p:ext uri="{BB962C8B-B14F-4D97-AF65-F5344CB8AC3E}">
        <p14:creationId xmlns:p14="http://schemas.microsoft.com/office/powerpoint/2010/main" val="36713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D92D2-1E86-DBEA-AD65-863744ECE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6DED2-78D3-F391-CBF6-CC4781CEEB9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7D5A5CD9-FD05-A4C9-2A8F-F7A1C4588A87}"/>
              </a:ext>
            </a:extLst>
          </p:cNvPr>
          <p:cNvPicPr>
            <a:picLocks noChangeAspect="1"/>
          </p:cNvPicPr>
          <p:nvPr/>
        </p:nvPicPr>
        <p:blipFill>
          <a:blip r:embed="rId2"/>
          <a:stretch>
            <a:fillRect/>
          </a:stretch>
        </p:blipFill>
        <p:spPr>
          <a:xfrm>
            <a:off x="6478" y="0"/>
            <a:ext cx="12185522" cy="6858000"/>
          </a:xfrm>
          <a:prstGeom prst="rect">
            <a:avLst/>
          </a:prstGeom>
        </p:spPr>
      </p:pic>
      <p:sp>
        <p:nvSpPr>
          <p:cNvPr id="5" name="RoadmapBadge">
            <a:extLst>
              <a:ext uri="{FF2B5EF4-FFF2-40B4-BE49-F238E27FC236}">
                <a16:creationId xmlns:a16="http://schemas.microsoft.com/office/drawing/2014/main" id="{EAC64A2A-85A1-54DD-5D8C-7D300872BF39}"/>
              </a:ext>
            </a:extLst>
          </p:cNvPr>
          <p:cNvSpPr/>
          <p:nvPr/>
        </p:nvSpPr>
        <p:spPr>
          <a:xfrm>
            <a:off x="11167872" y="6400800"/>
            <a:ext cx="859536" cy="310896"/>
          </a:xfrm>
          <a:prstGeom prst="roundRect">
            <a:avLst/>
          </a:prstGeom>
          <a:solidFill>
            <a:srgbClr val="082446"/>
          </a:solidFill>
          <a:ln w="21590">
            <a:solidFill>
              <a:srgbClr val="F7D278"/>
            </a:solidFill>
          </a:ln>
        </p:spPr>
        <p:style>
          <a:lnRef idx="1">
            <a:schemeClr val="accent1"/>
          </a:lnRef>
          <a:fillRef idx="3">
            <a:schemeClr val="accent1"/>
          </a:fillRef>
          <a:effectRef idx="2">
            <a:schemeClr val="accent1"/>
          </a:effectRef>
          <a:fontRef idx="minor">
            <a:schemeClr val="lt1"/>
          </a:fontRef>
        </p:style>
        <p:txBody>
          <a:bodyPr wrap="none" lIns="36576" tIns="0" rIns="36576"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7D278"/>
                </a:solidFill>
                <a:effectLst/>
                <a:uLnTx/>
                <a:uFillTx/>
                <a:latin typeface="Aptos"/>
                <a:ea typeface="+mn-ea"/>
                <a:cs typeface="+mn-cs"/>
              </a:rPr>
              <a:t>Roadmap 9</a:t>
            </a:r>
          </a:p>
        </p:txBody>
      </p:sp>
    </p:spTree>
    <p:extLst>
      <p:ext uri="{BB962C8B-B14F-4D97-AF65-F5344CB8AC3E}">
        <p14:creationId xmlns:p14="http://schemas.microsoft.com/office/powerpoint/2010/main" val="9907701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3470B5-89C3-280A-34C3-D684AE5275A9}"/>
              </a:ext>
            </a:extLst>
          </p:cNvPr>
          <p:cNvPicPr>
            <a:picLocks noChangeAspect="1"/>
          </p:cNvPicPr>
          <p:nvPr/>
        </p:nvPicPr>
        <p:blipFill>
          <a:blip r:embed="rId2"/>
          <a:stretch>
            <a:fillRect/>
          </a:stretch>
        </p:blipFill>
        <p:spPr>
          <a:xfrm>
            <a:off x="25877" y="49695"/>
            <a:ext cx="12140246" cy="6858000"/>
          </a:xfrm>
          <a:prstGeom prst="rect">
            <a:avLst/>
          </a:prstGeom>
        </p:spPr>
      </p:pic>
      <p:sp>
        <p:nvSpPr>
          <p:cNvPr id="4" name="TextBox 3">
            <a:extLst>
              <a:ext uri="{FF2B5EF4-FFF2-40B4-BE49-F238E27FC236}">
                <a16:creationId xmlns:a16="http://schemas.microsoft.com/office/drawing/2014/main" id="{B669C517-D07B-654E-240F-1E7DD97EEFEF}"/>
              </a:ext>
            </a:extLst>
          </p:cNvPr>
          <p:cNvSpPr txBox="1"/>
          <p:nvPr/>
        </p:nvSpPr>
        <p:spPr>
          <a:xfrm rot="20065236">
            <a:off x="7298976" y="3597962"/>
            <a:ext cx="769185" cy="338554"/>
          </a:xfrm>
          <a:prstGeom prst="rect">
            <a:avLst/>
          </a:prstGeom>
          <a:noFill/>
        </p:spPr>
        <p:txBody>
          <a:bodyPr wrap="none" rtlCol="0">
            <a:spAutoFit/>
          </a:bodyPr>
          <a:lstStyle/>
          <a:p>
            <a:r>
              <a:rPr lang="en-US" sz="1600" dirty="0">
                <a:solidFill>
                  <a:srgbClr val="F3D78A"/>
                </a:solidFill>
              </a:rPr>
              <a:t>lectern</a:t>
            </a:r>
          </a:p>
        </p:txBody>
      </p:sp>
      <p:cxnSp>
        <p:nvCxnSpPr>
          <p:cNvPr id="6" name="Straight Arrow Connector 5">
            <a:extLst>
              <a:ext uri="{FF2B5EF4-FFF2-40B4-BE49-F238E27FC236}">
                <a16:creationId xmlns:a16="http://schemas.microsoft.com/office/drawing/2014/main" id="{C19270DE-E04D-EBBC-E5A1-60A610DB59FF}"/>
              </a:ext>
            </a:extLst>
          </p:cNvPr>
          <p:cNvCxnSpPr>
            <a:cxnSpLocks/>
          </p:cNvCxnSpPr>
          <p:nvPr/>
        </p:nvCxnSpPr>
        <p:spPr>
          <a:xfrm flipV="1">
            <a:off x="6361043" y="3930024"/>
            <a:ext cx="1063487" cy="482949"/>
          </a:xfrm>
          <a:prstGeom prst="straightConnector1">
            <a:avLst/>
          </a:prstGeom>
          <a:ln>
            <a:solidFill>
              <a:srgbClr val="F3D78A"/>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2175014E-2D76-3795-CEB1-8825B4905784}"/>
              </a:ext>
            </a:extLst>
          </p:cNvPr>
          <p:cNvSpPr txBox="1"/>
          <p:nvPr/>
        </p:nvSpPr>
        <p:spPr>
          <a:xfrm>
            <a:off x="4635996" y="249239"/>
            <a:ext cx="6705866" cy="1569660"/>
          </a:xfrm>
          <a:prstGeom prst="rect">
            <a:avLst/>
          </a:prstGeom>
          <a:noFill/>
        </p:spPr>
        <p:txBody>
          <a:bodyPr wrap="square" rtlCol="0">
            <a:spAutoFit/>
          </a:bodyPr>
          <a:lstStyle/>
          <a:p>
            <a:pPr algn="ctr"/>
            <a:r>
              <a:rPr lang="en-US" sz="3200" dirty="0">
                <a:solidFill>
                  <a:srgbClr val="F3D78A"/>
                </a:solidFill>
                <a:latin typeface="Bodoni MT" panose="02070603080606020203" pitchFamily="18" charset="0"/>
              </a:rPr>
              <a:t>All Words Are Embedded </a:t>
            </a:r>
          </a:p>
          <a:p>
            <a:pPr algn="ctr"/>
            <a:r>
              <a:rPr lang="en-US" sz="3200" dirty="0">
                <a:solidFill>
                  <a:srgbClr val="F3D78A"/>
                </a:solidFill>
                <a:latin typeface="Bodoni MT" panose="02070603080606020203" pitchFamily="18" charset="0"/>
              </a:rPr>
              <a:t>into a </a:t>
            </a:r>
            <a:r>
              <a:rPr lang="en-US" sz="3200" u="sng" dirty="0">
                <a:solidFill>
                  <a:srgbClr val="F3D78A"/>
                </a:solidFill>
                <a:latin typeface="Bodoni MT" panose="02070603080606020203" pitchFamily="18" charset="0"/>
              </a:rPr>
              <a:t>Multi-Dimensional</a:t>
            </a:r>
            <a:r>
              <a:rPr lang="en-US" sz="3200" dirty="0">
                <a:solidFill>
                  <a:srgbClr val="F3D78A"/>
                </a:solidFill>
                <a:latin typeface="Bodoni MT" panose="02070603080606020203" pitchFamily="18" charset="0"/>
              </a:rPr>
              <a:t> </a:t>
            </a:r>
          </a:p>
          <a:p>
            <a:pPr algn="ctr"/>
            <a:r>
              <a:rPr lang="en-US" sz="3200" dirty="0">
                <a:solidFill>
                  <a:srgbClr val="F3D78A"/>
                </a:solidFill>
                <a:latin typeface="Bodoni MT" panose="02070603080606020203" pitchFamily="18" charset="0"/>
              </a:rPr>
              <a:t>Vector Token Space</a:t>
            </a:r>
          </a:p>
        </p:txBody>
      </p:sp>
    </p:spTree>
    <p:extLst>
      <p:ext uri="{BB962C8B-B14F-4D97-AF65-F5344CB8AC3E}">
        <p14:creationId xmlns:p14="http://schemas.microsoft.com/office/powerpoint/2010/main" val="34958828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50812"/>
        </a:solidFill>
        <a:effectLst/>
      </p:bgPr>
    </p:bg>
    <p:spTree>
      <p:nvGrpSpPr>
        <p:cNvPr id="1" name="">
          <a:extLst>
            <a:ext uri="{FF2B5EF4-FFF2-40B4-BE49-F238E27FC236}">
              <a16:creationId xmlns:a16="http://schemas.microsoft.com/office/drawing/2014/main" id="{53DBB5B0-4581-5B7B-5323-AD64FE219FA0}"/>
            </a:ext>
          </a:extLst>
        </p:cNvPr>
        <p:cNvGrpSpPr/>
        <p:nvPr/>
      </p:nvGrpSpPr>
      <p:grpSpPr>
        <a:xfrm>
          <a:off x="0" y="0"/>
          <a:ext cx="0" cy="0"/>
          <a:chOff x="0" y="0"/>
          <a:chExt cx="0" cy="0"/>
        </a:xfrm>
      </p:grpSpPr>
      <p:pic>
        <p:nvPicPr>
          <p:cNvPr id="25" name="silent">
            <a:hlinkClick r:id="" action="ppaction://media"/>
            <a:extLst>
              <a:ext uri="{FF2B5EF4-FFF2-40B4-BE49-F238E27FC236}">
                <a16:creationId xmlns:a16="http://schemas.microsoft.com/office/drawing/2014/main" id="{5B97BDBF-2210-9CA0-CF3C-57C725FC71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672"/>
            <a:ext cx="12192000" cy="6858000"/>
          </a:xfrm>
          <a:prstGeom prst="rect">
            <a:avLst/>
          </a:prstGeom>
        </p:spPr>
      </p:pic>
    </p:spTree>
    <p:extLst>
      <p:ext uri="{BB962C8B-B14F-4D97-AF65-F5344CB8AC3E}">
        <p14:creationId xmlns:p14="http://schemas.microsoft.com/office/powerpoint/2010/main" val="388059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22"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5"/>
                </p:tgtEl>
              </p:cMediaNode>
            </p:video>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81124"/>
        </a:solidFill>
        <a:effectLst/>
      </p:bgPr>
    </p:bg>
    <p:spTree>
      <p:nvGrpSpPr>
        <p:cNvPr id="1" name=""/>
        <p:cNvGrpSpPr/>
        <p:nvPr/>
      </p:nvGrpSpPr>
      <p:grpSpPr>
        <a:xfrm>
          <a:off x="0" y="0"/>
          <a:ext cx="0" cy="0"/>
          <a:chOff x="0" y="0"/>
          <a:chExt cx="0" cy="0"/>
        </a:xfrm>
      </p:grpSpPr>
      <p:sp>
        <p:nvSpPr>
          <p:cNvPr id="97" name="TextBox 96"/>
          <p:cNvSpPr txBox="1"/>
          <p:nvPr/>
        </p:nvSpPr>
        <p:spPr>
          <a:xfrm>
            <a:off x="594360" y="274320"/>
            <a:ext cx="10972800" cy="5029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b="1">
                <a:solidFill>
                  <a:srgbClr val="FFFFFF"/>
                </a:solidFill>
                <a:latin typeface="Aptos"/>
              </a:defRPr>
            </a:pPr>
            <a:r>
              <a:rPr kumimoji="0" sz="3000" b="1" i="0" u="none" strike="noStrike" kern="1200" cap="none" spc="0" normalizeH="0" baseline="0" noProof="0">
                <a:ln>
                  <a:noFill/>
                </a:ln>
                <a:solidFill>
                  <a:srgbClr val="FFFFFF"/>
                </a:solidFill>
                <a:effectLst/>
                <a:uLnTx/>
                <a:uFillTx/>
                <a:latin typeface="Aptos"/>
                <a:ea typeface="+mn-ea"/>
                <a:cs typeface="+mn-cs"/>
              </a:rPr>
              <a:t>MEANING BECOMES GEOMETRY</a:t>
            </a:r>
          </a:p>
        </p:txBody>
      </p:sp>
      <p:sp>
        <p:nvSpPr>
          <p:cNvPr id="98" name="TextBox 97"/>
          <p:cNvSpPr txBox="1"/>
          <p:nvPr/>
        </p:nvSpPr>
        <p:spPr>
          <a:xfrm>
            <a:off x="621792" y="859536"/>
            <a:ext cx="10058400" cy="32004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500" b="0">
                <a:solidFill>
                  <a:srgbClr val="A8C2E2"/>
                </a:solidFill>
                <a:latin typeface="Aptos"/>
              </a:defRPr>
            </a:pPr>
            <a:r>
              <a:rPr kumimoji="0" sz="1500" b="0" i="0" u="none" strike="noStrike" kern="1200" cap="none" spc="0" normalizeH="0" baseline="0" noProof="0">
                <a:ln>
                  <a:noFill/>
                </a:ln>
                <a:solidFill>
                  <a:srgbClr val="A8C2E2"/>
                </a:solidFill>
                <a:effectLst/>
                <a:uLnTx/>
                <a:uFillTx/>
                <a:latin typeface="Aptos"/>
                <a:ea typeface="+mn-ea"/>
                <a:cs typeface="+mn-cs"/>
              </a:rPr>
              <a:t>How an AI represents relationships between ideas as distances in a mathematical space</a:t>
            </a:r>
          </a:p>
        </p:txBody>
      </p:sp>
      <p:sp>
        <p:nvSpPr>
          <p:cNvPr id="130" name="TextBox 129"/>
          <p:cNvSpPr txBox="1"/>
          <p:nvPr/>
        </p:nvSpPr>
        <p:spPr>
          <a:xfrm>
            <a:off x="822960" y="6099048"/>
            <a:ext cx="10607040" cy="24688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DDEAF9"/>
                </a:solidFill>
                <a:latin typeface="Aptos"/>
              </a:defRPr>
            </a:pPr>
            <a:r>
              <a:rPr kumimoji="0" sz="1400" b="0" i="0" u="none" strike="noStrike" kern="1200" cap="none" spc="0" normalizeH="0" baseline="0" noProof="0">
                <a:ln>
                  <a:noFill/>
                </a:ln>
                <a:solidFill>
                  <a:srgbClr val="DDEAF9"/>
                </a:solidFill>
                <a:effectLst/>
                <a:uLnTx/>
                <a:uFillTx/>
                <a:latin typeface="Aptos"/>
                <a:ea typeface="+mn-ea"/>
                <a:cs typeface="+mn-cs"/>
              </a:rPr>
              <a:t>Nearby points represent related meanings  •  Actual AI embeddings use hundreds or thousands of dimensions</a:t>
            </a:r>
          </a:p>
        </p:txBody>
      </p:sp>
      <p:pic>
        <p:nvPicPr>
          <p:cNvPr id="131" name="meaning_geometry_tem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1480" y="1143000"/>
            <a:ext cx="11384280" cy="4572000"/>
          </a:xfrm>
          <a:prstGeom prst="rect">
            <a:avLst/>
          </a:prstGeom>
        </p:spPr>
      </p:pic>
      <p:sp>
        <p:nvSpPr>
          <p:cNvPr id="132" name="Rounded Rectangle 131"/>
          <p:cNvSpPr/>
          <p:nvPr/>
        </p:nvSpPr>
        <p:spPr>
          <a:xfrm>
            <a:off x="4251960" y="6080760"/>
            <a:ext cx="3657600" cy="411480"/>
          </a:xfrm>
          <a:prstGeom prst="roundRect">
            <a:avLst/>
          </a:prstGeom>
          <a:solidFill>
            <a:srgbClr val="186988"/>
          </a:solidFill>
          <a:ln>
            <a:solidFill>
              <a:srgbClr val="78D7E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FFFFFF"/>
                </a:solidFill>
                <a:effectLst/>
                <a:uLnTx/>
                <a:uFillTx/>
                <a:latin typeface="Calibri"/>
                <a:ea typeface="+mn-ea"/>
                <a:cs typeface="+mn-cs"/>
              </a:rPr>
              <a:t>▶ CLICK ANIMATION TO START / REPLAY</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131"/>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trix Multiply">
            <a:hlinkClick r:id="" action="ppaction://media"/>
            <a:extLst>
              <a:ext uri="{FF2B5EF4-FFF2-40B4-BE49-F238E27FC236}">
                <a16:creationId xmlns:a16="http://schemas.microsoft.com/office/drawing/2014/main" id="{93ABF1CD-3058-6231-6AEF-5F43AAAF235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4514"/>
            <a:ext cx="12192000" cy="6858000"/>
          </a:xfrm>
          <a:prstGeom prst="rect">
            <a:avLst/>
          </a:prstGeom>
        </p:spPr>
      </p:pic>
      <p:sp>
        <p:nvSpPr>
          <p:cNvPr id="3" name="TextBox 2">
            <a:extLst>
              <a:ext uri="{FF2B5EF4-FFF2-40B4-BE49-F238E27FC236}">
                <a16:creationId xmlns:a16="http://schemas.microsoft.com/office/drawing/2014/main" id="{CE07EDE4-39E6-EFAE-D0E3-B1AC776FB16B}"/>
              </a:ext>
            </a:extLst>
          </p:cNvPr>
          <p:cNvSpPr txBox="1"/>
          <p:nvPr/>
        </p:nvSpPr>
        <p:spPr>
          <a:xfrm>
            <a:off x="0" y="259259"/>
            <a:ext cx="12192000" cy="738664"/>
          </a:xfrm>
          <a:prstGeom prst="rect">
            <a:avLst/>
          </a:prstGeom>
          <a:noFill/>
        </p:spPr>
        <p:txBody>
          <a:bodyPr wrap="square" rtlCol="0">
            <a:spAutoFit/>
          </a:bodyPr>
          <a:lstStyle/>
          <a:p>
            <a:pPr algn="ctr"/>
            <a:r>
              <a:rPr lang="en-US" sz="4200" u="sng" dirty="0" err="1">
                <a:solidFill>
                  <a:srgbClr val="F3D78A"/>
                </a:solidFill>
              </a:rPr>
              <a:t>GPT</a:t>
            </a:r>
            <a:r>
              <a:rPr lang="en-US" sz="4200" u="sng" dirty="0">
                <a:solidFill>
                  <a:srgbClr val="F3D78A"/>
                </a:solidFill>
              </a:rPr>
              <a:t> - Generative Preprogrammed Transformer Sp</a:t>
            </a:r>
            <a:r>
              <a:rPr lang="en-US" sz="4200" b="1" u="sng" dirty="0">
                <a:solidFill>
                  <a:srgbClr val="F3D78A"/>
                </a:solidFill>
              </a:rPr>
              <a:t>eak</a:t>
            </a:r>
          </a:p>
        </p:txBody>
      </p:sp>
      <p:pic>
        <p:nvPicPr>
          <p:cNvPr id="15" name="Picture 14">
            <a:extLst>
              <a:ext uri="{FF2B5EF4-FFF2-40B4-BE49-F238E27FC236}">
                <a16:creationId xmlns:a16="http://schemas.microsoft.com/office/drawing/2014/main" id="{B9D40323-C622-07EA-C2AC-D3402F904315}"/>
              </a:ext>
            </a:extLst>
          </p:cNvPr>
          <p:cNvPicPr>
            <a:picLocks noChangeAspect="1"/>
          </p:cNvPicPr>
          <p:nvPr/>
        </p:nvPicPr>
        <p:blipFill>
          <a:blip r:embed="rId5"/>
          <a:stretch>
            <a:fillRect/>
          </a:stretch>
        </p:blipFill>
        <p:spPr>
          <a:xfrm>
            <a:off x="1908771" y="2734370"/>
            <a:ext cx="8064501" cy="3365500"/>
          </a:xfrm>
          <a:prstGeom prst="rect">
            <a:avLst/>
          </a:prstGeom>
        </p:spPr>
      </p:pic>
      <p:sp>
        <p:nvSpPr>
          <p:cNvPr id="17" name="TextBox 16">
            <a:extLst>
              <a:ext uri="{FF2B5EF4-FFF2-40B4-BE49-F238E27FC236}">
                <a16:creationId xmlns:a16="http://schemas.microsoft.com/office/drawing/2014/main" id="{D839D7CB-E735-2DEE-156C-FBE1233451B6}"/>
              </a:ext>
            </a:extLst>
          </p:cNvPr>
          <p:cNvSpPr txBox="1"/>
          <p:nvPr/>
        </p:nvSpPr>
        <p:spPr>
          <a:xfrm>
            <a:off x="1908771" y="1995706"/>
            <a:ext cx="9073082" cy="4093428"/>
          </a:xfrm>
          <a:prstGeom prst="rect">
            <a:avLst/>
          </a:prstGeom>
          <a:solidFill>
            <a:schemeClr val="tx1"/>
          </a:solidFill>
        </p:spPr>
        <p:txBody>
          <a:bodyPr wrap="square" rtlCol="0">
            <a:spAutoFit/>
          </a:bodyPr>
          <a:lstStyle/>
          <a:p>
            <a:r>
              <a:rPr lang="en-US" sz="4000" b="1" dirty="0">
                <a:solidFill>
                  <a:srgbClr val="F3D78A"/>
                </a:solidFill>
              </a:rPr>
              <a:t>X</a:t>
            </a:r>
            <a:r>
              <a:rPr lang="en-US" sz="4000" dirty="0">
                <a:solidFill>
                  <a:srgbClr val="F3D78A"/>
                </a:solidFill>
              </a:rPr>
              <a:t>: Token – translate a word to numbers</a:t>
            </a:r>
          </a:p>
          <a:p>
            <a:r>
              <a:rPr lang="en-US" sz="2000" dirty="0">
                <a:solidFill>
                  <a:srgbClr val="F3D78A"/>
                </a:solidFill>
              </a:rPr>
              <a:t>   </a:t>
            </a:r>
          </a:p>
          <a:p>
            <a:r>
              <a:rPr lang="en-US" sz="4000" b="1" dirty="0">
                <a:solidFill>
                  <a:srgbClr val="F3D78A"/>
                </a:solidFill>
              </a:rPr>
              <a:t>Q</a:t>
            </a:r>
            <a:r>
              <a:rPr lang="en-US" sz="4000" dirty="0">
                <a:solidFill>
                  <a:srgbClr val="F3D78A"/>
                </a:solidFill>
              </a:rPr>
              <a:t>uery: What a word is looking for</a:t>
            </a:r>
          </a:p>
          <a:p>
            <a:r>
              <a:rPr lang="en-US" sz="2000" dirty="0">
                <a:solidFill>
                  <a:srgbClr val="F3D78A"/>
                </a:solidFill>
              </a:rPr>
              <a:t>  </a:t>
            </a:r>
          </a:p>
          <a:p>
            <a:r>
              <a:rPr lang="en-US" sz="4000" b="1" dirty="0">
                <a:solidFill>
                  <a:srgbClr val="F3D78A"/>
                </a:solidFill>
              </a:rPr>
              <a:t>K</a:t>
            </a:r>
            <a:r>
              <a:rPr lang="en-US" sz="4000" dirty="0">
                <a:solidFill>
                  <a:srgbClr val="F3D78A"/>
                </a:solidFill>
              </a:rPr>
              <a:t>ey: What a word represents</a:t>
            </a:r>
          </a:p>
          <a:p>
            <a:r>
              <a:rPr lang="en-US" sz="2000" dirty="0">
                <a:solidFill>
                  <a:srgbClr val="F3D78A"/>
                </a:solidFill>
              </a:rPr>
              <a:t>  </a:t>
            </a:r>
          </a:p>
          <a:p>
            <a:r>
              <a:rPr lang="en-US" sz="4000" b="1" dirty="0">
                <a:solidFill>
                  <a:srgbClr val="F3D78A"/>
                </a:solidFill>
              </a:rPr>
              <a:t>V</a:t>
            </a:r>
            <a:r>
              <a:rPr lang="en-US" sz="4000" dirty="0">
                <a:solidFill>
                  <a:srgbClr val="F3D78A"/>
                </a:solidFill>
              </a:rPr>
              <a:t>alue: The information a word provides</a:t>
            </a:r>
          </a:p>
          <a:p>
            <a:endParaRPr lang="en-US" sz="4000" b="1" dirty="0">
              <a:solidFill>
                <a:srgbClr val="FFFF00"/>
              </a:solidFill>
            </a:endParaRPr>
          </a:p>
        </p:txBody>
      </p:sp>
    </p:spTree>
    <p:extLst>
      <p:ext uri="{BB962C8B-B14F-4D97-AF65-F5344CB8AC3E}">
        <p14:creationId xmlns:p14="http://schemas.microsoft.com/office/powerpoint/2010/main" val="373096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6080F"/>
        </a:solidFill>
        <a:effectLst/>
      </p:bgPr>
    </p:bg>
    <p:spTree>
      <p:nvGrpSpPr>
        <p:cNvPr id="1" name="">
          <a:extLst>
            <a:ext uri="{FF2B5EF4-FFF2-40B4-BE49-F238E27FC236}">
              <a16:creationId xmlns:a16="http://schemas.microsoft.com/office/drawing/2014/main" id="{55EBD185-A786-9B00-91EA-95B425EBC08C}"/>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26BF987C-614B-DA95-4E2C-FF079B6F16A3}"/>
              </a:ext>
            </a:extLst>
          </p:cNvPr>
          <p:cNvPicPr>
            <a:picLocks noChangeAspect="1"/>
          </p:cNvPicPr>
          <p:nvPr/>
        </p:nvPicPr>
        <p:blipFill>
          <a:blip r:embed="rId2"/>
          <a:stretch>
            <a:fillRect/>
          </a:stretch>
        </p:blipFill>
        <p:spPr>
          <a:xfrm>
            <a:off x="1359877" y="431992"/>
            <a:ext cx="9544050" cy="3629025"/>
          </a:xfrm>
          <a:prstGeom prst="rect">
            <a:avLst/>
          </a:prstGeom>
        </p:spPr>
      </p:pic>
      <p:sp>
        <p:nvSpPr>
          <p:cNvPr id="24" name="TextBox 23">
            <a:extLst>
              <a:ext uri="{FF2B5EF4-FFF2-40B4-BE49-F238E27FC236}">
                <a16:creationId xmlns:a16="http://schemas.microsoft.com/office/drawing/2014/main" id="{184237E2-FD43-44E3-FB28-B1D9C72ED3B8}"/>
              </a:ext>
            </a:extLst>
          </p:cNvPr>
          <p:cNvSpPr txBox="1"/>
          <p:nvPr/>
        </p:nvSpPr>
        <p:spPr>
          <a:xfrm>
            <a:off x="2910903" y="4487016"/>
            <a:ext cx="6370193" cy="2000548"/>
          </a:xfrm>
          <a:prstGeom prst="rect">
            <a:avLst/>
          </a:prstGeom>
          <a:solidFill>
            <a:schemeClr val="tx1"/>
          </a:solidFill>
        </p:spPr>
        <p:txBody>
          <a:bodyPr wrap="square" rtlCol="0">
            <a:spAutoFit/>
          </a:bodyPr>
          <a:lstStyle/>
          <a:p>
            <a:pPr algn="ctr"/>
            <a:r>
              <a:rPr lang="en-US" sz="2800" b="1" u="sng" dirty="0">
                <a:solidFill>
                  <a:schemeClr val="bg2">
                    <a:lumMod val="75000"/>
                  </a:schemeClr>
                </a:solidFill>
                <a:latin typeface="High Tower Text" panose="02040502050506030303" pitchFamily="18" charset="0"/>
              </a:rPr>
              <a:t>Basis of Transformer (ChatGPT)</a:t>
            </a:r>
          </a:p>
          <a:p>
            <a:r>
              <a:rPr lang="en-US" sz="2400" i="1" dirty="0">
                <a:solidFill>
                  <a:schemeClr val="bg2">
                    <a:lumMod val="75000"/>
                  </a:schemeClr>
                </a:solidFill>
                <a:latin typeface="High Tower Text" panose="02040502050506030303" pitchFamily="18" charset="0"/>
              </a:rPr>
              <a:t>X</a:t>
            </a:r>
            <a:r>
              <a:rPr lang="en-US" sz="2400" dirty="0">
                <a:solidFill>
                  <a:schemeClr val="bg2">
                    <a:lumMod val="75000"/>
                  </a:schemeClr>
                </a:solidFill>
                <a:latin typeface="High Tower Text" panose="02040502050506030303" pitchFamily="18" charset="0"/>
              </a:rPr>
              <a:t>: Token – translate a word to numbers/vectors</a:t>
            </a:r>
          </a:p>
          <a:p>
            <a:r>
              <a:rPr lang="en-US" sz="2400" i="1" dirty="0">
                <a:solidFill>
                  <a:schemeClr val="bg2">
                    <a:lumMod val="75000"/>
                  </a:schemeClr>
                </a:solidFill>
                <a:latin typeface="High Tower Text" panose="02040502050506030303" pitchFamily="18" charset="0"/>
              </a:rPr>
              <a:t>Query</a:t>
            </a:r>
            <a:r>
              <a:rPr lang="en-US" sz="2400" dirty="0">
                <a:solidFill>
                  <a:schemeClr val="bg2">
                    <a:lumMod val="75000"/>
                  </a:schemeClr>
                </a:solidFill>
                <a:latin typeface="High Tower Text" panose="02040502050506030303" pitchFamily="18" charset="0"/>
              </a:rPr>
              <a:t>: What a word is looking for</a:t>
            </a:r>
          </a:p>
          <a:p>
            <a:r>
              <a:rPr lang="en-US" sz="2400" i="1" dirty="0">
                <a:solidFill>
                  <a:schemeClr val="bg2">
                    <a:lumMod val="75000"/>
                  </a:schemeClr>
                </a:solidFill>
                <a:latin typeface="High Tower Text" panose="02040502050506030303" pitchFamily="18" charset="0"/>
              </a:rPr>
              <a:t>Key</a:t>
            </a:r>
            <a:r>
              <a:rPr lang="en-US" sz="2400" dirty="0">
                <a:solidFill>
                  <a:schemeClr val="bg2">
                    <a:lumMod val="75000"/>
                  </a:schemeClr>
                </a:solidFill>
                <a:latin typeface="High Tower Text" panose="02040502050506030303" pitchFamily="18" charset="0"/>
              </a:rPr>
              <a:t>: What a word represents</a:t>
            </a:r>
          </a:p>
          <a:p>
            <a:r>
              <a:rPr lang="en-US" sz="2400" i="1" dirty="0">
                <a:solidFill>
                  <a:schemeClr val="bg2">
                    <a:lumMod val="75000"/>
                  </a:schemeClr>
                </a:solidFill>
                <a:latin typeface="High Tower Text" panose="02040502050506030303" pitchFamily="18" charset="0"/>
              </a:rPr>
              <a:t>Value</a:t>
            </a:r>
            <a:r>
              <a:rPr lang="en-US" sz="2400" dirty="0">
                <a:solidFill>
                  <a:schemeClr val="bg2">
                    <a:lumMod val="75000"/>
                  </a:schemeClr>
                </a:solidFill>
                <a:latin typeface="High Tower Text" panose="02040502050506030303" pitchFamily="18" charset="0"/>
              </a:rPr>
              <a:t>: The information a word provides</a:t>
            </a:r>
          </a:p>
        </p:txBody>
      </p:sp>
    </p:spTree>
    <p:extLst>
      <p:ext uri="{BB962C8B-B14F-4D97-AF65-F5344CB8AC3E}">
        <p14:creationId xmlns:p14="http://schemas.microsoft.com/office/powerpoint/2010/main" val="11294860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mergence_Six_Stages_Anim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 y="117186"/>
            <a:ext cx="12191695" cy="6858000"/>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ultiple_AI_Agents_Collabor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1695" cy="6858000"/>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30A19"/>
        </a:solidFill>
        <a:effectLst/>
      </p:bgPr>
    </p:bg>
    <p:spTree>
      <p:nvGrpSpPr>
        <p:cNvPr id="1" name=""/>
        <p:cNvGrpSpPr/>
        <p:nvPr/>
      </p:nvGrpSpPr>
      <p:grpSpPr>
        <a:xfrm>
          <a:off x="0" y="0"/>
          <a:ext cx="0" cy="0"/>
          <a:chOff x="0" y="0"/>
          <a:chExt cx="0" cy="0"/>
        </a:xfrm>
      </p:grpSpPr>
      <p:sp>
        <p:nvSpPr>
          <p:cNvPr id="2" name="TextBox 1"/>
          <p:cNvSpPr txBox="1"/>
          <p:nvPr/>
        </p:nvSpPr>
        <p:spPr>
          <a:xfrm>
            <a:off x="411480" y="154442"/>
            <a:ext cx="1133856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7C248"/>
                </a:solidFill>
                <a:effectLst/>
                <a:uLnTx/>
                <a:uFillTx/>
                <a:latin typeface="Aptos"/>
                <a:ea typeface="+mn-ea"/>
                <a:cs typeface="+mn-cs"/>
              </a:rPr>
              <a:t>LLM </a:t>
            </a:r>
            <a:r>
              <a:rPr kumimoji="0" sz="2800" b="1" i="0" u="none" strike="noStrike" kern="1200" cap="none" spc="0" normalizeH="0" baseline="0" noProof="0" dirty="0">
                <a:ln>
                  <a:noFill/>
                </a:ln>
                <a:solidFill>
                  <a:srgbClr val="F7C248"/>
                </a:solidFill>
                <a:effectLst/>
                <a:uLnTx/>
                <a:uFillTx/>
                <a:latin typeface="Aptos"/>
                <a:ea typeface="+mn-ea"/>
                <a:cs typeface="+mn-cs"/>
              </a:rPr>
              <a:t>Transformer</a:t>
            </a:r>
            <a:r>
              <a:rPr kumimoji="0" lang="en-US" sz="2800" b="1" i="0" u="none" strike="noStrike" kern="1200" cap="none" spc="0" normalizeH="0" baseline="0" noProof="0" dirty="0">
                <a:ln>
                  <a:noFill/>
                </a:ln>
                <a:solidFill>
                  <a:srgbClr val="F7C248"/>
                </a:solidFill>
                <a:effectLst/>
                <a:uLnTx/>
                <a:uFillTx/>
                <a:latin typeface="Aptos"/>
                <a:ea typeface="+mn-ea"/>
                <a:cs typeface="+mn-cs"/>
              </a:rPr>
              <a:t>   </a:t>
            </a:r>
            <a:r>
              <a:rPr kumimoji="0" sz="2800" b="1" i="0" u="none" strike="noStrike" kern="1200" cap="none" spc="0" normalizeH="0" baseline="0" noProof="0" dirty="0">
                <a:ln>
                  <a:noFill/>
                </a:ln>
                <a:solidFill>
                  <a:srgbClr val="F7C248"/>
                </a:solidFill>
                <a:effectLst/>
                <a:uLnTx/>
                <a:uFillTx/>
                <a:latin typeface="Aptos"/>
                <a:ea typeface="+mn-ea"/>
                <a:cs typeface="+mn-cs"/>
              </a:rPr>
              <a:t> </a:t>
            </a:r>
            <a:r>
              <a:rPr kumimoji="0" lang="en-US" sz="2800" b="1" i="0" u="none" strike="noStrike" kern="1200" cap="none" spc="0" normalizeH="0" baseline="0" noProof="0" dirty="0">
                <a:ln>
                  <a:noFill/>
                </a:ln>
                <a:solidFill>
                  <a:srgbClr val="F7C248"/>
                </a:solidFill>
                <a:effectLst/>
                <a:uLnTx/>
                <a:uFillTx/>
                <a:latin typeface="Aptos"/>
                <a:ea typeface="+mn-ea"/>
                <a:cs typeface="+mn-cs"/>
              </a:rPr>
              <a:t>Laboratory </a:t>
            </a:r>
            <a:r>
              <a:rPr kumimoji="0" sz="2800" b="1" i="0" u="none" strike="noStrike" kern="1200" cap="none" spc="0" normalizeH="0" baseline="0" noProof="0" dirty="0">
                <a:ln>
                  <a:noFill/>
                </a:ln>
                <a:solidFill>
                  <a:srgbClr val="F7C248"/>
                </a:solidFill>
                <a:effectLst/>
                <a:uLnTx/>
                <a:uFillTx/>
                <a:latin typeface="Aptos"/>
                <a:ea typeface="+mn-ea"/>
                <a:cs typeface="+mn-cs"/>
              </a:rPr>
              <a:t>Model </a:t>
            </a:r>
            <a:r>
              <a:rPr kumimoji="0" lang="en-US" sz="2800" b="1" i="0" u="none" strike="noStrike" kern="1200" cap="none" spc="0" normalizeH="0" baseline="0" noProof="0" dirty="0">
                <a:ln>
                  <a:noFill/>
                </a:ln>
                <a:solidFill>
                  <a:srgbClr val="F7C248"/>
                </a:solidFill>
                <a:effectLst/>
                <a:uLnTx/>
                <a:uFillTx/>
                <a:latin typeface="Aptos"/>
                <a:ea typeface="+mn-ea"/>
                <a:cs typeface="+mn-cs"/>
              </a:rPr>
              <a:t>  </a:t>
            </a:r>
            <a:r>
              <a:rPr kumimoji="0" sz="2800" b="1" i="0" u="none" strike="noStrike" kern="1200" cap="none" spc="0" normalizeH="0" baseline="0" noProof="0" dirty="0">
                <a:ln>
                  <a:noFill/>
                </a:ln>
                <a:solidFill>
                  <a:srgbClr val="F7C248"/>
                </a:solidFill>
                <a:effectLst/>
                <a:uLnTx/>
                <a:uFillTx/>
                <a:latin typeface="Aptos"/>
                <a:ea typeface="+mn-ea"/>
                <a:cs typeface="+mn-cs"/>
              </a:rPr>
              <a:t>— What the Python Code Does</a:t>
            </a:r>
          </a:p>
        </p:txBody>
      </p:sp>
      <p:sp>
        <p:nvSpPr>
          <p:cNvPr id="3" name="TextBox 2"/>
          <p:cNvSpPr txBox="1"/>
          <p:nvPr/>
        </p:nvSpPr>
        <p:spPr>
          <a:xfrm>
            <a:off x="640080" y="658368"/>
            <a:ext cx="1088136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B0C7E1"/>
                </a:solidFill>
                <a:effectLst/>
                <a:uLnTx/>
                <a:uFillTx/>
                <a:latin typeface="Aptos"/>
                <a:ea typeface="+mn-ea"/>
                <a:cs typeface="+mn-cs"/>
              </a:rPr>
              <a:t>A compact, visible model for watching QKV attention and training evolve</a:t>
            </a:r>
          </a:p>
        </p:txBody>
      </p:sp>
      <p:sp>
        <p:nvSpPr>
          <p:cNvPr id="4" name="Rounded Rectangle 3"/>
          <p:cNvSpPr/>
          <p:nvPr/>
        </p:nvSpPr>
        <p:spPr>
          <a:xfrm>
            <a:off x="32004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39319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X Matrix</a:t>
            </a:r>
          </a:p>
        </p:txBody>
      </p:sp>
      <p:sp>
        <p:nvSpPr>
          <p:cNvPr id="6" name="TextBox 5"/>
          <p:cNvSpPr txBox="1"/>
          <p:nvPr/>
        </p:nvSpPr>
        <p:spPr>
          <a:xfrm>
            <a:off x="39319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 8
8 token vectors</a:t>
            </a:r>
          </a:p>
        </p:txBody>
      </p:sp>
      <p:sp>
        <p:nvSpPr>
          <p:cNvPr id="7" name="Rounded Rectangle 6"/>
          <p:cNvSpPr/>
          <p:nvPr/>
        </p:nvSpPr>
        <p:spPr>
          <a:xfrm>
            <a:off x="196596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203911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Q • K • V</a:t>
            </a:r>
          </a:p>
        </p:txBody>
      </p:sp>
      <p:sp>
        <p:nvSpPr>
          <p:cNvPr id="9" name="TextBox 8"/>
          <p:cNvSpPr txBox="1"/>
          <p:nvPr/>
        </p:nvSpPr>
        <p:spPr>
          <a:xfrm>
            <a:off x="203911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WQ, WK, WV
80 × 80</a:t>
            </a:r>
          </a:p>
        </p:txBody>
      </p:sp>
      <p:sp>
        <p:nvSpPr>
          <p:cNvPr id="10" name="Rounded Rectangle 9"/>
          <p:cNvSpPr/>
          <p:nvPr/>
        </p:nvSpPr>
        <p:spPr>
          <a:xfrm>
            <a:off x="3611880" y="1234440"/>
            <a:ext cx="160020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3685032" y="1280160"/>
            <a:ext cx="145389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8 Heads</a:t>
            </a:r>
          </a:p>
        </p:txBody>
      </p:sp>
      <p:sp>
        <p:nvSpPr>
          <p:cNvPr id="12" name="TextBox 11"/>
          <p:cNvSpPr txBox="1"/>
          <p:nvPr/>
        </p:nvSpPr>
        <p:spPr>
          <a:xfrm>
            <a:off x="3685032" y="1695297"/>
            <a:ext cx="145389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10 dimensions
per head</a:t>
            </a:r>
          </a:p>
        </p:txBody>
      </p:sp>
      <p:sp>
        <p:nvSpPr>
          <p:cNvPr id="13" name="Rounded Rectangle 12"/>
          <p:cNvSpPr/>
          <p:nvPr/>
        </p:nvSpPr>
        <p:spPr>
          <a:xfrm>
            <a:off x="5440680" y="1234440"/>
            <a:ext cx="150876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513832" y="1280160"/>
            <a:ext cx="136245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Attention</a:t>
            </a:r>
          </a:p>
        </p:txBody>
      </p:sp>
      <p:sp>
        <p:nvSpPr>
          <p:cNvPr id="15" name="TextBox 14"/>
          <p:cNvSpPr txBox="1"/>
          <p:nvPr/>
        </p:nvSpPr>
        <p:spPr>
          <a:xfrm>
            <a:off x="5513832" y="1695297"/>
            <a:ext cx="136245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QKᵀ/√10
+ softmax</a:t>
            </a:r>
          </a:p>
        </p:txBody>
      </p:sp>
      <p:sp>
        <p:nvSpPr>
          <p:cNvPr id="16" name="Rounded Rectangle 15"/>
          <p:cNvSpPr/>
          <p:nvPr/>
        </p:nvSpPr>
        <p:spPr>
          <a:xfrm>
            <a:off x="7178040" y="1234440"/>
            <a:ext cx="150876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7251192" y="1280160"/>
            <a:ext cx="136245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FFN</a:t>
            </a:r>
          </a:p>
        </p:txBody>
      </p:sp>
      <p:sp>
        <p:nvSpPr>
          <p:cNvPr id="18" name="TextBox 17"/>
          <p:cNvSpPr txBox="1"/>
          <p:nvPr/>
        </p:nvSpPr>
        <p:spPr>
          <a:xfrm>
            <a:off x="7251192" y="1695297"/>
            <a:ext cx="136245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 160 → 80</a:t>
            </a:r>
          </a:p>
        </p:txBody>
      </p:sp>
      <p:sp>
        <p:nvSpPr>
          <p:cNvPr id="19" name="Rounded Rectangle 18"/>
          <p:cNvSpPr/>
          <p:nvPr/>
        </p:nvSpPr>
        <p:spPr>
          <a:xfrm>
            <a:off x="8915400" y="1234440"/>
            <a:ext cx="1417320" cy="960120"/>
          </a:xfrm>
          <a:prstGeom prst="roundRect">
            <a:avLst/>
          </a:prstGeom>
          <a:solidFill>
            <a:srgbClr val="0A1932"/>
          </a:solidFill>
          <a:ln w="19050">
            <a:solidFill>
              <a:srgbClr val="55B9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988552" y="1280160"/>
            <a:ext cx="127101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55B9FF"/>
                </a:solidFill>
                <a:effectLst/>
                <a:uLnTx/>
                <a:uFillTx/>
                <a:latin typeface="Aptos"/>
                <a:ea typeface="+mn-ea"/>
                <a:cs typeface="+mn-cs"/>
              </a:rPr>
              <a:t>Output</a:t>
            </a:r>
          </a:p>
        </p:txBody>
      </p:sp>
      <p:sp>
        <p:nvSpPr>
          <p:cNvPr id="21" name="TextBox 20"/>
          <p:cNvSpPr txBox="1"/>
          <p:nvPr/>
        </p:nvSpPr>
        <p:spPr>
          <a:xfrm>
            <a:off x="8988552" y="1695297"/>
            <a:ext cx="127101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80 logits
→ probabilities</a:t>
            </a:r>
          </a:p>
        </p:txBody>
      </p:sp>
      <p:sp>
        <p:nvSpPr>
          <p:cNvPr id="22" name="Rounded Rectangle 21"/>
          <p:cNvSpPr/>
          <p:nvPr/>
        </p:nvSpPr>
        <p:spPr>
          <a:xfrm>
            <a:off x="10561320" y="1234440"/>
            <a:ext cx="1325880" cy="960120"/>
          </a:xfrm>
          <a:prstGeom prst="roundRect">
            <a:avLst/>
          </a:prstGeom>
          <a:solidFill>
            <a:srgbClr val="0A1932"/>
          </a:solidFill>
          <a:ln w="19050">
            <a:solidFill>
              <a:srgbClr val="F7C24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0634472" y="1280160"/>
            <a:ext cx="1179576" cy="46085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F7C248"/>
                </a:solidFill>
                <a:effectLst/>
                <a:uLnTx/>
                <a:uFillTx/>
                <a:latin typeface="Aptos"/>
                <a:ea typeface="+mn-ea"/>
                <a:cs typeface="+mn-cs"/>
              </a:rPr>
              <a:t>Token</a:t>
            </a:r>
          </a:p>
        </p:txBody>
      </p:sp>
      <p:sp>
        <p:nvSpPr>
          <p:cNvPr id="24" name="TextBox 23"/>
          <p:cNvSpPr txBox="1"/>
          <p:nvPr/>
        </p:nvSpPr>
        <p:spPr>
          <a:xfrm>
            <a:off x="10634472" y="1695297"/>
            <a:ext cx="1179576" cy="4224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EF4FF"/>
                </a:solidFill>
                <a:effectLst/>
                <a:uLnTx/>
                <a:uFillTx/>
                <a:latin typeface="Aptos"/>
                <a:ea typeface="+mn-ea"/>
                <a:cs typeface="+mn-cs"/>
              </a:rPr>
              <a:t>argmax
→ new X</a:t>
            </a:r>
          </a:p>
        </p:txBody>
      </p:sp>
      <p:cxnSp>
        <p:nvCxnSpPr>
          <p:cNvPr id="25" name="Connector 24"/>
          <p:cNvCxnSpPr/>
          <p:nvPr/>
        </p:nvCxnSpPr>
        <p:spPr>
          <a:xfrm>
            <a:off x="173736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338328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521208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694944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868680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10332720" y="1719072"/>
            <a:ext cx="228600" cy="0"/>
          </a:xfrm>
          <a:prstGeom prst="line">
            <a:avLst/>
          </a:prstGeom>
          <a:ln w="25400">
            <a:solidFill>
              <a:srgbClr val="55B9FF"/>
            </a:solidFill>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320040" y="2514600"/>
            <a:ext cx="3703320"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31"/>
          <p:cNvSpPr/>
          <p:nvPr/>
        </p:nvSpPr>
        <p:spPr>
          <a:xfrm>
            <a:off x="4187952" y="2514600"/>
            <a:ext cx="3703320"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32"/>
          <p:cNvSpPr/>
          <p:nvPr/>
        </p:nvSpPr>
        <p:spPr>
          <a:xfrm>
            <a:off x="8055864" y="2514600"/>
            <a:ext cx="3813048" cy="3383280"/>
          </a:xfrm>
          <a:prstGeom prst="roundRect">
            <a:avLst/>
          </a:prstGeom>
          <a:solidFill>
            <a:srgbClr val="0A1932"/>
          </a:solidFill>
          <a:ln w="15240">
            <a:solidFill>
              <a:srgbClr val="2D52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548640" y="2679192"/>
            <a:ext cx="32461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MODEL SCALE</a:t>
            </a:r>
          </a:p>
        </p:txBody>
      </p:sp>
      <p:sp>
        <p:nvSpPr>
          <p:cNvPr id="35" name="TextBox 34"/>
          <p:cNvSpPr txBox="1"/>
          <p:nvPr/>
        </p:nvSpPr>
        <p:spPr>
          <a:xfrm>
            <a:off x="594360" y="3277445"/>
            <a:ext cx="3154680" cy="2031325"/>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EEF4FF"/>
                </a:solidFill>
                <a:effectLst/>
                <a:uLnTx/>
                <a:uFillTx/>
                <a:latin typeface="Aptos"/>
                <a:ea typeface="+mn-ea"/>
                <a:cs typeface="+mn-cs"/>
              </a:rPr>
              <a:t>Embedding N = 80
Context = 8 tokens
Heads = 8
Head dimension = 10
Feed-forward = 160
Training = 120 steps
Target token = 10
Learnable positional bias</a:t>
            </a:r>
            <a:endParaRPr kumimoji="0" lang="en-US" sz="14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EF4FF"/>
                </a:solidFill>
                <a:effectLst/>
                <a:uLnTx/>
                <a:uFillTx/>
                <a:latin typeface="Aptos"/>
                <a:ea typeface="+mn-ea"/>
                <a:cs typeface="+mn-cs"/>
              </a:rPr>
              <a:t>324 Lines of Code</a:t>
            </a:r>
            <a:endParaRPr kumimoji="0" sz="1400" b="0" i="0" u="none" strike="noStrike" kern="1200" cap="none" spc="0" normalizeH="0" baseline="0" noProof="0" dirty="0">
              <a:ln>
                <a:noFill/>
              </a:ln>
              <a:solidFill>
                <a:srgbClr val="EEF4FF"/>
              </a:solidFill>
              <a:effectLst/>
              <a:uLnTx/>
              <a:uFillTx/>
              <a:latin typeface="Aptos"/>
              <a:ea typeface="+mn-ea"/>
              <a:cs typeface="+mn-cs"/>
            </a:endParaRPr>
          </a:p>
        </p:txBody>
      </p:sp>
      <p:sp>
        <p:nvSpPr>
          <p:cNvPr id="36" name="TextBox 35"/>
          <p:cNvSpPr txBox="1"/>
          <p:nvPr/>
        </p:nvSpPr>
        <p:spPr>
          <a:xfrm>
            <a:off x="4416552" y="2679192"/>
            <a:ext cx="324612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120-STEP TRAINING LOOP</a:t>
            </a:r>
          </a:p>
        </p:txBody>
      </p:sp>
      <p:sp>
        <p:nvSpPr>
          <p:cNvPr id="37" name="TextBox 36"/>
          <p:cNvSpPr txBox="1"/>
          <p:nvPr/>
        </p:nvSpPr>
        <p:spPr>
          <a:xfrm>
            <a:off x="4572000" y="3223808"/>
            <a:ext cx="2971800" cy="2092881"/>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EEF4FF"/>
                </a:solidFill>
                <a:effectLst/>
                <a:uLnTx/>
                <a:uFillTx/>
                <a:latin typeface="Aptos"/>
                <a:ea typeface="+mn-ea"/>
                <a:cs typeface="+mn-cs"/>
              </a:rPr>
              <a:t>1. Last token becomes Query
2. Compute Q, K, V for 8 heads
3. Calculate attention weights
4. Residual + </a:t>
            </a:r>
            <a:r>
              <a:rPr kumimoji="0" sz="1300" b="0" i="0" u="none" strike="noStrike" kern="1200" cap="none" spc="0" normalizeH="0" baseline="0" noProof="0" dirty="0" err="1">
                <a:ln>
                  <a:noFill/>
                </a:ln>
                <a:solidFill>
                  <a:srgbClr val="EEF4FF"/>
                </a:solidFill>
                <a:effectLst/>
                <a:uLnTx/>
                <a:uFillTx/>
                <a:latin typeface="Aptos"/>
                <a:ea typeface="+mn-ea"/>
                <a:cs typeface="+mn-cs"/>
              </a:rPr>
              <a:t>LayerNorm</a:t>
            </a:r>
            <a:r>
              <a:rPr kumimoji="0" sz="1300" b="0" i="0" u="none" strike="noStrike" kern="1200" cap="none" spc="0" normalizeH="0" baseline="0" noProof="0" dirty="0">
                <a:ln>
                  <a:noFill/>
                </a:ln>
                <a:solidFill>
                  <a:srgbClr val="EEF4FF"/>
                </a:solidFill>
                <a:effectLst/>
                <a:uLnTx/>
                <a:uFillTx/>
                <a:latin typeface="Aptos"/>
                <a:ea typeface="+mn-ea"/>
                <a:cs typeface="+mn-cs"/>
              </a:rPr>
              <a:t> + </a:t>
            </a:r>
            <a:r>
              <a:rPr kumimoji="0" sz="1300" b="0" i="0" u="none" strike="noStrike" kern="1200" cap="none" spc="0" normalizeH="0" baseline="0" noProof="0" dirty="0" err="1">
                <a:ln>
                  <a:noFill/>
                </a:ln>
                <a:solidFill>
                  <a:srgbClr val="EEF4FF"/>
                </a:solidFill>
                <a:effectLst/>
                <a:uLnTx/>
                <a:uFillTx/>
                <a:latin typeface="Aptos"/>
                <a:ea typeface="+mn-ea"/>
                <a:cs typeface="+mn-cs"/>
              </a:rPr>
              <a:t>FFN</a:t>
            </a:r>
            <a:r>
              <a:rPr kumimoji="0" sz="1300" b="0" i="0" u="none" strike="noStrike" kern="1200" cap="none" spc="0" normalizeH="0" baseline="0" noProof="0" dirty="0">
                <a:ln>
                  <a:noFill/>
                </a:ln>
                <a:solidFill>
                  <a:srgbClr val="EEF4FF"/>
                </a:solidFill>
                <a:effectLst/>
                <a:uLnTx/>
                <a:uFillTx/>
                <a:latin typeface="Aptos"/>
                <a:ea typeface="+mn-ea"/>
                <a:cs typeface="+mn-cs"/>
              </a:rPr>
              <a:t>
5. </a:t>
            </a:r>
            <a:r>
              <a:rPr kumimoji="0" sz="1300" b="0" i="0" u="none" strike="noStrike" kern="1200" cap="none" spc="0" normalizeH="0" baseline="0" noProof="0" dirty="0" err="1">
                <a:ln>
                  <a:noFill/>
                </a:ln>
                <a:solidFill>
                  <a:srgbClr val="EEF4FF"/>
                </a:solidFill>
                <a:effectLst/>
                <a:uLnTx/>
                <a:uFillTx/>
                <a:latin typeface="Aptos"/>
                <a:ea typeface="+mn-ea"/>
                <a:cs typeface="+mn-cs"/>
              </a:rPr>
              <a:t>Softmax</a:t>
            </a:r>
            <a:r>
              <a:rPr kumimoji="0" sz="1300" b="0" i="0" u="none" strike="noStrike" kern="1200" cap="none" spc="0" normalizeH="0" baseline="0" noProof="0" dirty="0">
                <a:ln>
                  <a:noFill/>
                </a:ln>
                <a:solidFill>
                  <a:srgbClr val="EEF4FF"/>
                </a:solidFill>
                <a:effectLst/>
                <a:uLnTx/>
                <a:uFillTx/>
                <a:latin typeface="Aptos"/>
                <a:ea typeface="+mn-ea"/>
                <a:cs typeface="+mn-cs"/>
              </a:rPr>
              <a:t> → 80 probabilities
6. Measure error and update weights
7. Predicted token enters context
8 × 120 = 960 head evaluations</a:t>
            </a:r>
            <a:endParaRPr kumimoji="0" lang="en-US" sz="13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EEF4FF"/>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EEF4FF"/>
                </a:solidFill>
                <a:effectLst/>
                <a:uLnTx/>
                <a:uFillTx/>
                <a:latin typeface="Aptos"/>
                <a:ea typeface="+mn-ea"/>
                <a:cs typeface="+mn-cs"/>
              </a:rPr>
              <a:t> Tens of millions of execution cycles</a:t>
            </a:r>
            <a:endParaRPr kumimoji="0" sz="1300" b="0" i="0" u="none" strike="noStrike" kern="1200" cap="none" spc="0" normalizeH="0" baseline="0" noProof="0" dirty="0">
              <a:ln>
                <a:noFill/>
              </a:ln>
              <a:solidFill>
                <a:srgbClr val="EEF4FF"/>
              </a:solidFill>
              <a:effectLst/>
              <a:uLnTx/>
              <a:uFillTx/>
              <a:latin typeface="Aptos"/>
              <a:ea typeface="+mn-ea"/>
              <a:cs typeface="+mn-cs"/>
            </a:endParaRPr>
          </a:p>
        </p:txBody>
      </p:sp>
      <p:sp>
        <p:nvSpPr>
          <p:cNvPr id="38" name="TextBox 37"/>
          <p:cNvSpPr txBox="1"/>
          <p:nvPr/>
        </p:nvSpPr>
        <p:spPr>
          <a:xfrm>
            <a:off x="8275320" y="2679192"/>
            <a:ext cx="3383280" cy="34747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7C248"/>
                </a:solidFill>
                <a:effectLst/>
                <a:uLnTx/>
                <a:uFillTx/>
                <a:latin typeface="Aptos"/>
                <a:ea typeface="+mn-ea"/>
                <a:cs typeface="+mn-cs"/>
              </a:rPr>
              <a:t>SAVED VALUES &amp; GRAPHS</a:t>
            </a:r>
          </a:p>
        </p:txBody>
      </p:sp>
      <p:sp>
        <p:nvSpPr>
          <p:cNvPr id="39" name="TextBox 38"/>
          <p:cNvSpPr txBox="1"/>
          <p:nvPr/>
        </p:nvSpPr>
        <p:spPr>
          <a:xfrm>
            <a:off x="8366760" y="3090672"/>
            <a:ext cx="3154680" cy="248716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50" b="0" i="0" u="none" strike="noStrike" kern="1200" cap="none" spc="0" normalizeH="0" baseline="0" noProof="0">
                <a:ln>
                  <a:noFill/>
                </a:ln>
                <a:solidFill>
                  <a:srgbClr val="EEF4FF"/>
                </a:solidFill>
                <a:effectLst/>
                <a:uLnTx/>
                <a:uFillTx/>
                <a:latin typeface="Aptos"/>
                <a:ea typeface="+mn-ea"/>
                <a:cs typeface="+mn-cs"/>
              </a:rPr>
              <a:t>Saved each step:
Entropy • Loss • Ptarget • Pmax
Attention entropy • Adiag
8 attention weights • positional bias
KL divergence
Graphs:
Entropy • Loss • Phase trajectory
Probabilities • Attention entropy
Adiag • Mean attention • Heatmap
KL divergence • Positional bias</a:t>
            </a:r>
          </a:p>
        </p:txBody>
      </p:sp>
      <p:sp>
        <p:nvSpPr>
          <p:cNvPr id="40" name="TextBox 39"/>
          <p:cNvSpPr txBox="1"/>
          <p:nvPr/>
        </p:nvSpPr>
        <p:spPr>
          <a:xfrm>
            <a:off x="548640" y="6106406"/>
            <a:ext cx="11064240" cy="36933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E3252"/>
                </a:solidFill>
                <a:effectLst/>
                <a:highlight>
                  <a:srgbClr val="FFFF00"/>
                </a:highlight>
                <a:uLnTx/>
                <a:uFillTx/>
                <a:latin typeface="Aptos"/>
                <a:ea typeface="+mn-ea"/>
                <a:cs typeface="+mn-cs"/>
              </a:rPr>
              <a:t>Purpose: </a:t>
            </a:r>
            <a:r>
              <a:rPr kumimoji="0" lang="en-US" sz="1800" b="1" i="0" u="none" strike="noStrike" kern="1200" cap="none" spc="0" normalizeH="0" baseline="0" noProof="0" dirty="0">
                <a:ln>
                  <a:noFill/>
                </a:ln>
                <a:solidFill>
                  <a:srgbClr val="0E3252"/>
                </a:solidFill>
                <a:effectLst/>
                <a:highlight>
                  <a:srgbClr val="FFFF00"/>
                </a:highlight>
                <a:uLnTx/>
                <a:uFillTx/>
                <a:latin typeface="Aptos"/>
                <a:ea typeface="+mn-ea"/>
                <a:cs typeface="+mn-cs"/>
              </a:rPr>
              <a:t>E</a:t>
            </a:r>
            <a:r>
              <a:rPr kumimoji="0" sz="1800" b="1" i="0" u="none" strike="noStrike" kern="1200" cap="none" spc="0" normalizeH="0" baseline="0" noProof="0" dirty="0">
                <a:ln>
                  <a:noFill/>
                </a:ln>
                <a:solidFill>
                  <a:srgbClr val="0E3252"/>
                </a:solidFill>
                <a:effectLst/>
                <a:highlight>
                  <a:srgbClr val="FFFF00"/>
                </a:highlight>
                <a:uLnTx/>
                <a:uFillTx/>
                <a:latin typeface="Aptos"/>
                <a:ea typeface="+mn-ea"/>
                <a:cs typeface="+mn-cs"/>
              </a:rPr>
              <a:t>xpose the internal mathematics so</a:t>
            </a:r>
            <a:r>
              <a:rPr kumimoji="0" lang="en-US" sz="1800" b="1" i="0" u="none" strike="noStrike" kern="1200" cap="none" spc="0" normalizeH="0" baseline="0" noProof="0" dirty="0">
                <a:ln>
                  <a:noFill/>
                </a:ln>
                <a:solidFill>
                  <a:srgbClr val="0E3252"/>
                </a:solidFill>
                <a:effectLst/>
                <a:highlight>
                  <a:srgbClr val="FFFF00"/>
                </a:highlight>
                <a:uLnTx/>
                <a:uFillTx/>
                <a:latin typeface="Aptos"/>
                <a:ea typeface="+mn-ea"/>
                <a:cs typeface="+mn-cs"/>
              </a:rPr>
              <a:t> You</a:t>
            </a:r>
            <a:r>
              <a:rPr kumimoji="0" sz="1800" b="1" i="0" u="none" strike="noStrike" kern="1200" cap="none" spc="0" normalizeH="0" baseline="0" noProof="0" dirty="0">
                <a:ln>
                  <a:noFill/>
                </a:ln>
                <a:solidFill>
                  <a:srgbClr val="0E3252"/>
                </a:solidFill>
                <a:effectLst/>
                <a:highlight>
                  <a:srgbClr val="FFFF00"/>
                </a:highlight>
                <a:uLnTx/>
                <a:uFillTx/>
                <a:latin typeface="Aptos"/>
                <a:ea typeface="+mn-ea"/>
                <a:cs typeface="+mn-cs"/>
              </a:rPr>
              <a:t> can watch a small Transformer learn.</a:t>
            </a:r>
          </a:p>
        </p:txBody>
      </p:sp>
      <p:sp>
        <p:nvSpPr>
          <p:cNvPr id="41" name="Rectangle 40">
            <a:extLst>
              <a:ext uri="{FF2B5EF4-FFF2-40B4-BE49-F238E27FC236}">
                <a16:creationId xmlns:a16="http://schemas.microsoft.com/office/drawing/2014/main" id="{CF17A1BF-6201-0CBC-6505-60836FA18156}"/>
              </a:ext>
            </a:extLst>
          </p:cNvPr>
          <p:cNvSpPr/>
          <p:nvPr/>
        </p:nvSpPr>
        <p:spPr>
          <a:xfrm>
            <a:off x="3383280" y="183018"/>
            <a:ext cx="3246120" cy="490888"/>
          </a:xfrm>
          <a:prstGeom prst="rect">
            <a:avLst/>
          </a:prstGeom>
          <a:noFill/>
          <a:ln w="635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783374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1028B-B208-9A2E-3D01-15FF6386E6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FD9D71-BF2A-5122-D5FD-64C9D5ECB1BC}"/>
              </a:ext>
            </a:extLst>
          </p:cNvPr>
          <p:cNvPicPr>
            <a:picLocks noChangeAspect="1"/>
          </p:cNvPicPr>
          <p:nvPr/>
        </p:nvPicPr>
        <p:blipFill>
          <a:blip r:embed="rId2"/>
          <a:stretch>
            <a:fillRect/>
          </a:stretch>
        </p:blipFill>
        <p:spPr>
          <a:xfrm>
            <a:off x="706529" y="-1"/>
            <a:ext cx="6563780" cy="6858000"/>
          </a:xfrm>
          <a:prstGeom prst="rect">
            <a:avLst/>
          </a:prstGeom>
        </p:spPr>
      </p:pic>
      <p:sp>
        <p:nvSpPr>
          <p:cNvPr id="2" name="Rectangle 1">
            <a:extLst>
              <a:ext uri="{FF2B5EF4-FFF2-40B4-BE49-F238E27FC236}">
                <a16:creationId xmlns:a16="http://schemas.microsoft.com/office/drawing/2014/main" id="{976270FF-0DBA-DC88-A63F-C0BB3B988FE2}"/>
              </a:ext>
            </a:extLst>
          </p:cNvPr>
          <p:cNvSpPr/>
          <p:nvPr/>
        </p:nvSpPr>
        <p:spPr>
          <a:xfrm>
            <a:off x="2814110" y="4914900"/>
            <a:ext cx="872065" cy="471488"/>
          </a:xfrm>
          <a:prstGeom prst="rect">
            <a:avLst/>
          </a:prstGeom>
          <a:noFill/>
          <a:ln w="34925"/>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hlinkClick r:id="rId3"/>
            <a:extLst>
              <a:ext uri="{FF2B5EF4-FFF2-40B4-BE49-F238E27FC236}">
                <a16:creationId xmlns:a16="http://schemas.microsoft.com/office/drawing/2014/main" id="{582446CF-7786-216E-45E4-CC8F2C486249}"/>
              </a:ext>
            </a:extLst>
          </p:cNvPr>
          <p:cNvPicPr>
            <a:picLocks noChangeAspect="1"/>
          </p:cNvPicPr>
          <p:nvPr/>
        </p:nvPicPr>
        <p:blipFill>
          <a:blip r:embed="rId4"/>
          <a:stretch>
            <a:fillRect/>
          </a:stretch>
        </p:blipFill>
        <p:spPr>
          <a:xfrm>
            <a:off x="8196791" y="4406303"/>
            <a:ext cx="3288680" cy="2192453"/>
          </a:xfrm>
          <a:prstGeom prst="rect">
            <a:avLst/>
          </a:prstGeom>
        </p:spPr>
      </p:pic>
      <p:sp>
        <p:nvSpPr>
          <p:cNvPr id="6" name="TextBox 5">
            <a:extLst>
              <a:ext uri="{FF2B5EF4-FFF2-40B4-BE49-F238E27FC236}">
                <a16:creationId xmlns:a16="http://schemas.microsoft.com/office/drawing/2014/main" id="{574F84E8-B58D-AA2F-6892-33FF54EE89FC}"/>
              </a:ext>
            </a:extLst>
          </p:cNvPr>
          <p:cNvSpPr txBox="1"/>
          <p:nvPr/>
        </p:nvSpPr>
        <p:spPr>
          <a:xfrm>
            <a:off x="7270309" y="3419420"/>
            <a:ext cx="4764446" cy="1200329"/>
          </a:xfrm>
          <a:prstGeom prst="rect">
            <a:avLst/>
          </a:prstGeom>
          <a:solidFill>
            <a:srgbClr val="00B0F0"/>
          </a:solidFill>
        </p:spPr>
        <p:txBody>
          <a:bodyPr wrap="none" rtlCol="0">
            <a:spAutoFit/>
          </a:bodyPr>
          <a:lstStyle/>
          <a:p>
            <a:pPr algn="ctr"/>
            <a:r>
              <a:rPr lang="en-US" b="1" dirty="0">
                <a:latin typeface="CLARENCE" pitchFamily="2" charset="2"/>
              </a:rPr>
              <a:t>Ctrl + Click on the image below to see </a:t>
            </a:r>
          </a:p>
          <a:p>
            <a:pPr algn="ctr"/>
            <a:r>
              <a:rPr lang="en-US" b="1" dirty="0">
                <a:latin typeface="CLARENCE" pitchFamily="2" charset="2"/>
              </a:rPr>
              <a:t>a Pdf of a Mathcad Model </a:t>
            </a:r>
          </a:p>
          <a:p>
            <a:pPr algn="ctr"/>
            <a:r>
              <a:rPr lang="en-US" b="1" dirty="0">
                <a:latin typeface="CLARENCE" pitchFamily="2" charset="2"/>
              </a:rPr>
              <a:t>of a Transformer. Mathcad uses conventional </a:t>
            </a:r>
          </a:p>
          <a:p>
            <a:pPr algn="ctr"/>
            <a:r>
              <a:rPr lang="en-US" b="1" dirty="0">
                <a:latin typeface="CLARENCE" pitchFamily="2" charset="2"/>
              </a:rPr>
              <a:t>Math symbols </a:t>
            </a:r>
            <a:r>
              <a:rPr lang="en-US" b="1" dirty="0" err="1">
                <a:latin typeface="CLARENCE" pitchFamily="2" charset="2"/>
              </a:rPr>
              <a:t>ans</a:t>
            </a:r>
            <a:r>
              <a:rPr lang="en-US" b="1" dirty="0">
                <a:latin typeface="CLARENCE" pitchFamily="2" charset="2"/>
              </a:rPr>
              <a:t> is easier to interpret than Python.. </a:t>
            </a:r>
          </a:p>
        </p:txBody>
      </p:sp>
    </p:spTree>
    <p:extLst>
      <p:ext uri="{BB962C8B-B14F-4D97-AF65-F5344CB8AC3E}">
        <p14:creationId xmlns:p14="http://schemas.microsoft.com/office/powerpoint/2010/main" val="29832923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700BD-4A69-EE37-D95E-1613F0156F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D55A0C-F13C-C453-4D1F-7695B127FEFD}"/>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9952640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0D98DF22-64E5-1203-F6C4-2BF7EEEF68E6}"/>
              </a:ext>
            </a:extLst>
          </p:cNvPr>
          <p:cNvGraphicFramePr>
            <a:graphicFrameLocks noChangeAspect="1"/>
          </p:cNvGraphicFramePr>
          <p:nvPr>
            <p:extLst>
              <p:ext uri="{D42A27DB-BD31-4B8C-83A1-F6EECF244321}">
                <p14:modId xmlns:p14="http://schemas.microsoft.com/office/powerpoint/2010/main" val="3229743590"/>
              </p:ext>
            </p:extLst>
          </p:nvPr>
        </p:nvGraphicFramePr>
        <p:xfrm>
          <a:off x="34925" y="-9053"/>
          <a:ext cx="12157075" cy="6837363"/>
        </p:xfrm>
        <a:graphic>
          <a:graphicData uri="http://schemas.openxmlformats.org/presentationml/2006/ole">
            <mc:AlternateContent xmlns:mc="http://schemas.openxmlformats.org/markup-compatibility/2006">
              <mc:Choice xmlns:v="urn:schemas-microsoft-com:vml" Requires="v">
                <p:oleObj name="Presentation" r:id="rId2" imgW="6096296" imgH="3429229" progId="PowerPoint.Show.12">
                  <p:embed/>
                </p:oleObj>
              </mc:Choice>
              <mc:Fallback>
                <p:oleObj name="Presentation" r:id="rId2" imgW="6096296" imgH="3429229" progId="PowerPoint.Show.12">
                  <p:embed/>
                  <p:pic>
                    <p:nvPicPr>
                      <p:cNvPr id="2" name="Object 1">
                        <a:hlinkClick r:id="" action="ppaction://ole?verb=0"/>
                        <a:extLst>
                          <a:ext uri="{FF2B5EF4-FFF2-40B4-BE49-F238E27FC236}">
                            <a16:creationId xmlns:a16="http://schemas.microsoft.com/office/drawing/2014/main" id="{0D98DF22-64E5-1203-F6C4-2BF7EEEF68E6}"/>
                          </a:ext>
                        </a:extLst>
                      </p:cNvPr>
                      <p:cNvPicPr/>
                      <p:nvPr/>
                    </p:nvPicPr>
                    <p:blipFill>
                      <a:blip r:embed="rId3"/>
                      <a:stretch>
                        <a:fillRect/>
                      </a:stretch>
                    </p:blipFill>
                    <p:spPr>
                      <a:xfrm>
                        <a:off x="34925" y="-9053"/>
                        <a:ext cx="12157075" cy="6837363"/>
                      </a:xfrm>
                      <a:prstGeom prst="rect">
                        <a:avLst/>
                      </a:prstGeom>
                    </p:spPr>
                  </p:pic>
                </p:oleObj>
              </mc:Fallback>
            </mc:AlternateContent>
          </a:graphicData>
        </a:graphic>
      </p:graphicFrame>
    </p:spTree>
    <p:extLst>
      <p:ext uri="{BB962C8B-B14F-4D97-AF65-F5344CB8AC3E}">
        <p14:creationId xmlns:p14="http://schemas.microsoft.com/office/powerpoint/2010/main" val="6769507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378" y="-42140"/>
            <a:ext cx="12192000" cy="670560"/>
          </a:xfrm>
          <a:prstGeom prst="rect">
            <a:avLst/>
          </a:prstGeom>
          <a:solidFill>
            <a:srgbClr val="1A365D"/>
          </a:solidFill>
          <a:ln w="12700">
            <a:solidFill>
              <a:srgbClr val="1A365D"/>
            </a:solidFill>
            <a:prstDash val="solid"/>
          </a:ln>
        </p:spPr>
      </p:sp>
      <p:sp>
        <p:nvSpPr>
          <p:cNvPr id="3" name="Text 1"/>
          <p:cNvSpPr/>
          <p:nvPr/>
        </p:nvSpPr>
        <p:spPr>
          <a:xfrm>
            <a:off x="365760" y="97536"/>
            <a:ext cx="11460480" cy="487680"/>
          </a:xfrm>
          <a:prstGeom prst="rect">
            <a:avLst/>
          </a:prstGeom>
          <a:noFill/>
          <a:ln/>
        </p:spPr>
        <p:txBody>
          <a:bodyPr wrap="square" lIns="0" tIns="0" rIns="0" bIns="0" rtlCol="0" anchor="ctr"/>
          <a:lstStyle/>
          <a:p>
            <a:pPr defTabSz="1219170"/>
            <a:r>
              <a:rPr lang="en-US" sz="2400" b="1" dirty="0">
                <a:solidFill>
                  <a:srgbClr val="FFFFFF"/>
                </a:solidFill>
                <a:latin typeface="Calibri" pitchFamily="34" charset="0"/>
                <a:ea typeface="Calibri" pitchFamily="34" charset="-122"/>
                <a:cs typeface="Calibri" pitchFamily="34" charset="-120"/>
              </a:rPr>
              <a:t>Laboratory Model:  Multi-Head QKV Transformer — Training Plots</a:t>
            </a:r>
            <a:endParaRPr lang="en-US" sz="2400" dirty="0">
              <a:solidFill>
                <a:prstClr val="black"/>
              </a:solidFill>
              <a:latin typeface="Calibri" panose="020F0502020204030204"/>
            </a:endParaRPr>
          </a:p>
        </p:txBody>
      </p:sp>
      <p:sp>
        <p:nvSpPr>
          <p:cNvPr id="4" name="Shape 2"/>
          <p:cNvSpPr/>
          <p:nvPr/>
        </p:nvSpPr>
        <p:spPr>
          <a:xfrm>
            <a:off x="304800" y="792480"/>
            <a:ext cx="3738880" cy="1863344"/>
          </a:xfrm>
          <a:prstGeom prst="rect">
            <a:avLst/>
          </a:prstGeom>
          <a:solidFill>
            <a:srgbClr val="F8FAFC"/>
          </a:solidFill>
          <a:ln w="12700">
            <a:solidFill>
              <a:srgbClr val="CBD5E1"/>
            </a:solidFill>
            <a:prstDash val="solid"/>
          </a:ln>
        </p:spPr>
      </p:sp>
      <p:pic>
        <p:nvPicPr>
          <p:cNvPr id="5" name="Image 0" descr="/home/workdir/artifacts/MultiHead_QKV_Output/01_Entropy_vs_Training_Step.png"/>
          <p:cNvPicPr>
            <a:picLocks noChangeAspect="1"/>
          </p:cNvPicPr>
          <p:nvPr/>
        </p:nvPicPr>
        <p:blipFill>
          <a:blip r:embed="rId3"/>
          <a:srcRect/>
          <a:stretch/>
        </p:blipFill>
        <p:spPr>
          <a:xfrm>
            <a:off x="377952" y="841248"/>
            <a:ext cx="3592576" cy="1521968"/>
          </a:xfrm>
          <a:prstGeom prst="rect">
            <a:avLst/>
          </a:prstGeom>
        </p:spPr>
      </p:pic>
      <p:sp>
        <p:nvSpPr>
          <p:cNvPr id="6" name="Text 3"/>
          <p:cNvSpPr/>
          <p:nvPr/>
        </p:nvSpPr>
        <p:spPr>
          <a:xfrm>
            <a:off x="353568" y="2338832"/>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Entropy vs Step</a:t>
            </a:r>
            <a:endParaRPr lang="en-US" sz="1333" dirty="0">
              <a:solidFill>
                <a:prstClr val="black"/>
              </a:solidFill>
              <a:latin typeface="Calibri" panose="020F0502020204030204"/>
            </a:endParaRPr>
          </a:p>
        </p:txBody>
      </p:sp>
      <p:sp>
        <p:nvSpPr>
          <p:cNvPr id="7" name="Shape 4"/>
          <p:cNvSpPr/>
          <p:nvPr/>
        </p:nvSpPr>
        <p:spPr>
          <a:xfrm>
            <a:off x="4226560" y="792480"/>
            <a:ext cx="3738880" cy="1863344"/>
          </a:xfrm>
          <a:prstGeom prst="rect">
            <a:avLst/>
          </a:prstGeom>
          <a:solidFill>
            <a:srgbClr val="F8FAFC"/>
          </a:solidFill>
          <a:ln w="12700">
            <a:solidFill>
              <a:srgbClr val="CBD5E1"/>
            </a:solidFill>
            <a:prstDash val="solid"/>
          </a:ln>
        </p:spPr>
      </p:sp>
      <p:pic>
        <p:nvPicPr>
          <p:cNvPr id="8" name="Image 1" descr="/home/workdir/artifacts/MultiHead_QKV_Output/02_Loss_vs_Training_Step.png"/>
          <p:cNvPicPr>
            <a:picLocks noChangeAspect="1"/>
          </p:cNvPicPr>
          <p:nvPr/>
        </p:nvPicPr>
        <p:blipFill>
          <a:blip r:embed="rId4"/>
          <a:srcRect/>
          <a:stretch/>
        </p:blipFill>
        <p:spPr>
          <a:xfrm>
            <a:off x="4299712" y="841248"/>
            <a:ext cx="3592576" cy="1521968"/>
          </a:xfrm>
          <a:prstGeom prst="rect">
            <a:avLst/>
          </a:prstGeom>
        </p:spPr>
      </p:pic>
      <p:sp>
        <p:nvSpPr>
          <p:cNvPr id="9" name="Text 5"/>
          <p:cNvSpPr/>
          <p:nvPr/>
        </p:nvSpPr>
        <p:spPr>
          <a:xfrm>
            <a:off x="4275328" y="2338832"/>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Loss vs Step</a:t>
            </a:r>
            <a:endParaRPr lang="en-US" sz="1333" dirty="0">
              <a:solidFill>
                <a:prstClr val="black"/>
              </a:solidFill>
              <a:latin typeface="Calibri" panose="020F0502020204030204"/>
            </a:endParaRPr>
          </a:p>
        </p:txBody>
      </p:sp>
      <p:sp>
        <p:nvSpPr>
          <p:cNvPr id="10" name="Shape 6"/>
          <p:cNvSpPr/>
          <p:nvPr/>
        </p:nvSpPr>
        <p:spPr>
          <a:xfrm>
            <a:off x="8148320" y="792480"/>
            <a:ext cx="3738880" cy="1863344"/>
          </a:xfrm>
          <a:prstGeom prst="rect">
            <a:avLst/>
          </a:prstGeom>
          <a:solidFill>
            <a:srgbClr val="F8FAFC"/>
          </a:solidFill>
          <a:ln w="12700">
            <a:solidFill>
              <a:srgbClr val="CBD5E1"/>
            </a:solidFill>
            <a:prstDash val="solid"/>
          </a:ln>
        </p:spPr>
      </p:sp>
      <p:pic>
        <p:nvPicPr>
          <p:cNvPr id="11" name="Image 2" descr="/home/workdir/artifacts/MultiHead_QKV_Output/03_Entropy_Loss_Phase.png"/>
          <p:cNvPicPr>
            <a:picLocks noChangeAspect="1"/>
          </p:cNvPicPr>
          <p:nvPr/>
        </p:nvPicPr>
        <p:blipFill>
          <a:blip r:embed="rId5"/>
          <a:srcRect/>
          <a:stretch/>
        </p:blipFill>
        <p:spPr>
          <a:xfrm>
            <a:off x="8221472" y="841248"/>
            <a:ext cx="3592576" cy="1521968"/>
          </a:xfrm>
          <a:prstGeom prst="rect">
            <a:avLst/>
          </a:prstGeom>
        </p:spPr>
      </p:pic>
      <p:sp>
        <p:nvSpPr>
          <p:cNvPr id="12" name="Text 7"/>
          <p:cNvSpPr/>
          <p:nvPr/>
        </p:nvSpPr>
        <p:spPr>
          <a:xfrm>
            <a:off x="8197088" y="2338832"/>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Entropy–Loss Phase</a:t>
            </a:r>
            <a:endParaRPr lang="en-US" sz="1333" dirty="0">
              <a:solidFill>
                <a:prstClr val="black"/>
              </a:solidFill>
              <a:latin typeface="Calibri" panose="020F0502020204030204"/>
            </a:endParaRPr>
          </a:p>
        </p:txBody>
      </p:sp>
      <p:sp>
        <p:nvSpPr>
          <p:cNvPr id="13" name="Shape 8"/>
          <p:cNvSpPr/>
          <p:nvPr/>
        </p:nvSpPr>
        <p:spPr>
          <a:xfrm>
            <a:off x="304800" y="2802128"/>
            <a:ext cx="3738880" cy="1863344"/>
          </a:xfrm>
          <a:prstGeom prst="rect">
            <a:avLst/>
          </a:prstGeom>
          <a:solidFill>
            <a:srgbClr val="F8FAFC"/>
          </a:solidFill>
          <a:ln w="12700">
            <a:solidFill>
              <a:srgbClr val="CBD5E1"/>
            </a:solidFill>
            <a:prstDash val="solid"/>
          </a:ln>
        </p:spPr>
      </p:sp>
      <p:pic>
        <p:nvPicPr>
          <p:cNvPr id="14" name="Image 3" descr="/home/workdir/artifacts/MultiHead_QKV_Output/04_Ptarget_Pmax.png"/>
          <p:cNvPicPr>
            <a:picLocks noChangeAspect="1"/>
          </p:cNvPicPr>
          <p:nvPr/>
        </p:nvPicPr>
        <p:blipFill>
          <a:blip r:embed="rId6"/>
          <a:srcRect/>
          <a:stretch/>
        </p:blipFill>
        <p:spPr>
          <a:xfrm>
            <a:off x="377952" y="2850896"/>
            <a:ext cx="3592576" cy="1521968"/>
          </a:xfrm>
          <a:prstGeom prst="rect">
            <a:avLst/>
          </a:prstGeom>
        </p:spPr>
      </p:pic>
      <p:sp>
        <p:nvSpPr>
          <p:cNvPr id="15" name="Text 9"/>
          <p:cNvSpPr/>
          <p:nvPr/>
        </p:nvSpPr>
        <p:spPr>
          <a:xfrm>
            <a:off x="353568" y="4348480"/>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Ptarget / Pmax</a:t>
            </a:r>
            <a:endParaRPr lang="en-US" sz="1333" dirty="0">
              <a:solidFill>
                <a:prstClr val="black"/>
              </a:solidFill>
              <a:latin typeface="Calibri" panose="020F0502020204030204"/>
            </a:endParaRPr>
          </a:p>
        </p:txBody>
      </p:sp>
      <p:sp>
        <p:nvSpPr>
          <p:cNvPr id="16" name="Shape 10"/>
          <p:cNvSpPr/>
          <p:nvPr/>
        </p:nvSpPr>
        <p:spPr>
          <a:xfrm>
            <a:off x="4275328" y="2850896"/>
            <a:ext cx="3738880" cy="1863344"/>
          </a:xfrm>
          <a:prstGeom prst="rect">
            <a:avLst/>
          </a:prstGeom>
          <a:solidFill>
            <a:srgbClr val="F8FAFC"/>
          </a:solidFill>
          <a:ln w="12700">
            <a:solidFill>
              <a:srgbClr val="CBD5E1"/>
            </a:solidFill>
            <a:prstDash val="solid"/>
          </a:ln>
        </p:spPr>
      </p:sp>
      <p:pic>
        <p:nvPicPr>
          <p:cNvPr id="17" name="Image 4" descr="/home/workdir/artifacts/MultiHead_QKV_Output/05_Attention_Entropy_Hatt.png"/>
          <p:cNvPicPr>
            <a:picLocks noChangeAspect="1"/>
          </p:cNvPicPr>
          <p:nvPr/>
        </p:nvPicPr>
        <p:blipFill>
          <a:blip r:embed="rId7"/>
          <a:srcRect/>
          <a:stretch/>
        </p:blipFill>
        <p:spPr>
          <a:xfrm>
            <a:off x="4299712" y="2850896"/>
            <a:ext cx="3592576" cy="1521968"/>
          </a:xfrm>
          <a:prstGeom prst="rect">
            <a:avLst/>
          </a:prstGeom>
        </p:spPr>
      </p:pic>
      <p:sp>
        <p:nvSpPr>
          <p:cNvPr id="18" name="Text 11"/>
          <p:cNvSpPr/>
          <p:nvPr/>
        </p:nvSpPr>
        <p:spPr>
          <a:xfrm>
            <a:off x="4275328" y="4348480"/>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Attention Entropy (Hatt)</a:t>
            </a:r>
            <a:endParaRPr lang="en-US" sz="1333" dirty="0">
              <a:solidFill>
                <a:prstClr val="black"/>
              </a:solidFill>
              <a:latin typeface="Calibri" panose="020F0502020204030204"/>
            </a:endParaRPr>
          </a:p>
        </p:txBody>
      </p:sp>
      <p:sp>
        <p:nvSpPr>
          <p:cNvPr id="19" name="Shape 12"/>
          <p:cNvSpPr/>
          <p:nvPr/>
        </p:nvSpPr>
        <p:spPr>
          <a:xfrm>
            <a:off x="8148320" y="2802128"/>
            <a:ext cx="3738880" cy="1863344"/>
          </a:xfrm>
          <a:prstGeom prst="rect">
            <a:avLst/>
          </a:prstGeom>
          <a:solidFill>
            <a:srgbClr val="F8FAFC"/>
          </a:solidFill>
          <a:ln w="12700">
            <a:solidFill>
              <a:srgbClr val="CBD5E1"/>
            </a:solidFill>
            <a:prstDash val="solid"/>
          </a:ln>
        </p:spPr>
      </p:sp>
      <p:pic>
        <p:nvPicPr>
          <p:cNvPr id="20" name="Image 5" descr="/home/workdir/artifacts/MultiHead_QKV_Output/06_Adiag.png"/>
          <p:cNvPicPr>
            <a:picLocks noChangeAspect="1"/>
          </p:cNvPicPr>
          <p:nvPr/>
        </p:nvPicPr>
        <p:blipFill>
          <a:blip r:embed="rId8"/>
          <a:srcRect/>
          <a:stretch/>
        </p:blipFill>
        <p:spPr>
          <a:xfrm>
            <a:off x="8221472" y="2850896"/>
            <a:ext cx="3592576" cy="1521968"/>
          </a:xfrm>
          <a:prstGeom prst="rect">
            <a:avLst/>
          </a:prstGeom>
        </p:spPr>
      </p:pic>
      <p:sp>
        <p:nvSpPr>
          <p:cNvPr id="21" name="Text 13"/>
          <p:cNvSpPr/>
          <p:nvPr/>
        </p:nvSpPr>
        <p:spPr>
          <a:xfrm>
            <a:off x="8197088" y="4348480"/>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Adiag (last pos)</a:t>
            </a:r>
            <a:endParaRPr lang="en-US" sz="1333" dirty="0">
              <a:solidFill>
                <a:prstClr val="black"/>
              </a:solidFill>
              <a:latin typeface="Calibri" panose="020F0502020204030204"/>
            </a:endParaRPr>
          </a:p>
        </p:txBody>
      </p:sp>
      <p:sp>
        <p:nvSpPr>
          <p:cNvPr id="22" name="Shape 14"/>
          <p:cNvSpPr/>
          <p:nvPr/>
        </p:nvSpPr>
        <p:spPr>
          <a:xfrm>
            <a:off x="304800" y="4811776"/>
            <a:ext cx="3738880" cy="1863344"/>
          </a:xfrm>
          <a:prstGeom prst="rect">
            <a:avLst/>
          </a:prstGeom>
          <a:solidFill>
            <a:srgbClr val="F8FAFC"/>
          </a:solidFill>
          <a:ln w="12700">
            <a:solidFill>
              <a:srgbClr val="CBD5E1"/>
            </a:solidFill>
            <a:prstDash val="solid"/>
          </a:ln>
        </p:spPr>
      </p:sp>
      <p:pic>
        <p:nvPicPr>
          <p:cNvPr id="23" name="Image 6" descr="/home/workdir/artifacts/MultiHead_QKV_Output/07_Mean_Attention_Profile.png"/>
          <p:cNvPicPr>
            <a:picLocks noChangeAspect="1"/>
          </p:cNvPicPr>
          <p:nvPr/>
        </p:nvPicPr>
        <p:blipFill>
          <a:blip r:embed="rId9"/>
          <a:srcRect/>
          <a:stretch/>
        </p:blipFill>
        <p:spPr>
          <a:xfrm>
            <a:off x="377952" y="4860544"/>
            <a:ext cx="3592576" cy="1521968"/>
          </a:xfrm>
          <a:prstGeom prst="rect">
            <a:avLst/>
          </a:prstGeom>
        </p:spPr>
      </p:pic>
      <p:sp>
        <p:nvSpPr>
          <p:cNvPr id="24" name="Text 15"/>
          <p:cNvSpPr/>
          <p:nvPr/>
        </p:nvSpPr>
        <p:spPr>
          <a:xfrm>
            <a:off x="353568" y="6358128"/>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Mean Attention Profile</a:t>
            </a:r>
            <a:endParaRPr lang="en-US" sz="1333" dirty="0">
              <a:solidFill>
                <a:prstClr val="black"/>
              </a:solidFill>
              <a:latin typeface="Calibri" panose="020F0502020204030204"/>
            </a:endParaRPr>
          </a:p>
        </p:txBody>
      </p:sp>
      <p:sp>
        <p:nvSpPr>
          <p:cNvPr id="25" name="Shape 16"/>
          <p:cNvSpPr/>
          <p:nvPr/>
        </p:nvSpPr>
        <p:spPr>
          <a:xfrm>
            <a:off x="4226560" y="4811776"/>
            <a:ext cx="3738880" cy="1863344"/>
          </a:xfrm>
          <a:prstGeom prst="rect">
            <a:avLst/>
          </a:prstGeom>
          <a:solidFill>
            <a:srgbClr val="F8FAFC"/>
          </a:solidFill>
          <a:ln w="12700">
            <a:solidFill>
              <a:srgbClr val="CBD5E1"/>
            </a:solidFill>
            <a:prstDash val="solid"/>
          </a:ln>
        </p:spPr>
      </p:sp>
      <p:pic>
        <p:nvPicPr>
          <p:cNvPr id="26" name="Image 7" descr="/home/workdir/artifacts/MultiHead_QKV_Output/08_Attention_Heatmap.png"/>
          <p:cNvPicPr>
            <a:picLocks noChangeAspect="1"/>
          </p:cNvPicPr>
          <p:nvPr/>
        </p:nvPicPr>
        <p:blipFill>
          <a:blip r:embed="rId10"/>
          <a:srcRect/>
          <a:stretch/>
        </p:blipFill>
        <p:spPr>
          <a:xfrm>
            <a:off x="4299712" y="4860544"/>
            <a:ext cx="3592576" cy="1521968"/>
          </a:xfrm>
          <a:prstGeom prst="rect">
            <a:avLst/>
          </a:prstGeom>
        </p:spPr>
      </p:pic>
      <p:sp>
        <p:nvSpPr>
          <p:cNvPr id="27" name="Text 17"/>
          <p:cNvSpPr/>
          <p:nvPr/>
        </p:nvSpPr>
        <p:spPr>
          <a:xfrm>
            <a:off x="4275328" y="6358128"/>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Attention Heatmap</a:t>
            </a:r>
            <a:endParaRPr lang="en-US" sz="1333" dirty="0">
              <a:solidFill>
                <a:prstClr val="black"/>
              </a:solidFill>
              <a:latin typeface="Calibri" panose="020F0502020204030204"/>
            </a:endParaRPr>
          </a:p>
        </p:txBody>
      </p:sp>
      <p:sp>
        <p:nvSpPr>
          <p:cNvPr id="28" name="Shape 18"/>
          <p:cNvSpPr/>
          <p:nvPr/>
        </p:nvSpPr>
        <p:spPr>
          <a:xfrm>
            <a:off x="8148320" y="4811776"/>
            <a:ext cx="3738880" cy="1863344"/>
          </a:xfrm>
          <a:prstGeom prst="rect">
            <a:avLst/>
          </a:prstGeom>
          <a:solidFill>
            <a:srgbClr val="F8FAFC"/>
          </a:solidFill>
          <a:ln w="12700">
            <a:solidFill>
              <a:srgbClr val="CBD5E1"/>
            </a:solidFill>
            <a:prstDash val="solid"/>
          </a:ln>
        </p:spPr>
      </p:sp>
      <p:pic>
        <p:nvPicPr>
          <p:cNvPr id="29" name="Image 8" descr="/home/workdir/artifacts/MultiHead_QKV_Output/09_KL_Divergence.png"/>
          <p:cNvPicPr>
            <a:picLocks noChangeAspect="1"/>
          </p:cNvPicPr>
          <p:nvPr/>
        </p:nvPicPr>
        <p:blipFill>
          <a:blip r:embed="rId11"/>
          <a:srcRect/>
          <a:stretch/>
        </p:blipFill>
        <p:spPr>
          <a:xfrm>
            <a:off x="8221472" y="4860544"/>
            <a:ext cx="3592576" cy="1521968"/>
          </a:xfrm>
          <a:prstGeom prst="rect">
            <a:avLst/>
          </a:prstGeom>
        </p:spPr>
      </p:pic>
      <p:sp>
        <p:nvSpPr>
          <p:cNvPr id="30" name="Text 19"/>
          <p:cNvSpPr/>
          <p:nvPr/>
        </p:nvSpPr>
        <p:spPr>
          <a:xfrm>
            <a:off x="8197088" y="6358128"/>
            <a:ext cx="3641344" cy="292608"/>
          </a:xfrm>
          <a:prstGeom prst="rect">
            <a:avLst/>
          </a:prstGeom>
          <a:noFill/>
          <a:ln/>
        </p:spPr>
        <p:txBody>
          <a:bodyPr wrap="square" lIns="0" tIns="0" rIns="0" bIns="0" rtlCol="0" anchor="ctr"/>
          <a:lstStyle/>
          <a:p>
            <a:pPr algn="ctr" defTabSz="1219170"/>
            <a:r>
              <a:rPr lang="en-US" sz="1333" b="1" dirty="0">
                <a:solidFill>
                  <a:srgbClr val="1E293B"/>
                </a:solidFill>
                <a:latin typeface="Calibri" pitchFamily="34" charset="0"/>
                <a:ea typeface="Calibri" pitchFamily="34" charset="-122"/>
                <a:cs typeface="Calibri" pitchFamily="34" charset="-120"/>
              </a:rPr>
              <a:t>KL Divergence</a:t>
            </a:r>
            <a:endParaRPr lang="en-US" sz="1333" dirty="0">
              <a:solidFill>
                <a:prstClr val="black"/>
              </a:solidFill>
              <a:latin typeface="Calibri" panose="020F0502020204030204"/>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411C39BE-9C73-64B6-87A4-DA273D64FE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3D8246-54B1-52D0-00D4-35F3B5387C6D}"/>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1. Output Entropy — Uncertainty in the Prediction</a:t>
            </a:r>
          </a:p>
        </p:txBody>
      </p:sp>
      <p:pic>
        <p:nvPicPr>
          <p:cNvPr id="3" name="Picture 2" descr="01_Entropy.gif">
            <a:extLst>
              <a:ext uri="{FF2B5EF4-FFF2-40B4-BE49-F238E27FC236}">
                <a16:creationId xmlns:a16="http://schemas.microsoft.com/office/drawing/2014/main" id="{1C6ACB72-4F9D-99ED-F8E3-D61534BC9A43}"/>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DFF40AD4-2328-0F5A-EB28-0A969DFFF354}"/>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5E8914FA-97FB-05C9-91AD-B3435C61C2D3}"/>
              </a:ext>
            </a:extLst>
          </p:cNvPr>
          <p:cNvSpPr txBox="1"/>
          <p:nvPr/>
        </p:nvSpPr>
        <p:spPr>
          <a:xfrm>
            <a:off x="7955279" y="113719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Entropy measures how spread out the model’s output probabilities are.</a:t>
            </a:r>
          </a:p>
        </p:txBody>
      </p:sp>
      <p:sp>
        <p:nvSpPr>
          <p:cNvPr id="6" name="TextBox 5">
            <a:extLst>
              <a:ext uri="{FF2B5EF4-FFF2-40B4-BE49-F238E27FC236}">
                <a16:creationId xmlns:a16="http://schemas.microsoft.com/office/drawing/2014/main" id="{E192D938-AC95-4C22-A701-C031FB231A28}"/>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curve fall as the output becomes less uncertain.</a:t>
            </a:r>
          </a:p>
        </p:txBody>
      </p:sp>
      <p:sp>
        <p:nvSpPr>
          <p:cNvPr id="7" name="TextBox 6">
            <a:extLst>
              <a:ext uri="{FF2B5EF4-FFF2-40B4-BE49-F238E27FC236}">
                <a16:creationId xmlns:a16="http://schemas.microsoft.com/office/drawing/2014/main" id="{3565AF6C-358F-0A43-8994-AF38DC4270D5}"/>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The model is becoming more decisive about its prediction.</a:t>
            </a:r>
          </a:p>
        </p:txBody>
      </p:sp>
      <p:sp>
        <p:nvSpPr>
          <p:cNvPr id="8" name="TextBox 7">
            <a:extLst>
              <a:ext uri="{FF2B5EF4-FFF2-40B4-BE49-F238E27FC236}">
                <a16:creationId xmlns:a16="http://schemas.microsoft.com/office/drawing/2014/main" id="{CF54D984-4B1B-9513-2A30-DBE8C2E07B16}"/>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23862387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82D8F308-9797-E7D9-D527-225C3DDE23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0546CF-4597-9E46-23E4-53B3982D5D22}"/>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2. Loss — How Wrong Is the Model?</a:t>
            </a:r>
          </a:p>
        </p:txBody>
      </p:sp>
      <p:pic>
        <p:nvPicPr>
          <p:cNvPr id="3" name="Picture 2" descr="02_Loss.gif">
            <a:extLst>
              <a:ext uri="{FF2B5EF4-FFF2-40B4-BE49-F238E27FC236}">
                <a16:creationId xmlns:a16="http://schemas.microsoft.com/office/drawing/2014/main" id="{018EEB54-1423-9CEF-455F-AE353F3404E3}"/>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1F0591BC-3E70-2C95-401A-E61B5285CF64}"/>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2F7F243-F6B0-39EC-B046-867875DDFCD0}"/>
              </a:ext>
            </a:extLst>
          </p:cNvPr>
          <p:cNvSpPr txBox="1"/>
          <p:nvPr/>
        </p:nvSpPr>
        <p:spPr>
          <a:xfrm>
            <a:off x="7955279" y="127569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Loss is the training error: here, −ln[p(target)].</a:t>
            </a:r>
          </a:p>
        </p:txBody>
      </p:sp>
      <p:sp>
        <p:nvSpPr>
          <p:cNvPr id="6" name="TextBox 5">
            <a:extLst>
              <a:ext uri="{FF2B5EF4-FFF2-40B4-BE49-F238E27FC236}">
                <a16:creationId xmlns:a16="http://schemas.microsoft.com/office/drawing/2014/main" id="{B085AD0E-B2A4-8D85-D64E-CB897CF095D1}"/>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loss fall as the desired target receives more probability.</a:t>
            </a:r>
          </a:p>
        </p:txBody>
      </p:sp>
      <p:sp>
        <p:nvSpPr>
          <p:cNvPr id="7" name="TextBox 6">
            <a:extLst>
              <a:ext uri="{FF2B5EF4-FFF2-40B4-BE49-F238E27FC236}">
                <a16:creationId xmlns:a16="http://schemas.microsoft.com/office/drawing/2014/main" id="{EFB089F3-E557-73EF-90D9-84CA7ED91C5E}"/>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Weight updates are improving the desired prediction.</a:t>
            </a:r>
          </a:p>
        </p:txBody>
      </p:sp>
      <p:sp>
        <p:nvSpPr>
          <p:cNvPr id="8" name="TextBox 7">
            <a:extLst>
              <a:ext uri="{FF2B5EF4-FFF2-40B4-BE49-F238E27FC236}">
                <a16:creationId xmlns:a16="http://schemas.microsoft.com/office/drawing/2014/main" id="{1CE1C5ED-9DBC-D3E1-ABA5-3D5443E1F5E0}"/>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7170225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331510DC-1308-0505-81C4-4D3EDBFD03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0621CC-4B6B-7F19-860E-8230B9489D56}"/>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3. Entropy–Loss Phase — The Learning Path</a:t>
            </a:r>
          </a:p>
        </p:txBody>
      </p:sp>
      <p:pic>
        <p:nvPicPr>
          <p:cNvPr id="3" name="Picture 2" descr="03_Entropy_Loss_Phase.gif">
            <a:extLst>
              <a:ext uri="{FF2B5EF4-FFF2-40B4-BE49-F238E27FC236}">
                <a16:creationId xmlns:a16="http://schemas.microsoft.com/office/drawing/2014/main" id="{75F7B2D5-D4E7-C8B3-A77B-A66DE435AB40}"/>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77DDB56D-E908-93C3-EBD5-9568EFB3BAC4}"/>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CBC6B80-8986-70CA-BD58-0BBE3B5F58E9}"/>
              </a:ext>
            </a:extLst>
          </p:cNvPr>
          <p:cNvSpPr txBox="1"/>
          <p:nvPr/>
        </p:nvSpPr>
        <p:spPr>
          <a:xfrm>
            <a:off x="7955279" y="127569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Loss is plotted against entropy rather than against training step.</a:t>
            </a:r>
          </a:p>
        </p:txBody>
      </p:sp>
      <p:sp>
        <p:nvSpPr>
          <p:cNvPr id="6" name="TextBox 5">
            <a:extLst>
              <a:ext uri="{FF2B5EF4-FFF2-40B4-BE49-F238E27FC236}">
                <a16:creationId xmlns:a16="http://schemas.microsoft.com/office/drawing/2014/main" id="{D77AF77C-15A7-2C87-9EE3-BEB60ACBC658}"/>
              </a:ext>
            </a:extLst>
          </p:cNvPr>
          <p:cNvSpPr txBox="1"/>
          <p:nvPr/>
        </p:nvSpPr>
        <p:spPr>
          <a:xfrm>
            <a:off x="7955279" y="237163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trajectory move as error and uncertainty change together.</a:t>
            </a:r>
          </a:p>
        </p:txBody>
      </p:sp>
      <p:sp>
        <p:nvSpPr>
          <p:cNvPr id="7" name="TextBox 6">
            <a:extLst>
              <a:ext uri="{FF2B5EF4-FFF2-40B4-BE49-F238E27FC236}">
                <a16:creationId xmlns:a16="http://schemas.microsoft.com/office/drawing/2014/main" id="{3AD0376C-60F9-0531-D361-8097941A0448}"/>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is a compact portrait of the model’s changing training state.</a:t>
            </a:r>
          </a:p>
        </p:txBody>
      </p:sp>
      <p:sp>
        <p:nvSpPr>
          <p:cNvPr id="8" name="TextBox 7">
            <a:extLst>
              <a:ext uri="{FF2B5EF4-FFF2-40B4-BE49-F238E27FC236}">
                <a16:creationId xmlns:a16="http://schemas.microsoft.com/office/drawing/2014/main" id="{56F7F3F6-FC92-9C38-5BDD-7E9A712609E4}"/>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20100991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6C8C6003-38E8-D0DF-0958-772743B75D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A88204-5F22-C246-DC15-EC4791D09982}"/>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4. p(target) / p(max) — Probability Sharpening</a:t>
            </a:r>
          </a:p>
        </p:txBody>
      </p:sp>
      <p:pic>
        <p:nvPicPr>
          <p:cNvPr id="3" name="Picture 2" descr="04_Ptarget_Pmax.gif">
            <a:extLst>
              <a:ext uri="{FF2B5EF4-FFF2-40B4-BE49-F238E27FC236}">
                <a16:creationId xmlns:a16="http://schemas.microsoft.com/office/drawing/2014/main" id="{5AF35577-7676-89D9-8C0E-4931FFA111CC}"/>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998B60AA-5749-6436-28CC-8C27919794F2}"/>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EE9AF0-1B56-69D8-3113-EAB78312C7E1}"/>
              </a:ext>
            </a:extLst>
          </p:cNvPr>
          <p:cNvSpPr txBox="1"/>
          <p:nvPr/>
        </p:nvSpPr>
        <p:spPr>
          <a:xfrm>
            <a:off x="7955279" y="1137195"/>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p(target) is the desired answer; p(max) is the model’s largest probability.</a:t>
            </a:r>
          </a:p>
        </p:txBody>
      </p:sp>
      <p:sp>
        <p:nvSpPr>
          <p:cNvPr id="6" name="TextBox 5">
            <a:extLst>
              <a:ext uri="{FF2B5EF4-FFF2-40B4-BE49-F238E27FC236}">
                <a16:creationId xmlns:a16="http://schemas.microsoft.com/office/drawing/2014/main" id="{1A113DE8-9E28-20E9-5DE4-7F6975343FBA}"/>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target probability rise toward the dominant prediction.</a:t>
            </a:r>
          </a:p>
        </p:txBody>
      </p:sp>
      <p:sp>
        <p:nvSpPr>
          <p:cNvPr id="7" name="TextBox 6">
            <a:extLst>
              <a:ext uri="{FF2B5EF4-FFF2-40B4-BE49-F238E27FC236}">
                <a16:creationId xmlns:a16="http://schemas.microsoft.com/office/drawing/2014/main" id="{9CE6FA75-CB04-C6D9-492B-ADC63A7B6422}"/>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Training makes the desired candidate increasingly dominant.</a:t>
            </a:r>
          </a:p>
        </p:txBody>
      </p:sp>
      <p:sp>
        <p:nvSpPr>
          <p:cNvPr id="8" name="TextBox 7">
            <a:extLst>
              <a:ext uri="{FF2B5EF4-FFF2-40B4-BE49-F238E27FC236}">
                <a16:creationId xmlns:a16="http://schemas.microsoft.com/office/drawing/2014/main" id="{ACD7A58B-7329-B443-F62D-9152B2A428E5}"/>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33713984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45E0CDB4-AE5B-329C-D0BB-3E199EF642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807135-6DB5-8FFB-8232-123EBCB0A00A}"/>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5. Attention Entropy — Is Attention Focused?</a:t>
            </a:r>
          </a:p>
        </p:txBody>
      </p:sp>
      <p:pic>
        <p:nvPicPr>
          <p:cNvPr id="3" name="Picture 2" descr="05_Attention_Entropy.gif">
            <a:extLst>
              <a:ext uri="{FF2B5EF4-FFF2-40B4-BE49-F238E27FC236}">
                <a16:creationId xmlns:a16="http://schemas.microsoft.com/office/drawing/2014/main" id="{4769B792-EED5-451B-B24B-DDCEC8044560}"/>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2E999961-A209-81F1-CC7A-610D493EE93D}"/>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CEC550A4-FD13-66E3-E85B-D8A390C1BFBA}"/>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Hatt measures how broadly attention is distributed over the 8 context positions.</a:t>
            </a:r>
          </a:p>
        </p:txBody>
      </p:sp>
      <p:sp>
        <p:nvSpPr>
          <p:cNvPr id="6" name="TextBox 5">
            <a:extLst>
              <a:ext uri="{FF2B5EF4-FFF2-40B4-BE49-F238E27FC236}">
                <a16:creationId xmlns:a16="http://schemas.microsoft.com/office/drawing/2014/main" id="{3262BA5F-E7C6-C362-41E1-6C8A3A76FDEA}"/>
              </a:ext>
            </a:extLst>
          </p:cNvPr>
          <p:cNvSpPr txBox="1"/>
          <p:nvPr/>
        </p:nvSpPr>
        <p:spPr>
          <a:xfrm>
            <a:off x="7955279" y="2510135"/>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Hatt fall as attention becomes more concentrated.</a:t>
            </a:r>
          </a:p>
        </p:txBody>
      </p:sp>
      <p:sp>
        <p:nvSpPr>
          <p:cNvPr id="7" name="TextBox 6">
            <a:extLst>
              <a:ext uri="{FF2B5EF4-FFF2-40B4-BE49-F238E27FC236}">
                <a16:creationId xmlns:a16="http://schemas.microsoft.com/office/drawing/2014/main" id="{A77CF487-B724-4D68-7208-261558964EA1}"/>
              </a:ext>
            </a:extLst>
          </p:cNvPr>
          <p:cNvSpPr txBox="1"/>
          <p:nvPr/>
        </p:nvSpPr>
        <p:spPr>
          <a:xfrm>
            <a:off x="7955279" y="3766094"/>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The model is learning to focus rather than spread attention uniformly.</a:t>
            </a:r>
          </a:p>
        </p:txBody>
      </p:sp>
      <p:sp>
        <p:nvSpPr>
          <p:cNvPr id="8" name="TextBox 7">
            <a:extLst>
              <a:ext uri="{FF2B5EF4-FFF2-40B4-BE49-F238E27FC236}">
                <a16:creationId xmlns:a16="http://schemas.microsoft.com/office/drawing/2014/main" id="{C52D9CF6-8DB1-5667-79AA-41F359431C02}"/>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5333960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A024BD4D-4F9D-AFC1-2B16-914E0CDFCE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2EBB6F-1297-271C-C8C3-B39134D31A20}"/>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6. Adiag — Attention on the Last Position</a:t>
            </a:r>
          </a:p>
        </p:txBody>
      </p:sp>
      <p:pic>
        <p:nvPicPr>
          <p:cNvPr id="3" name="Picture 2" descr="06_Adiag.gif">
            <a:extLst>
              <a:ext uri="{FF2B5EF4-FFF2-40B4-BE49-F238E27FC236}">
                <a16:creationId xmlns:a16="http://schemas.microsoft.com/office/drawing/2014/main" id="{F22B7A20-02AF-48F1-D162-5E3C50CD97C8}"/>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631B5EFF-6FCF-EB97-D2D5-15C7292FF01F}"/>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88BAFBF7-07FA-1C0D-69D4-4C7C9EA27D3D}"/>
              </a:ext>
            </a:extLst>
          </p:cNvPr>
          <p:cNvSpPr txBox="1"/>
          <p:nvPr/>
        </p:nvSpPr>
        <p:spPr>
          <a:xfrm>
            <a:off x="7955279" y="1321861"/>
            <a:ext cx="3520440" cy="830997"/>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EEF4FC"/>
                </a:solidFill>
                <a:effectLst/>
                <a:uLnTx/>
                <a:uFillTx/>
                <a:latin typeface="Aptos"/>
                <a:ea typeface="+mn-ea"/>
                <a:cs typeface="+mn-cs"/>
              </a:rPr>
              <a:t>WHAT IT IS
Adiag is the average attention weight assigned to the final context position.</a:t>
            </a:r>
          </a:p>
        </p:txBody>
      </p:sp>
      <p:sp>
        <p:nvSpPr>
          <p:cNvPr id="6" name="TextBox 5">
            <a:extLst>
              <a:ext uri="{FF2B5EF4-FFF2-40B4-BE49-F238E27FC236}">
                <a16:creationId xmlns:a16="http://schemas.microsoft.com/office/drawing/2014/main" id="{8F323C34-1C83-E214-7839-C5D54B2F3D51}"/>
              </a:ext>
            </a:extLst>
          </p:cNvPr>
          <p:cNvSpPr txBox="1"/>
          <p:nvPr/>
        </p:nvSpPr>
        <p:spPr>
          <a:xfrm>
            <a:off x="7955279" y="2679412"/>
            <a:ext cx="3520440" cy="584775"/>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56D6FF"/>
                </a:solidFill>
                <a:effectLst/>
                <a:uLnTx/>
                <a:uFillTx/>
                <a:latin typeface="Aptos"/>
                <a:ea typeface="+mn-ea"/>
                <a:cs typeface="+mn-cs"/>
              </a:rPr>
              <a:t>WHAT TO WATCH
Watch it rise during training.</a:t>
            </a:r>
          </a:p>
        </p:txBody>
      </p:sp>
      <p:sp>
        <p:nvSpPr>
          <p:cNvPr id="7" name="TextBox 6">
            <a:extLst>
              <a:ext uri="{FF2B5EF4-FFF2-40B4-BE49-F238E27FC236}">
                <a16:creationId xmlns:a16="http://schemas.microsoft.com/office/drawing/2014/main" id="{3474F813-C611-F063-5AFD-B9ED90D0B12A}"/>
              </a:ext>
            </a:extLst>
          </p:cNvPr>
          <p:cNvSpPr txBox="1"/>
          <p:nvPr/>
        </p:nvSpPr>
        <p:spPr>
          <a:xfrm>
            <a:off x="7955279" y="3827650"/>
            <a:ext cx="3520440" cy="1077218"/>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EEF4FC"/>
                </a:solidFill>
                <a:effectLst/>
                <a:uLnTx/>
                <a:uFillTx/>
                <a:latin typeface="Aptos"/>
                <a:ea typeface="+mn-ea"/>
                <a:cs typeface="+mn-cs"/>
              </a:rPr>
              <a:t>AI MEANING
In this teaching model, positional bias is intentionally encouraged toward the last position.</a:t>
            </a:r>
          </a:p>
        </p:txBody>
      </p:sp>
      <p:sp>
        <p:nvSpPr>
          <p:cNvPr id="8" name="TextBox 7">
            <a:extLst>
              <a:ext uri="{FF2B5EF4-FFF2-40B4-BE49-F238E27FC236}">
                <a16:creationId xmlns:a16="http://schemas.microsoft.com/office/drawing/2014/main" id="{01BA752F-C0DB-D3AD-41C7-07F1E6C2C23A}"/>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29745415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07C521C6-E94E-4F64-09EB-4DFBE4D088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BF59CC-726A-24D3-8ABC-DE5B577481B5}"/>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7. Mean Attention Profile — Where Does It Look?</a:t>
            </a:r>
          </a:p>
        </p:txBody>
      </p:sp>
      <p:pic>
        <p:nvPicPr>
          <p:cNvPr id="3" name="Picture 2" descr="07_Mean_Attention_Profile.gif">
            <a:extLst>
              <a:ext uri="{FF2B5EF4-FFF2-40B4-BE49-F238E27FC236}">
                <a16:creationId xmlns:a16="http://schemas.microsoft.com/office/drawing/2014/main" id="{A0F2039B-6004-C3CD-CF87-3D6F7DE8AAF5}"/>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9F72D0DD-77E0-021F-EAC7-EA6FE669BED0}"/>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4291020D-2119-70B2-F44A-56F371AC90F2}"/>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Eight values show average attention at each context position.</a:t>
            </a:r>
          </a:p>
        </p:txBody>
      </p:sp>
      <p:sp>
        <p:nvSpPr>
          <p:cNvPr id="6" name="TextBox 5">
            <a:extLst>
              <a:ext uri="{FF2B5EF4-FFF2-40B4-BE49-F238E27FC236}">
                <a16:creationId xmlns:a16="http://schemas.microsoft.com/office/drawing/2014/main" id="{FE1D6F86-36DE-3D1F-5E90-1900F47603C2}"/>
              </a:ext>
            </a:extLst>
          </p:cNvPr>
          <p:cNvSpPr txBox="1"/>
          <p:nvPr/>
        </p:nvSpPr>
        <p:spPr>
          <a:xfrm>
            <a:off x="7955279" y="237163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profile reshape as additional training steps are included.</a:t>
            </a:r>
          </a:p>
        </p:txBody>
      </p:sp>
      <p:sp>
        <p:nvSpPr>
          <p:cNvPr id="7" name="TextBox 6">
            <a:extLst>
              <a:ext uri="{FF2B5EF4-FFF2-40B4-BE49-F238E27FC236}">
                <a16:creationId xmlns:a16="http://schemas.microsoft.com/office/drawing/2014/main" id="{8D8ECC32-AB74-39B2-1DB8-75B68085EBF6}"/>
              </a:ext>
            </a:extLst>
          </p:cNvPr>
          <p:cNvSpPr txBox="1"/>
          <p:nvPr/>
        </p:nvSpPr>
        <p:spPr>
          <a:xfrm>
            <a:off x="7955279" y="3904594"/>
            <a:ext cx="3520440" cy="92333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reveals which context positions the model emphasizes overall.</a:t>
            </a:r>
          </a:p>
        </p:txBody>
      </p:sp>
      <p:sp>
        <p:nvSpPr>
          <p:cNvPr id="8" name="TextBox 7">
            <a:extLst>
              <a:ext uri="{FF2B5EF4-FFF2-40B4-BE49-F238E27FC236}">
                <a16:creationId xmlns:a16="http://schemas.microsoft.com/office/drawing/2014/main" id="{C3EE45DE-0086-8D44-A33A-CD2536D6E0AA}"/>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7520108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B6B6D66D-5073-17DD-3AA2-AFA28C7245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F88661-85E2-C158-9EFE-96F1131876BB}"/>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8. Attention Heatmap — Attention Evolving</a:t>
            </a:r>
          </a:p>
        </p:txBody>
      </p:sp>
      <p:pic>
        <p:nvPicPr>
          <p:cNvPr id="3" name="Picture 2" descr="08_Attention_Heatmap.gif">
            <a:extLst>
              <a:ext uri="{FF2B5EF4-FFF2-40B4-BE49-F238E27FC236}">
                <a16:creationId xmlns:a16="http://schemas.microsoft.com/office/drawing/2014/main" id="{064733DF-7498-A1BA-67FF-FD34C5E51CEC}"/>
              </a:ext>
            </a:extLst>
          </p:cNvPr>
          <p:cNvPicPr>
            <a:picLocks noChangeAspect="1"/>
          </p:cNvPicPr>
          <p:nvPr/>
        </p:nvPicPr>
        <p:blipFill>
          <a:blip r:embed="rId2"/>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2B447394-B122-E5D4-735E-D4F26AF7023C}"/>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4BF52EC-61FA-B25E-8232-C157745F3077}"/>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Rows are context positions; columns are training steps; intensity is attention weight.</a:t>
            </a:r>
          </a:p>
        </p:txBody>
      </p:sp>
      <p:sp>
        <p:nvSpPr>
          <p:cNvPr id="6" name="TextBox 5">
            <a:extLst>
              <a:ext uri="{FF2B5EF4-FFF2-40B4-BE49-F238E27FC236}">
                <a16:creationId xmlns:a16="http://schemas.microsoft.com/office/drawing/2014/main" id="{C727D3E1-0DCD-0B94-D8BD-8B9B8F95C899}"/>
              </a:ext>
            </a:extLst>
          </p:cNvPr>
          <p:cNvSpPr txBox="1"/>
          <p:nvPr/>
        </p:nvSpPr>
        <p:spPr>
          <a:xfrm>
            <a:off x="7955279" y="2514600"/>
            <a:ext cx="3520440" cy="91440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Watch the image grow left-to-right as attention reorganizes.</a:t>
            </a:r>
          </a:p>
        </p:txBody>
      </p:sp>
      <p:sp>
        <p:nvSpPr>
          <p:cNvPr id="7" name="TextBox 6">
            <a:extLst>
              <a:ext uri="{FF2B5EF4-FFF2-40B4-BE49-F238E27FC236}">
                <a16:creationId xmlns:a16="http://schemas.microsoft.com/office/drawing/2014/main" id="{33D75E7D-D669-E08E-A991-8567E3941A3C}"/>
              </a:ext>
            </a:extLst>
          </p:cNvPr>
          <p:cNvSpPr txBox="1"/>
          <p:nvPr/>
        </p:nvSpPr>
        <p:spPr>
          <a:xfrm>
            <a:off x="7955279" y="3749039"/>
            <a:ext cx="3520440" cy="12344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This gives a direct visual impression of attention changing during learning.</a:t>
            </a:r>
          </a:p>
        </p:txBody>
      </p:sp>
      <p:sp>
        <p:nvSpPr>
          <p:cNvPr id="8" name="TextBox 7">
            <a:extLst>
              <a:ext uri="{FF2B5EF4-FFF2-40B4-BE49-F238E27FC236}">
                <a16:creationId xmlns:a16="http://schemas.microsoft.com/office/drawing/2014/main" id="{8C645E45-1747-B38F-C6B5-23AC0304FE08}"/>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14431535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9A402E32-9DAA-6E83-E18B-3B6A29F52E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BA6AAD-6D44-D39B-8F6B-3718FEE2EDA4}"/>
              </a:ext>
            </a:extLst>
          </p:cNvPr>
          <p:cNvSpPr txBox="1"/>
          <p:nvPr/>
        </p:nvSpPr>
        <p:spPr>
          <a:xfrm>
            <a:off x="411480" y="182880"/>
            <a:ext cx="1133856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5C756"/>
                </a:solidFill>
                <a:effectLst/>
                <a:uLnTx/>
                <a:uFillTx/>
                <a:latin typeface="Aptos"/>
                <a:ea typeface="+mn-ea"/>
                <a:cs typeface="+mn-cs"/>
              </a:rPr>
              <a:t>9. KL Divergence — How Much Did the Prediction Change?</a:t>
            </a:r>
          </a:p>
        </p:txBody>
      </p:sp>
      <p:pic>
        <p:nvPicPr>
          <p:cNvPr id="3" name="Picture 2" descr="09_KL_Divergence.gif">
            <a:extLst>
              <a:ext uri="{FF2B5EF4-FFF2-40B4-BE49-F238E27FC236}">
                <a16:creationId xmlns:a16="http://schemas.microsoft.com/office/drawing/2014/main" id="{262CDFD3-8398-231E-A390-30C95640A0D0}"/>
              </a:ext>
            </a:extLst>
          </p:cNvPr>
          <p:cNvPicPr>
            <a:picLocks noChangeAspect="1"/>
          </p:cNvPicPr>
          <p:nvPr/>
        </p:nvPicPr>
        <p:blipFill>
          <a:blip r:embed="rId3"/>
          <a:stretch>
            <a:fillRect/>
          </a:stretch>
        </p:blipFill>
        <p:spPr>
          <a:xfrm>
            <a:off x="411480" y="1024128"/>
            <a:ext cx="7086600" cy="4389120"/>
          </a:xfrm>
          <a:prstGeom prst="rect">
            <a:avLst/>
          </a:prstGeom>
        </p:spPr>
      </p:pic>
      <p:sp>
        <p:nvSpPr>
          <p:cNvPr id="4" name="Rounded Rectangle 3">
            <a:extLst>
              <a:ext uri="{FF2B5EF4-FFF2-40B4-BE49-F238E27FC236}">
                <a16:creationId xmlns:a16="http://schemas.microsoft.com/office/drawing/2014/main" id="{55F5E9B7-3AC7-4AB7-911E-9FEB854EC22A}"/>
              </a:ext>
            </a:extLst>
          </p:cNvPr>
          <p:cNvSpPr/>
          <p:nvPr/>
        </p:nvSpPr>
        <p:spPr>
          <a:xfrm>
            <a:off x="7680960" y="1024128"/>
            <a:ext cx="4069080" cy="4389120"/>
          </a:xfrm>
          <a:prstGeom prst="roundRect">
            <a:avLst/>
          </a:prstGeom>
          <a:solidFill>
            <a:srgbClr val="0A182D"/>
          </a:solidFill>
          <a:ln>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9B4CBFA-360D-5870-4116-A33FE840B5B0}"/>
              </a:ext>
            </a:extLst>
          </p:cNvPr>
          <p:cNvSpPr txBox="1"/>
          <p:nvPr/>
        </p:nvSpPr>
        <p:spPr>
          <a:xfrm>
            <a:off x="7955279" y="113719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WHAT IT IS
KL divergence compares one step’s output distribution with the preceding step.</a:t>
            </a:r>
          </a:p>
        </p:txBody>
      </p:sp>
      <p:sp>
        <p:nvSpPr>
          <p:cNvPr id="6" name="TextBox 5">
            <a:extLst>
              <a:ext uri="{FF2B5EF4-FFF2-40B4-BE49-F238E27FC236}">
                <a16:creationId xmlns:a16="http://schemas.microsoft.com/office/drawing/2014/main" id="{ECDA5DDF-80BB-056F-6B38-C6064D7551EF}"/>
              </a:ext>
            </a:extLst>
          </p:cNvPr>
          <p:cNvSpPr txBox="1"/>
          <p:nvPr/>
        </p:nvSpPr>
        <p:spPr>
          <a:xfrm>
            <a:off x="7955279" y="2371636"/>
            <a:ext cx="3520440" cy="1200329"/>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56D6FF"/>
                </a:solidFill>
                <a:effectLst/>
                <a:uLnTx/>
                <a:uFillTx/>
                <a:latin typeface="Aptos"/>
                <a:ea typeface="+mn-ea"/>
                <a:cs typeface="+mn-cs"/>
              </a:rPr>
              <a:t>WHAT TO WATCH
Spikes mean a larger change; small values mean consecutive predictions are similar.</a:t>
            </a:r>
          </a:p>
        </p:txBody>
      </p:sp>
      <p:sp>
        <p:nvSpPr>
          <p:cNvPr id="7" name="TextBox 6">
            <a:extLst>
              <a:ext uri="{FF2B5EF4-FFF2-40B4-BE49-F238E27FC236}">
                <a16:creationId xmlns:a16="http://schemas.microsoft.com/office/drawing/2014/main" id="{E90ECE19-7433-B9FC-E70B-BB49523182E4}"/>
              </a:ext>
            </a:extLst>
          </p:cNvPr>
          <p:cNvSpPr txBox="1"/>
          <p:nvPr/>
        </p:nvSpPr>
        <p:spPr>
          <a:xfrm>
            <a:off x="7955279" y="3749039"/>
            <a:ext cx="3520440" cy="12344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EEF4FC"/>
                </a:solidFill>
                <a:effectLst/>
                <a:uLnTx/>
                <a:uFillTx/>
                <a:latin typeface="Aptos"/>
                <a:ea typeface="+mn-ea"/>
                <a:cs typeface="+mn-cs"/>
              </a:rPr>
              <a:t>AI MEANING
It shows whether learning is making large or small changes to the output distribution.</a:t>
            </a:r>
          </a:p>
        </p:txBody>
      </p:sp>
      <p:sp>
        <p:nvSpPr>
          <p:cNvPr id="8" name="TextBox 7">
            <a:extLst>
              <a:ext uri="{FF2B5EF4-FFF2-40B4-BE49-F238E27FC236}">
                <a16:creationId xmlns:a16="http://schemas.microsoft.com/office/drawing/2014/main" id="{2783E4BE-A59C-F2A9-3950-58791B01587D}"/>
              </a:ext>
            </a:extLst>
          </p:cNvPr>
          <p:cNvSpPr txBox="1"/>
          <p:nvPr/>
        </p:nvSpPr>
        <p:spPr>
          <a:xfrm>
            <a:off x="548640" y="5596128"/>
            <a:ext cx="109728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B4CAE0"/>
                </a:solidFill>
                <a:effectLst/>
                <a:uLnTx/>
                <a:uFillTx/>
                <a:latin typeface="Aptos"/>
                <a:ea typeface="+mn-ea"/>
                <a:cs typeface="+mn-cs"/>
              </a:rPr>
              <a:t>0–120 training-step scale • grid every 20 steps • animation slowed 30%</a:t>
            </a:r>
          </a:p>
        </p:txBody>
      </p:sp>
    </p:spTree>
    <p:extLst>
      <p:ext uri="{BB962C8B-B14F-4D97-AF65-F5344CB8AC3E}">
        <p14:creationId xmlns:p14="http://schemas.microsoft.com/office/powerpoint/2010/main" val="32952148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40812"/>
        </a:solidFill>
        <a:effectLst/>
      </p:bgPr>
    </p:bg>
    <p:spTree>
      <p:nvGrpSpPr>
        <p:cNvPr id="1" name="">
          <a:extLst>
            <a:ext uri="{FF2B5EF4-FFF2-40B4-BE49-F238E27FC236}">
              <a16:creationId xmlns:a16="http://schemas.microsoft.com/office/drawing/2014/main" id="{6C8C6003-38E8-D0DF-0958-772743B75D28}"/>
            </a:ext>
          </a:extLst>
        </p:cNvPr>
        <p:cNvGrpSpPr/>
        <p:nvPr/>
      </p:nvGrpSpPr>
      <p:grpSpPr>
        <a:xfrm>
          <a:off x="0" y="0"/>
          <a:ext cx="0" cy="0"/>
          <a:chOff x="0" y="0"/>
          <a:chExt cx="0" cy="0"/>
        </a:xfrm>
      </p:grpSpPr>
      <p:sp>
        <p:nvSpPr>
          <p:cNvPr id="2" name="TextBox 1"/>
          <p:cNvSpPr txBox="1"/>
          <p:nvPr/>
        </p:nvSpPr>
        <p:spPr>
          <a:xfrm>
            <a:off x="411480" y="182880"/>
            <a:ext cx="11338560" cy="6400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900" b="1">
                <a:solidFill>
                  <a:srgbClr val="FFCD60"/>
                </a:solidFill>
              </a:defRPr>
            </a:pPr>
            <a:r>
              <a:rPr kumimoji="0" sz="2900" b="1" i="0" u="none" strike="noStrike" kern="1200" cap="none" spc="0" normalizeH="0" baseline="0" noProof="0">
                <a:ln>
                  <a:noFill/>
                </a:ln>
                <a:solidFill>
                  <a:srgbClr val="FFCD60"/>
                </a:solidFill>
                <a:effectLst/>
                <a:uLnTx/>
                <a:uFillTx/>
                <a:latin typeface="Calibri"/>
                <a:ea typeface="+mn-ea"/>
                <a:cs typeface="+mn-cs"/>
              </a:rPr>
              <a:t>Correct-Token Probability — p(target)</a:t>
            </a:r>
          </a:p>
        </p:txBody>
      </p:sp>
      <p:sp>
        <p:nvSpPr>
          <p:cNvPr id="3" name="TextBox 2"/>
          <p:cNvSpPr txBox="1"/>
          <p:nvPr/>
        </p:nvSpPr>
        <p:spPr>
          <a:xfrm>
            <a:off x="7909560" y="1216152"/>
            <a:ext cx="3611880" cy="3840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50DEEF"/>
                </a:solidFill>
              </a:defRPr>
            </a:pPr>
            <a:r>
              <a:rPr kumimoji="0" sz="1700" b="1" i="0" u="none" strike="noStrike" kern="1200" cap="none" spc="0" normalizeH="0" baseline="0" noProof="0">
                <a:ln>
                  <a:noFill/>
                </a:ln>
                <a:solidFill>
                  <a:srgbClr val="50DEEF"/>
                </a:solidFill>
                <a:effectLst/>
                <a:uLnTx/>
                <a:uFillTx/>
                <a:latin typeface="Calibri"/>
                <a:ea typeface="+mn-ea"/>
                <a:cs typeface="+mn-cs"/>
              </a:rPr>
              <a:t>WHAT IT MEASURES</a:t>
            </a:r>
          </a:p>
        </p:txBody>
      </p:sp>
      <p:sp>
        <p:nvSpPr>
          <p:cNvPr id="4" name="TextBox 3"/>
          <p:cNvSpPr txBox="1"/>
          <p:nvPr/>
        </p:nvSpPr>
        <p:spPr>
          <a:xfrm>
            <a:off x="7909560" y="1645920"/>
            <a:ext cx="3611880" cy="9144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700" b="0">
                <a:solidFill>
                  <a:srgbClr val="F4F9FF"/>
                </a:solidFill>
              </a:defRPr>
            </a:pPr>
            <a:r>
              <a:rPr kumimoji="0" sz="1700" b="0" i="0" u="none" strike="noStrike" kern="1200" cap="none" spc="0" normalizeH="0" baseline="0" noProof="0">
                <a:ln>
                  <a:noFill/>
                </a:ln>
                <a:solidFill>
                  <a:srgbClr val="F4F9FF"/>
                </a:solidFill>
                <a:effectLst/>
                <a:uLnTx/>
                <a:uFillTx/>
                <a:latin typeface="Calibri"/>
                <a:ea typeface="+mn-ea"/>
                <a:cs typeface="+mn-cs"/>
              </a:rPr>
              <a:t>Probability assigned to the correct next token.</a:t>
            </a:r>
          </a:p>
        </p:txBody>
      </p:sp>
      <p:sp>
        <p:nvSpPr>
          <p:cNvPr id="5" name="TextBox 4"/>
          <p:cNvSpPr txBox="1"/>
          <p:nvPr/>
        </p:nvSpPr>
        <p:spPr>
          <a:xfrm>
            <a:off x="7909560" y="2651760"/>
            <a:ext cx="3611880" cy="3840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50DEEF"/>
                </a:solidFill>
              </a:defRPr>
            </a:pPr>
            <a:r>
              <a:rPr kumimoji="0" sz="1700" b="1" i="0" u="none" strike="noStrike" kern="1200" cap="none" spc="0" normalizeH="0" baseline="0" noProof="0">
                <a:ln>
                  <a:noFill/>
                </a:ln>
                <a:solidFill>
                  <a:srgbClr val="50DEEF"/>
                </a:solidFill>
                <a:effectLst/>
                <a:uLnTx/>
                <a:uFillTx/>
                <a:latin typeface="Calibri"/>
                <a:ea typeface="+mn-ea"/>
                <a:cs typeface="+mn-cs"/>
              </a:rPr>
              <a:t>WHAT TO WATCH</a:t>
            </a:r>
          </a:p>
        </p:txBody>
      </p:sp>
      <p:sp>
        <p:nvSpPr>
          <p:cNvPr id="6" name="TextBox 5"/>
          <p:cNvSpPr txBox="1"/>
          <p:nvPr/>
        </p:nvSpPr>
        <p:spPr>
          <a:xfrm>
            <a:off x="7909560" y="3063240"/>
            <a:ext cx="3611880" cy="7772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600" b="0">
                <a:solidFill>
                  <a:srgbClr val="F4F9FF"/>
                </a:solidFill>
              </a:defRPr>
            </a:pPr>
            <a:r>
              <a:rPr kumimoji="0" sz="1600" b="0" i="0" u="none" strike="noStrike" kern="1200" cap="none" spc="0" normalizeH="0" baseline="0" noProof="0">
                <a:ln>
                  <a:noFill/>
                </a:ln>
                <a:solidFill>
                  <a:srgbClr val="F4F9FF"/>
                </a:solidFill>
                <a:effectLst/>
                <a:uLnTx/>
                <a:uFillTx/>
                <a:latin typeface="Calibri"/>
                <a:ea typeface="+mn-ea"/>
                <a:cs typeface="+mn-cs"/>
              </a:rPr>
              <a:t>p(target) rises as the model learns the correct answer.</a:t>
            </a:r>
          </a:p>
        </p:txBody>
      </p:sp>
      <p:sp>
        <p:nvSpPr>
          <p:cNvPr id="7" name="TextBox 6"/>
          <p:cNvSpPr txBox="1"/>
          <p:nvPr/>
        </p:nvSpPr>
        <p:spPr>
          <a:xfrm>
            <a:off x="7909560" y="4041648"/>
            <a:ext cx="3611880" cy="3840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FFCD60"/>
                </a:solidFill>
              </a:defRPr>
            </a:pPr>
            <a:r>
              <a:rPr kumimoji="0" sz="1500" b="1" i="0" u="none" strike="noStrike" kern="1200" cap="none" spc="0" normalizeH="0" baseline="0" noProof="0">
                <a:ln>
                  <a:noFill/>
                </a:ln>
                <a:solidFill>
                  <a:srgbClr val="FFCD60"/>
                </a:solidFill>
                <a:effectLst/>
                <a:uLnTx/>
                <a:uFillTx/>
                <a:latin typeface="Calibri"/>
                <a:ea typeface="+mn-ea"/>
                <a:cs typeface="+mn-cs"/>
              </a:rPr>
              <a:t>NOT THE SAME AS SHARPENING</a:t>
            </a:r>
          </a:p>
        </p:txBody>
      </p:sp>
      <p:sp>
        <p:nvSpPr>
          <p:cNvPr id="8" name="TextBox 7"/>
          <p:cNvSpPr txBox="1"/>
          <p:nvPr/>
        </p:nvSpPr>
        <p:spPr>
          <a:xfrm>
            <a:off x="7909560" y="4453128"/>
            <a:ext cx="3611880" cy="9144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F4F9FF"/>
                </a:solidFill>
              </a:defRPr>
            </a:pPr>
            <a:r>
              <a:rPr kumimoji="0" sz="1500" b="0" i="0" u="none" strike="noStrike" kern="1200" cap="none" spc="0" normalizeH="0" baseline="0" noProof="0">
                <a:ln>
                  <a:noFill/>
                </a:ln>
                <a:solidFill>
                  <a:srgbClr val="F4F9FF"/>
                </a:solidFill>
                <a:effectLst/>
                <a:uLnTx/>
                <a:uFillTx/>
                <a:latin typeface="Calibri"/>
                <a:ea typeface="+mn-ea"/>
                <a:cs typeface="+mn-cs"/>
              </a:rPr>
              <a:t>Sharpening concentrates probabilities—even on a wrong answer.</a:t>
            </a:r>
          </a:p>
        </p:txBody>
      </p:sp>
      <p:sp>
        <p:nvSpPr>
          <p:cNvPr id="9" name="TextBox 8"/>
          <p:cNvSpPr txBox="1"/>
          <p:nvPr/>
        </p:nvSpPr>
        <p:spPr>
          <a:xfrm>
            <a:off x="566928" y="5641848"/>
            <a:ext cx="10972800" cy="5029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600" b="0">
                <a:solidFill>
                  <a:srgbClr val="F4F9FF"/>
                </a:solidFill>
              </a:defRPr>
            </a:pPr>
            <a:r>
              <a:rPr kumimoji="0" sz="1600" b="0" i="0" u="none" strike="noStrike" kern="1200" cap="none" spc="0" normalizeH="0" baseline="0" noProof="0">
                <a:ln>
                  <a:noFill/>
                </a:ln>
                <a:solidFill>
                  <a:srgbClr val="F4F9FF"/>
                </a:solidFill>
                <a:effectLst/>
                <a:uLnTx/>
                <a:uFillTx/>
                <a:latin typeface="Calibri"/>
                <a:ea typeface="+mn-ea"/>
                <a:cs typeface="+mn-cs"/>
              </a:rPr>
              <a:t>60 training steps  •  Correct-token probability rises  •  Illustrative learning curve</a:t>
            </a:r>
          </a:p>
        </p:txBody>
      </p:sp>
      <p:pic>
        <p:nvPicPr>
          <p:cNvPr id="10" name="Picture 9" descr="Correct_Token_Probability_60_Steps.gif"/>
          <p:cNvPicPr>
            <a:picLocks noChangeAspect="1"/>
          </p:cNvPicPr>
          <p:nvPr/>
        </p:nvPicPr>
        <p:blipFill>
          <a:blip r:embed="rId2"/>
          <a:stretch>
            <a:fillRect/>
          </a:stretch>
        </p:blipFill>
        <p:spPr>
          <a:xfrm>
            <a:off x="411480" y="1024128"/>
            <a:ext cx="7086600" cy="4389120"/>
          </a:xfrm>
          <a:prstGeom prst="rect">
            <a:avLst/>
          </a:prstGeom>
        </p:spPr>
      </p:pic>
    </p:spTree>
    <p:extLst>
      <p:ext uri="{BB962C8B-B14F-4D97-AF65-F5344CB8AC3E}">
        <p14:creationId xmlns:p14="http://schemas.microsoft.com/office/powerpoint/2010/main" val="22072691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A1326"/>
        </a:solidFill>
        <a:effectLst/>
      </p:bgPr>
    </p:bg>
    <p:spTree>
      <p:nvGrpSpPr>
        <p:cNvPr id="1" name=""/>
        <p:cNvGrpSpPr/>
        <p:nvPr/>
      </p:nvGrpSpPr>
      <p:grpSpPr>
        <a:xfrm>
          <a:off x="0" y="0"/>
          <a:ext cx="0" cy="0"/>
          <a:chOff x="0" y="0"/>
          <a:chExt cx="0" cy="0"/>
        </a:xfrm>
      </p:grpSpPr>
      <p:sp>
        <p:nvSpPr>
          <p:cNvPr id="2" name="TextBox 1"/>
          <p:cNvSpPr txBox="1"/>
          <p:nvPr/>
        </p:nvSpPr>
        <p:spPr>
          <a:xfrm>
            <a:off x="411480" y="173736"/>
            <a:ext cx="11338560" cy="510909"/>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900" b="1">
                <a:solidFill>
                  <a:srgbClr val="FFD581"/>
                </a:solidFill>
                <a:latin typeface="Aptos"/>
              </a:defRPr>
            </a:pPr>
            <a:r>
              <a:rPr kumimoji="0" sz="2900" b="1" i="0" u="none" strike="noStrike" kern="1200" cap="none" spc="0" normalizeH="0" baseline="0" noProof="0" dirty="0">
                <a:ln>
                  <a:noFill/>
                </a:ln>
                <a:solidFill>
                  <a:srgbClr val="FFD581"/>
                </a:solidFill>
                <a:effectLst/>
                <a:uLnTx/>
                <a:uFillTx/>
                <a:latin typeface="Aptos"/>
                <a:ea typeface="+mn-ea"/>
                <a:cs typeface="+mn-cs"/>
              </a:rPr>
              <a:t>Where X, Q, K, V</a:t>
            </a:r>
            <a:r>
              <a:rPr kumimoji="0" lang="en-US" sz="2900" b="1" i="0" u="none" strike="noStrike" kern="1200" cap="none" spc="0" normalizeH="0" baseline="0" noProof="0" dirty="0">
                <a:ln>
                  <a:noFill/>
                </a:ln>
                <a:solidFill>
                  <a:srgbClr val="FFD581"/>
                </a:solidFill>
                <a:effectLst/>
                <a:uLnTx/>
                <a:uFillTx/>
                <a:latin typeface="Aptos"/>
                <a:ea typeface="+mn-ea"/>
                <a:cs typeface="+mn-cs"/>
              </a:rPr>
              <a:t>, and </a:t>
            </a:r>
            <a:r>
              <a:rPr kumimoji="0" lang="en-US" sz="2900" b="1" i="0" u="none" strike="noStrike" kern="1200" cap="none" spc="0" normalizeH="0" baseline="0" noProof="0" dirty="0" err="1">
                <a:ln>
                  <a:noFill/>
                </a:ln>
                <a:solidFill>
                  <a:srgbClr val="FFD581"/>
                </a:solidFill>
                <a:effectLst/>
                <a:uLnTx/>
                <a:uFillTx/>
                <a:latin typeface="Aptos"/>
                <a:ea typeface="+mn-ea"/>
                <a:cs typeface="+mn-cs"/>
              </a:rPr>
              <a:t>Softmax</a:t>
            </a:r>
            <a:r>
              <a:rPr kumimoji="0" sz="2900" b="1" i="0" u="none" strike="noStrike" kern="1200" cap="none" spc="0" normalizeH="0" baseline="0" noProof="0" dirty="0">
                <a:ln>
                  <a:noFill/>
                </a:ln>
                <a:solidFill>
                  <a:srgbClr val="FFD581"/>
                </a:solidFill>
                <a:effectLst/>
                <a:uLnTx/>
                <a:uFillTx/>
                <a:latin typeface="Aptos"/>
                <a:ea typeface="+mn-ea"/>
                <a:cs typeface="+mn-cs"/>
              </a:rPr>
              <a:t> Appear in Transformer Attention</a:t>
            </a:r>
          </a:p>
        </p:txBody>
      </p:sp>
      <p:cxnSp>
        <p:nvCxnSpPr>
          <p:cNvPr id="3" name="Connector 2"/>
          <p:cNvCxnSpPr/>
          <p:nvPr/>
        </p:nvCxnSpPr>
        <p:spPr>
          <a:xfrm>
            <a:off x="438912" y="804672"/>
            <a:ext cx="11292840" cy="0"/>
          </a:xfrm>
          <a:prstGeom prst="line">
            <a:avLst/>
          </a:prstGeom>
          <a:ln w="12700">
            <a:solidFill>
              <a:srgbClr val="FFD581"/>
            </a:solidFill>
          </a:ln>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393192" y="1060704"/>
            <a:ext cx="3776472" cy="5276088"/>
          </a:xfrm>
          <a:prstGeom prst="roundRect">
            <a:avLst/>
          </a:prstGeom>
          <a:solidFill>
            <a:srgbClr val="FAFA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descr="Transformer Original.jpg"/>
          <p:cNvPicPr>
            <a:picLocks noChangeAspect="1"/>
          </p:cNvPicPr>
          <p:nvPr/>
        </p:nvPicPr>
        <p:blipFill>
          <a:blip r:embed="rId2"/>
          <a:stretch>
            <a:fillRect/>
          </a:stretch>
        </p:blipFill>
        <p:spPr>
          <a:xfrm>
            <a:off x="521207" y="1124712"/>
            <a:ext cx="3574075" cy="5120640"/>
          </a:xfrm>
          <a:prstGeom prst="rect">
            <a:avLst/>
          </a:prstGeom>
        </p:spPr>
      </p:pic>
      <p:cxnSp>
        <p:nvCxnSpPr>
          <p:cNvPr id="37" name="Connector 36"/>
          <p:cNvCxnSpPr/>
          <p:nvPr/>
        </p:nvCxnSpPr>
        <p:spPr>
          <a:xfrm flipH="1" flipV="1">
            <a:off x="2029968" y="4544568"/>
            <a:ext cx="3666744" cy="9144"/>
          </a:xfrm>
          <a:prstGeom prst="line">
            <a:avLst/>
          </a:prstGeom>
          <a:ln w="29209">
            <a:solidFill>
              <a:srgbClr val="FFFF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flipH="1">
            <a:off x="1938528" y="2926080"/>
            <a:ext cx="7342632" cy="1527048"/>
          </a:xfrm>
          <a:prstGeom prst="line">
            <a:avLst/>
          </a:prstGeom>
          <a:ln w="29209">
            <a:solidFill>
              <a:srgbClr val="F7A3D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H="1">
            <a:off x="1837943" y="2926080"/>
            <a:ext cx="5193793" cy="1426464"/>
          </a:xfrm>
          <a:prstGeom prst="line">
            <a:avLst/>
          </a:prstGeom>
          <a:ln w="29209">
            <a:solidFill>
              <a:srgbClr val="A3E78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H="1">
            <a:off x="1728216" y="2926080"/>
            <a:ext cx="3044952" cy="1325880"/>
          </a:xfrm>
          <a:prstGeom prst="line">
            <a:avLst/>
          </a:prstGeom>
          <a:ln w="29209">
            <a:solidFill>
              <a:srgbClr val="FFCB6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H="1">
            <a:off x="1618488" y="1810512"/>
            <a:ext cx="5102352" cy="2340864"/>
          </a:xfrm>
          <a:prstGeom prst="line">
            <a:avLst/>
          </a:prstGeom>
          <a:ln w="29209">
            <a:solidFill>
              <a:srgbClr val="3BD5F4"/>
            </a:solidFill>
            <a:tailEnd type="triangle" w="med" len="med"/>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352544" y="1042415"/>
            <a:ext cx="7315200" cy="329184"/>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1">
                <a:solidFill>
                  <a:srgbClr val="FFD581"/>
                </a:solidFill>
                <a:latin typeface="Aptos"/>
              </a:defRPr>
            </a:pPr>
            <a:r>
              <a:rPr kumimoji="0" sz="1800" b="1" i="0" u="none" strike="noStrike" kern="1200" cap="none" spc="0" normalizeH="0" baseline="0" noProof="0">
                <a:ln>
                  <a:noFill/>
                </a:ln>
                <a:solidFill>
                  <a:srgbClr val="FFD581"/>
                </a:solidFill>
                <a:effectLst/>
                <a:uLnTx/>
                <a:uFillTx/>
                <a:latin typeface="Aptos"/>
                <a:ea typeface="+mn-ea"/>
                <a:cs typeface="+mn-cs"/>
              </a:rPr>
              <a:t>INSIDE THE ENCODER SELF-ATTENTION BLOCK</a:t>
            </a:r>
          </a:p>
        </p:txBody>
      </p:sp>
      <p:sp>
        <p:nvSpPr>
          <p:cNvPr id="7" name="Rounded Rectangle 6"/>
          <p:cNvSpPr/>
          <p:nvPr/>
        </p:nvSpPr>
        <p:spPr>
          <a:xfrm>
            <a:off x="6720840" y="1545336"/>
            <a:ext cx="2359152" cy="539496"/>
          </a:xfrm>
          <a:prstGeom prst="roundRect">
            <a:avLst/>
          </a:prstGeom>
          <a:solidFill>
            <a:srgbClr val="205679"/>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EEF4FB"/>
                </a:solidFill>
                <a:latin typeface="Aptos"/>
              </a:defRPr>
            </a:pPr>
            <a:r>
              <a:rPr kumimoji="0" sz="1900" b="1" i="0" u="none" strike="noStrike" kern="1200" cap="none" spc="0" normalizeH="0" baseline="0" noProof="0" dirty="0">
                <a:ln>
                  <a:noFill/>
                </a:ln>
                <a:solidFill>
                  <a:srgbClr val="EEF4FB"/>
                </a:solidFill>
                <a:effectLst/>
                <a:uLnTx/>
                <a:uFillTx/>
                <a:latin typeface="Aptos"/>
                <a:ea typeface="+mn-ea"/>
                <a:cs typeface="+mn-cs"/>
              </a:rPr>
              <a:t>X  ·  Input vectors</a:t>
            </a:r>
          </a:p>
        </p:txBody>
      </p:sp>
      <p:cxnSp>
        <p:nvCxnSpPr>
          <p:cNvPr id="8" name="Connector 7"/>
          <p:cNvCxnSpPr/>
          <p:nvPr/>
        </p:nvCxnSpPr>
        <p:spPr>
          <a:xfrm>
            <a:off x="7900416" y="2084831"/>
            <a:ext cx="0" cy="246889"/>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5641848" y="2331720"/>
            <a:ext cx="4507992" cy="0"/>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5641848" y="2331720"/>
            <a:ext cx="0" cy="301752"/>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7900416" y="2331720"/>
            <a:ext cx="0" cy="301752"/>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10149840" y="2331720"/>
            <a:ext cx="0" cy="301752"/>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4773168" y="2633472"/>
            <a:ext cx="1737360" cy="658368"/>
          </a:xfrm>
          <a:prstGeom prst="roundRect">
            <a:avLst/>
          </a:prstGeom>
          <a:solidFill>
            <a:srgbClr val="1E678C"/>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EEF4FB"/>
                </a:solidFill>
                <a:latin typeface="Aptos"/>
              </a:defRPr>
            </a:pPr>
            <a:r>
              <a:rPr kumimoji="0" sz="1800" b="1" i="0" u="none" strike="noStrike" kern="1200" cap="none" spc="0" normalizeH="0" baseline="0" noProof="0">
                <a:ln>
                  <a:noFill/>
                </a:ln>
                <a:solidFill>
                  <a:srgbClr val="EEF4FB"/>
                </a:solidFill>
                <a:effectLst/>
                <a:uLnTx/>
                <a:uFillTx/>
                <a:latin typeface="Aptos"/>
                <a:ea typeface="+mn-ea"/>
                <a:cs typeface="+mn-cs"/>
              </a:rPr>
              <a:t>Q = XWQ</a:t>
            </a:r>
          </a:p>
        </p:txBody>
      </p:sp>
      <p:sp>
        <p:nvSpPr>
          <p:cNvPr id="14" name="Rounded Rectangle 13"/>
          <p:cNvSpPr/>
          <p:nvPr/>
        </p:nvSpPr>
        <p:spPr>
          <a:xfrm>
            <a:off x="7031736" y="2633472"/>
            <a:ext cx="1737360" cy="658368"/>
          </a:xfrm>
          <a:prstGeom prst="roundRect">
            <a:avLst/>
          </a:prstGeom>
          <a:solidFill>
            <a:srgbClr val="1E6E57"/>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EEF4FB"/>
                </a:solidFill>
                <a:latin typeface="Aptos"/>
              </a:defRPr>
            </a:pPr>
            <a:r>
              <a:rPr kumimoji="0" sz="1800" b="1" i="0" u="none" strike="noStrike" kern="1200" cap="none" spc="0" normalizeH="0" baseline="0" noProof="0">
                <a:ln>
                  <a:noFill/>
                </a:ln>
                <a:solidFill>
                  <a:srgbClr val="EEF4FB"/>
                </a:solidFill>
                <a:effectLst/>
                <a:uLnTx/>
                <a:uFillTx/>
                <a:latin typeface="Aptos"/>
                <a:ea typeface="+mn-ea"/>
                <a:cs typeface="+mn-cs"/>
              </a:rPr>
              <a:t>K = XWK</a:t>
            </a:r>
          </a:p>
        </p:txBody>
      </p:sp>
      <p:sp>
        <p:nvSpPr>
          <p:cNvPr id="15" name="Rounded Rectangle 14"/>
          <p:cNvSpPr/>
          <p:nvPr/>
        </p:nvSpPr>
        <p:spPr>
          <a:xfrm>
            <a:off x="9281160" y="2633472"/>
            <a:ext cx="1737360" cy="658368"/>
          </a:xfrm>
          <a:prstGeom prst="roundRect">
            <a:avLst/>
          </a:prstGeom>
          <a:solidFill>
            <a:srgbClr val="83512D"/>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EEF4FB"/>
                </a:solidFill>
                <a:latin typeface="Aptos"/>
              </a:defRPr>
            </a:pPr>
            <a:r>
              <a:rPr kumimoji="0" sz="1800" b="1" i="0" u="none" strike="noStrike" kern="1200" cap="none" spc="0" normalizeH="0" baseline="0" noProof="0">
                <a:ln>
                  <a:noFill/>
                </a:ln>
                <a:solidFill>
                  <a:srgbClr val="EEF4FB"/>
                </a:solidFill>
                <a:effectLst/>
                <a:uLnTx/>
                <a:uFillTx/>
                <a:latin typeface="Aptos"/>
                <a:ea typeface="+mn-ea"/>
                <a:cs typeface="+mn-cs"/>
              </a:rPr>
              <a:t>V = XWV</a:t>
            </a:r>
          </a:p>
        </p:txBody>
      </p:sp>
      <p:sp>
        <p:nvSpPr>
          <p:cNvPr id="16" name="TextBox 15"/>
          <p:cNvSpPr txBox="1"/>
          <p:nvPr/>
        </p:nvSpPr>
        <p:spPr>
          <a:xfrm>
            <a:off x="4736592" y="3337560"/>
            <a:ext cx="1847088" cy="466344"/>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00" b="0">
                <a:solidFill>
                  <a:srgbClr val="5BD4F5"/>
                </a:solidFill>
                <a:latin typeface="Aptos"/>
              </a:defRPr>
            </a:pPr>
            <a:r>
              <a:rPr kumimoji="0" sz="1200" b="0" i="0" u="none" strike="noStrike" kern="1200" cap="none" spc="0" normalizeH="0" baseline="0" noProof="0">
                <a:ln>
                  <a:noFill/>
                </a:ln>
                <a:solidFill>
                  <a:srgbClr val="5BD4F5"/>
                </a:solidFill>
                <a:effectLst/>
                <a:uLnTx/>
                <a:uFillTx/>
                <a:latin typeface="Aptos"/>
                <a:ea typeface="+mn-ea"/>
                <a:cs typeface="+mn-cs"/>
              </a:rPr>
              <a:t>Query</a:t>
            </a:r>
          </a:p>
          <a:p>
            <a:pPr marL="0" marR="0" lvl="0" indent="0" algn="ctr" defTabSz="457200" rtl="0" eaLnBrk="1" fontAlgn="auto" latinLnBrk="0" hangingPunct="1">
              <a:lnSpc>
                <a:spcPct val="100000"/>
              </a:lnSpc>
              <a:spcBef>
                <a:spcPts val="0"/>
              </a:spcBef>
              <a:spcAft>
                <a:spcPts val="0"/>
              </a:spcAft>
              <a:buClrTx/>
              <a:buSzTx/>
              <a:buFontTx/>
              <a:buNone/>
              <a:tabLst/>
              <a:defRPr sz="1200" b="0">
                <a:solidFill>
                  <a:srgbClr val="5BD4F5"/>
                </a:solidFill>
                <a:latin typeface="Aptos"/>
              </a:defRPr>
            </a:pPr>
            <a:r>
              <a:rPr kumimoji="0" sz="1200" b="0" i="0" u="none" strike="noStrike" kern="1200" cap="none" spc="0" normalizeH="0" baseline="0" noProof="0">
                <a:ln>
                  <a:noFill/>
                </a:ln>
                <a:solidFill>
                  <a:srgbClr val="5BD4F5"/>
                </a:solidFill>
                <a:effectLst/>
                <a:uLnTx/>
                <a:uFillTx/>
                <a:latin typeface="Aptos"/>
                <a:ea typeface="+mn-ea"/>
                <a:cs typeface="+mn-cs"/>
              </a:rPr>
              <a:t>“What am I seeking?”</a:t>
            </a:r>
          </a:p>
        </p:txBody>
      </p:sp>
      <p:sp>
        <p:nvSpPr>
          <p:cNvPr id="17" name="TextBox 16"/>
          <p:cNvSpPr txBox="1"/>
          <p:nvPr/>
        </p:nvSpPr>
        <p:spPr>
          <a:xfrm>
            <a:off x="6967728" y="3337560"/>
            <a:ext cx="1920240" cy="466344"/>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00" b="0">
                <a:solidFill>
                  <a:srgbClr val="73E1AF"/>
                </a:solidFill>
                <a:latin typeface="Aptos"/>
              </a:defRPr>
            </a:pPr>
            <a:r>
              <a:rPr kumimoji="0" sz="1200" b="0" i="0" u="none" strike="noStrike" kern="1200" cap="none" spc="0" normalizeH="0" baseline="0" noProof="0">
                <a:ln>
                  <a:noFill/>
                </a:ln>
                <a:solidFill>
                  <a:srgbClr val="73E1AF"/>
                </a:solidFill>
                <a:effectLst/>
                <a:uLnTx/>
                <a:uFillTx/>
                <a:latin typeface="Aptos"/>
                <a:ea typeface="+mn-ea"/>
                <a:cs typeface="+mn-cs"/>
              </a:rPr>
              <a:t>Key</a:t>
            </a:r>
          </a:p>
          <a:p>
            <a:pPr marL="0" marR="0" lvl="0" indent="0" algn="ctr" defTabSz="457200" rtl="0" eaLnBrk="1" fontAlgn="auto" latinLnBrk="0" hangingPunct="1">
              <a:lnSpc>
                <a:spcPct val="100000"/>
              </a:lnSpc>
              <a:spcBef>
                <a:spcPts val="0"/>
              </a:spcBef>
              <a:spcAft>
                <a:spcPts val="0"/>
              </a:spcAft>
              <a:buClrTx/>
              <a:buSzTx/>
              <a:buFontTx/>
              <a:buNone/>
              <a:tabLst/>
              <a:defRPr sz="1200" b="0">
                <a:solidFill>
                  <a:srgbClr val="73E1AF"/>
                </a:solidFill>
                <a:latin typeface="Aptos"/>
              </a:defRPr>
            </a:pPr>
            <a:r>
              <a:rPr kumimoji="0" sz="1200" b="0" i="0" u="none" strike="noStrike" kern="1200" cap="none" spc="0" normalizeH="0" baseline="0" noProof="0">
                <a:ln>
                  <a:noFill/>
                </a:ln>
                <a:solidFill>
                  <a:srgbClr val="73E1AF"/>
                </a:solidFill>
                <a:effectLst/>
                <a:uLnTx/>
                <a:uFillTx/>
                <a:latin typeface="Aptos"/>
                <a:ea typeface="+mn-ea"/>
                <a:cs typeface="+mn-cs"/>
              </a:rPr>
              <a:t>“What matches?”</a:t>
            </a:r>
          </a:p>
        </p:txBody>
      </p:sp>
      <p:sp>
        <p:nvSpPr>
          <p:cNvPr id="18" name="TextBox 17"/>
          <p:cNvSpPr txBox="1"/>
          <p:nvPr/>
        </p:nvSpPr>
        <p:spPr>
          <a:xfrm>
            <a:off x="9217152" y="3337560"/>
            <a:ext cx="1920240" cy="466344"/>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00" b="0">
                <a:solidFill>
                  <a:srgbClr val="FFB173"/>
                </a:solidFill>
                <a:latin typeface="Aptos"/>
              </a:defRPr>
            </a:pPr>
            <a:r>
              <a:rPr kumimoji="0" sz="1200" b="0" i="0" u="none" strike="noStrike" kern="1200" cap="none" spc="0" normalizeH="0" baseline="0" noProof="0">
                <a:ln>
                  <a:noFill/>
                </a:ln>
                <a:solidFill>
                  <a:srgbClr val="FFB173"/>
                </a:solidFill>
                <a:effectLst/>
                <a:uLnTx/>
                <a:uFillTx/>
                <a:latin typeface="Aptos"/>
                <a:ea typeface="+mn-ea"/>
                <a:cs typeface="+mn-cs"/>
              </a:rPr>
              <a:t>Value</a:t>
            </a:r>
          </a:p>
          <a:p>
            <a:pPr marL="0" marR="0" lvl="0" indent="0" algn="ctr" defTabSz="457200" rtl="0" eaLnBrk="1" fontAlgn="auto" latinLnBrk="0" hangingPunct="1">
              <a:lnSpc>
                <a:spcPct val="100000"/>
              </a:lnSpc>
              <a:spcBef>
                <a:spcPts val="0"/>
              </a:spcBef>
              <a:spcAft>
                <a:spcPts val="0"/>
              </a:spcAft>
              <a:buClrTx/>
              <a:buSzTx/>
              <a:buFontTx/>
              <a:buNone/>
              <a:tabLst/>
              <a:defRPr sz="1200" b="0">
                <a:solidFill>
                  <a:srgbClr val="FFB173"/>
                </a:solidFill>
                <a:latin typeface="Aptos"/>
              </a:defRPr>
            </a:pPr>
            <a:r>
              <a:rPr kumimoji="0" sz="1200" b="0" i="0" u="none" strike="noStrike" kern="1200" cap="none" spc="0" normalizeH="0" baseline="0" noProof="0">
                <a:ln>
                  <a:noFill/>
                </a:ln>
                <a:solidFill>
                  <a:srgbClr val="FFB173"/>
                </a:solidFill>
                <a:effectLst/>
                <a:uLnTx/>
                <a:uFillTx/>
                <a:latin typeface="Aptos"/>
                <a:ea typeface="+mn-ea"/>
                <a:cs typeface="+mn-cs"/>
              </a:rPr>
              <a:t>“What information?”</a:t>
            </a:r>
          </a:p>
        </p:txBody>
      </p:sp>
      <p:cxnSp>
        <p:nvCxnSpPr>
          <p:cNvPr id="19" name="Connector 18"/>
          <p:cNvCxnSpPr/>
          <p:nvPr/>
        </p:nvCxnSpPr>
        <p:spPr>
          <a:xfrm>
            <a:off x="5641848" y="3822191"/>
            <a:ext cx="0" cy="246889"/>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900416" y="3822191"/>
            <a:ext cx="0" cy="246889"/>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5641848" y="4069080"/>
            <a:ext cx="2258568" cy="0"/>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6766560" y="4069080"/>
            <a:ext cx="0" cy="219456"/>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5696712" y="4288536"/>
            <a:ext cx="2148840" cy="530352"/>
          </a:xfrm>
          <a:prstGeom prst="roundRect">
            <a:avLst/>
          </a:prstGeom>
          <a:solidFill>
            <a:srgbClr val="434579"/>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EEF4FB"/>
                </a:solidFill>
                <a:latin typeface="Aptos"/>
              </a:defRPr>
            </a:pPr>
            <a:r>
              <a:rPr kumimoji="0" sz="1500" b="1" i="0" u="none" strike="noStrike" kern="1200" cap="none" spc="0" normalizeH="0" baseline="0" noProof="0">
                <a:ln>
                  <a:noFill/>
                </a:ln>
                <a:solidFill>
                  <a:srgbClr val="EEF4FB"/>
                </a:solidFill>
                <a:effectLst/>
                <a:uLnTx/>
                <a:uFillTx/>
                <a:latin typeface="Aptos"/>
                <a:ea typeface="+mn-ea"/>
                <a:cs typeface="+mn-cs"/>
              </a:rPr>
              <a:t>Q × Kᵀ  →  Softmax</a:t>
            </a:r>
          </a:p>
        </p:txBody>
      </p:sp>
      <p:cxnSp>
        <p:nvCxnSpPr>
          <p:cNvPr id="24" name="Connector 23"/>
          <p:cNvCxnSpPr/>
          <p:nvPr/>
        </p:nvCxnSpPr>
        <p:spPr>
          <a:xfrm>
            <a:off x="6766560" y="4818888"/>
            <a:ext cx="0" cy="310896"/>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10149840" y="3822191"/>
            <a:ext cx="0" cy="1307593"/>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6766560" y="5129784"/>
            <a:ext cx="3383280" cy="0"/>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8458200" y="5129784"/>
            <a:ext cx="0" cy="210312"/>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sp>
        <p:nvSpPr>
          <p:cNvPr id="28" name="Rounded Rectangle 27"/>
          <p:cNvSpPr/>
          <p:nvPr/>
        </p:nvSpPr>
        <p:spPr>
          <a:xfrm>
            <a:off x="6858000" y="5340096"/>
            <a:ext cx="3200400" cy="530352"/>
          </a:xfrm>
          <a:prstGeom prst="roundRect">
            <a:avLst/>
          </a:prstGeom>
          <a:solidFill>
            <a:srgbClr val="485E76"/>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EEF4FB"/>
                </a:solidFill>
                <a:latin typeface="Aptos"/>
              </a:defRPr>
            </a:pPr>
            <a:r>
              <a:rPr kumimoji="0" sz="1800" b="1" i="0" u="none" strike="noStrike" kern="1200" cap="none" spc="0" normalizeH="0" baseline="0" noProof="0">
                <a:ln>
                  <a:noFill/>
                </a:ln>
                <a:solidFill>
                  <a:srgbClr val="EEF4FB"/>
                </a:solidFill>
                <a:effectLst/>
                <a:uLnTx/>
                <a:uFillTx/>
                <a:latin typeface="Aptos"/>
                <a:ea typeface="+mn-ea"/>
                <a:cs typeface="+mn-cs"/>
              </a:rPr>
              <a:t>Attention weights × V</a:t>
            </a:r>
          </a:p>
        </p:txBody>
      </p:sp>
      <p:cxnSp>
        <p:nvCxnSpPr>
          <p:cNvPr id="29" name="Connector 28"/>
          <p:cNvCxnSpPr/>
          <p:nvPr/>
        </p:nvCxnSpPr>
        <p:spPr>
          <a:xfrm>
            <a:off x="8458200" y="5870448"/>
            <a:ext cx="0" cy="192024"/>
          </a:xfrm>
          <a:prstGeom prst="line">
            <a:avLst/>
          </a:prstGeom>
          <a:ln w="25400">
            <a:solidFill>
              <a:srgbClr val="5BD4F5"/>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766560" y="6062472"/>
            <a:ext cx="3749039" cy="320040"/>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FD581"/>
                </a:solidFill>
                <a:latin typeface="Aptos"/>
              </a:defRPr>
            </a:pPr>
            <a:r>
              <a:rPr kumimoji="0" sz="1600" b="1" i="0" u="none" strike="noStrike" kern="1200" cap="none" spc="0" normalizeH="0" baseline="0" noProof="0">
                <a:ln>
                  <a:noFill/>
                </a:ln>
                <a:solidFill>
                  <a:srgbClr val="FFD581"/>
                </a:solidFill>
                <a:effectLst/>
                <a:uLnTx/>
                <a:uFillTx/>
                <a:latin typeface="Aptos"/>
                <a:ea typeface="+mn-ea"/>
                <a:cs typeface="+mn-cs"/>
              </a:rPr>
              <a:t>Output: context-aware vectors</a:t>
            </a:r>
          </a:p>
        </p:txBody>
      </p:sp>
      <p:cxnSp>
        <p:nvCxnSpPr>
          <p:cNvPr id="31" name="Connector 30"/>
          <p:cNvCxnSpPr/>
          <p:nvPr/>
        </p:nvCxnSpPr>
        <p:spPr>
          <a:xfrm>
            <a:off x="438912" y="6437376"/>
            <a:ext cx="11292840" cy="0"/>
          </a:xfrm>
          <a:prstGeom prst="line">
            <a:avLst/>
          </a:prstGeom>
          <a:ln w="12700">
            <a:solidFill>
              <a:srgbClr val="4E637D"/>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66344" y="6501384"/>
            <a:ext cx="11201400" cy="219456"/>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0">
                <a:solidFill>
                  <a:srgbClr val="B2C1D7"/>
                </a:solidFill>
                <a:latin typeface="Aptos"/>
              </a:defRPr>
            </a:pPr>
            <a:r>
              <a:rPr kumimoji="0" sz="1000" b="0" i="0" u="none" strike="noStrike" kern="1200" cap="none" spc="0" normalizeH="0" baseline="0" noProof="0">
                <a:ln>
                  <a:noFill/>
                </a:ln>
                <a:solidFill>
                  <a:srgbClr val="B2C1D7"/>
                </a:solidFill>
                <a:effectLst/>
                <a:uLnTx/>
                <a:uFillTx/>
                <a:latin typeface="Aptos"/>
                <a:ea typeface="+mn-ea"/>
                <a:cs typeface="+mn-cs"/>
              </a:rPr>
              <a:t>In the original diagram, X and Q/K/V are not drawn separately; they are operations inside each attention block. In decoder cross-attention: Q comes from the decoder, K and V from the encoder.</a:t>
            </a:r>
          </a:p>
        </p:txBody>
      </p:sp>
      <p:sp>
        <p:nvSpPr>
          <p:cNvPr id="39" name="Rounded Rectangle 22">
            <a:extLst>
              <a:ext uri="{FF2B5EF4-FFF2-40B4-BE49-F238E27FC236}">
                <a16:creationId xmlns:a16="http://schemas.microsoft.com/office/drawing/2014/main" id="{A09EACBF-4DD8-31E3-C0E4-6F9B93262BEF}"/>
              </a:ext>
            </a:extLst>
          </p:cNvPr>
          <p:cNvSpPr/>
          <p:nvPr/>
        </p:nvSpPr>
        <p:spPr>
          <a:xfrm>
            <a:off x="4912650" y="1367028"/>
            <a:ext cx="1202363" cy="352044"/>
          </a:xfrm>
          <a:prstGeom prst="roundRect">
            <a:avLst/>
          </a:prstGeom>
          <a:solidFill>
            <a:srgbClr val="434579"/>
          </a:solidFill>
          <a:ln w="16510">
            <a:solidFill>
              <a:srgbClr val="63799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EEF4FB"/>
                </a:solidFill>
                <a:latin typeface="Aptos"/>
              </a:defRPr>
            </a:pPr>
            <a:r>
              <a:rPr kumimoji="0" sz="2000" b="1" i="0" u="none" strike="noStrike" kern="1200" cap="none" spc="0" normalizeH="0" baseline="0" noProof="0" dirty="0" err="1">
                <a:ln>
                  <a:noFill/>
                </a:ln>
                <a:solidFill>
                  <a:srgbClr val="EEF4FB"/>
                </a:solidFill>
                <a:effectLst/>
                <a:uLnTx/>
                <a:uFillTx/>
                <a:latin typeface="Aptos"/>
                <a:ea typeface="+mn-ea"/>
                <a:cs typeface="+mn-cs"/>
              </a:rPr>
              <a:t>Softmax</a:t>
            </a:r>
            <a:endParaRPr kumimoji="0" sz="2000" b="1" i="0" u="none" strike="noStrike" kern="1200" cap="none" spc="0" normalizeH="0" baseline="0" noProof="0" dirty="0">
              <a:ln>
                <a:noFill/>
              </a:ln>
              <a:solidFill>
                <a:srgbClr val="EEF4FB"/>
              </a:solidFill>
              <a:effectLst/>
              <a:uLnTx/>
              <a:uFillTx/>
              <a:latin typeface="Aptos"/>
              <a:ea typeface="+mn-ea"/>
              <a:cs typeface="+mn-cs"/>
            </a:endParaRPr>
          </a:p>
        </p:txBody>
      </p:sp>
      <p:cxnSp>
        <p:nvCxnSpPr>
          <p:cNvPr id="40" name="Connector 32">
            <a:extLst>
              <a:ext uri="{FF2B5EF4-FFF2-40B4-BE49-F238E27FC236}">
                <a16:creationId xmlns:a16="http://schemas.microsoft.com/office/drawing/2014/main" id="{129641AB-01EF-3D92-FA6E-7D60B8FE1FE4}"/>
              </a:ext>
            </a:extLst>
          </p:cNvPr>
          <p:cNvCxnSpPr>
            <a:cxnSpLocks/>
            <a:stCxn id="39" idx="1"/>
          </p:cNvCxnSpPr>
          <p:nvPr/>
        </p:nvCxnSpPr>
        <p:spPr>
          <a:xfrm flipH="1">
            <a:off x="3318383" y="1543050"/>
            <a:ext cx="1594267" cy="165736"/>
          </a:xfrm>
          <a:prstGeom prst="line">
            <a:avLst/>
          </a:prstGeom>
          <a:ln w="29209">
            <a:solidFill>
              <a:srgbClr val="3BD5F4"/>
            </a:solidFill>
            <a:tailEnd type="triangl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6080F"/>
        </a:solidFill>
        <a:effectLst/>
      </p:bgPr>
    </p:bg>
    <p:spTree>
      <p:nvGrpSpPr>
        <p:cNvPr id="1" name=""/>
        <p:cNvGrpSpPr/>
        <p:nvPr/>
      </p:nvGrpSpPr>
      <p:grpSpPr>
        <a:xfrm>
          <a:off x="0" y="0"/>
          <a:ext cx="0" cy="0"/>
          <a:chOff x="0" y="0"/>
          <a:chExt cx="0" cy="0"/>
        </a:xfrm>
      </p:grpSpPr>
      <p:sp>
        <p:nvSpPr>
          <p:cNvPr id="2" name="TextBox 1"/>
          <p:cNvSpPr txBox="1"/>
          <p:nvPr/>
        </p:nvSpPr>
        <p:spPr>
          <a:xfrm>
            <a:off x="502920" y="292608"/>
            <a:ext cx="11155680" cy="53035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b="1" i="0">
                <a:solidFill>
                  <a:srgbClr val="F5C974"/>
                </a:solidFill>
                <a:latin typeface="Aptos"/>
              </a:defRPr>
            </a:pPr>
            <a:r>
              <a:rPr kumimoji="0" sz="3200" b="1" i="0" u="none" strike="noStrike" kern="1200" cap="none" spc="0" normalizeH="0" baseline="0" noProof="0">
                <a:ln>
                  <a:noFill/>
                </a:ln>
                <a:solidFill>
                  <a:srgbClr val="F5C974"/>
                </a:solidFill>
                <a:effectLst/>
                <a:uLnTx/>
                <a:uFillTx/>
                <a:latin typeface="Aptos"/>
                <a:ea typeface="+mn-ea"/>
                <a:cs typeface="+mn-cs"/>
              </a:rPr>
              <a:t>1. Q and K — What Should I Pay Attention To?</a:t>
            </a:r>
          </a:p>
        </p:txBody>
      </p:sp>
      <p:sp>
        <p:nvSpPr>
          <p:cNvPr id="3" name="Rectangle 2"/>
          <p:cNvSpPr/>
          <p:nvPr/>
        </p:nvSpPr>
        <p:spPr>
          <a:xfrm>
            <a:off x="566928" y="932688"/>
            <a:ext cx="10991088" cy="22860"/>
          </a:xfrm>
          <a:prstGeom prst="rect">
            <a:avLst/>
          </a:prstGeom>
          <a:solidFill>
            <a:srgbClr val="F5C9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594360" y="1060704"/>
            <a:ext cx="10972800" cy="47548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a:solidFill>
                  <a:srgbClr val="AAB1C1"/>
                </a:solidFill>
                <a:latin typeface="Aptos"/>
              </a:defRPr>
            </a:pPr>
            <a:r>
              <a:rPr kumimoji="0" sz="1800" b="0" i="0" u="none" strike="noStrike" kern="1200" cap="none" spc="0" normalizeH="0" baseline="0" noProof="0">
                <a:ln>
                  <a:noFill/>
                </a:ln>
                <a:solidFill>
                  <a:srgbClr val="AAB1C1"/>
                </a:solidFill>
                <a:effectLst/>
                <a:uLnTx/>
                <a:uFillTx/>
                <a:latin typeface="Aptos"/>
                <a:ea typeface="+mn-ea"/>
                <a:cs typeface="+mn-cs"/>
              </a:rPr>
              <a:t>Attention begins by comparing words to discover which ones belong together.</a:t>
            </a:r>
          </a:p>
        </p:txBody>
      </p:sp>
      <p:sp>
        <p:nvSpPr>
          <p:cNvPr id="5" name="TextBox 4"/>
          <p:cNvSpPr txBox="1"/>
          <p:nvPr/>
        </p:nvSpPr>
        <p:spPr>
          <a:xfrm>
            <a:off x="11018520" y="6446520"/>
            <a:ext cx="685800" cy="274320"/>
          </a:xfrm>
          <a:prstGeom prst="rect">
            <a:avLst/>
          </a:prstGeom>
          <a:noFill/>
        </p:spPr>
        <p:txBody>
          <a:bodyPr wrap="square" lIns="36576" tIns="18288">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200" b="0" i="0">
                <a:solidFill>
                  <a:srgbClr val="AAB1C1"/>
                </a:solidFill>
                <a:latin typeface="Aptos"/>
              </a:defRPr>
            </a:pPr>
            <a:r>
              <a:rPr kumimoji="0" sz="1200" b="0" i="0" u="none" strike="noStrike" kern="1200" cap="none" spc="0" normalizeH="0" baseline="0" noProof="0">
                <a:ln>
                  <a:noFill/>
                </a:ln>
                <a:solidFill>
                  <a:srgbClr val="AAB1C1"/>
                </a:solidFill>
                <a:effectLst/>
                <a:uLnTx/>
                <a:uFillTx/>
                <a:latin typeface="Aptos"/>
                <a:ea typeface="+mn-ea"/>
                <a:cs typeface="+mn-cs"/>
              </a:rPr>
              <a:t>1 / 3</a:t>
            </a:r>
          </a:p>
        </p:txBody>
      </p:sp>
      <p:sp>
        <p:nvSpPr>
          <p:cNvPr id="6" name="TextBox 5"/>
          <p:cNvSpPr txBox="1"/>
          <p:nvPr/>
        </p:nvSpPr>
        <p:spPr>
          <a:xfrm>
            <a:off x="731520" y="1810512"/>
            <a:ext cx="2286000" cy="320040"/>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000" b="0" i="0">
                <a:solidFill>
                  <a:srgbClr val="AAB1C1"/>
                </a:solidFill>
                <a:latin typeface="Aptos"/>
              </a:defRPr>
            </a:pPr>
            <a:r>
              <a:rPr kumimoji="0" sz="2000" b="0" i="0" u="none" strike="noStrike" kern="1200" cap="none" spc="0" normalizeH="0" baseline="0" noProof="0">
                <a:ln>
                  <a:noFill/>
                </a:ln>
                <a:solidFill>
                  <a:srgbClr val="AAB1C1"/>
                </a:solidFill>
                <a:effectLst/>
                <a:uLnTx/>
                <a:uFillTx/>
                <a:latin typeface="Aptos"/>
                <a:ea typeface="+mn-ea"/>
                <a:cs typeface="+mn-cs"/>
              </a:rPr>
              <a:t>Example sentence:</a:t>
            </a:r>
          </a:p>
        </p:txBody>
      </p:sp>
      <p:sp>
        <p:nvSpPr>
          <p:cNvPr id="7" name="Rounded Rectangle 6"/>
          <p:cNvSpPr/>
          <p:nvPr/>
        </p:nvSpPr>
        <p:spPr>
          <a:xfrm>
            <a:off x="2852928" y="1700784"/>
            <a:ext cx="6355080" cy="594360"/>
          </a:xfrm>
          <a:prstGeom prst="roundRect">
            <a:avLst/>
          </a:prstGeom>
          <a:solidFill>
            <a:srgbClr val="161E2D"/>
          </a:solidFill>
          <a:ln w="19050">
            <a:solidFill>
              <a:srgbClr val="4956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2983992" y="1857793"/>
            <a:ext cx="6172200" cy="34747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0" i="0">
                <a:solidFill>
                  <a:srgbClr val="EFF1F5"/>
                </a:solidFill>
                <a:latin typeface="Aptos"/>
              </a:defRPr>
            </a:pPr>
            <a:r>
              <a:rPr kumimoji="0" sz="2100" b="0" i="0" u="none" strike="noStrike" kern="1200" cap="none" spc="0" normalizeH="0" baseline="0" noProof="0">
                <a:ln>
                  <a:noFill/>
                </a:ln>
                <a:solidFill>
                  <a:srgbClr val="EFF1F5"/>
                </a:solidFill>
                <a:effectLst/>
                <a:uLnTx/>
                <a:uFillTx/>
                <a:latin typeface="Aptos"/>
                <a:ea typeface="+mn-ea"/>
                <a:cs typeface="+mn-cs"/>
              </a:rPr>
              <a:t>“The dog chased the ball because it rolled.”</a:t>
            </a:r>
          </a:p>
        </p:txBody>
      </p:sp>
      <p:sp>
        <p:nvSpPr>
          <p:cNvPr id="9" name="Rounded Rectangle 8"/>
          <p:cNvSpPr/>
          <p:nvPr/>
        </p:nvSpPr>
        <p:spPr>
          <a:xfrm>
            <a:off x="777240" y="2660904"/>
            <a:ext cx="3246120" cy="713232"/>
          </a:xfrm>
          <a:prstGeom prst="roundRect">
            <a:avLst/>
          </a:prstGeom>
          <a:solidFill>
            <a:srgbClr val="141E2C"/>
          </a:solidFill>
          <a:ln w="19050">
            <a:solidFill>
              <a:srgbClr val="5BD0E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850392" y="2816352"/>
            <a:ext cx="3099815" cy="384048"/>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i="0">
                <a:solidFill>
                  <a:srgbClr val="5BD0EB"/>
                </a:solidFill>
                <a:latin typeface="Aptos"/>
              </a:defRPr>
            </a:pPr>
            <a:r>
              <a:rPr kumimoji="0" sz="2300" b="1" i="0" u="none" strike="noStrike" kern="1200" cap="none" spc="0" normalizeH="0" baseline="0" noProof="0">
                <a:ln>
                  <a:noFill/>
                </a:ln>
                <a:solidFill>
                  <a:srgbClr val="5BD0EB"/>
                </a:solidFill>
                <a:effectLst/>
                <a:uLnTx/>
                <a:uFillTx/>
                <a:latin typeface="Aptos"/>
                <a:ea typeface="+mn-ea"/>
                <a:cs typeface="+mn-cs"/>
              </a:rPr>
              <a:t>Q = Question</a:t>
            </a:r>
          </a:p>
        </p:txBody>
      </p:sp>
      <p:sp>
        <p:nvSpPr>
          <p:cNvPr id="11" name="Rounded Rectangle 10"/>
          <p:cNvSpPr/>
          <p:nvPr/>
        </p:nvSpPr>
        <p:spPr>
          <a:xfrm>
            <a:off x="4480560" y="2660904"/>
            <a:ext cx="3246120" cy="713232"/>
          </a:xfrm>
          <a:prstGeom prst="roundRect">
            <a:avLst/>
          </a:prstGeom>
          <a:solidFill>
            <a:srgbClr val="141E2C"/>
          </a:solidFill>
          <a:ln w="19050">
            <a:solidFill>
              <a:srgbClr val="F5C97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553712" y="2816352"/>
            <a:ext cx="3099815" cy="384048"/>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i="0">
                <a:solidFill>
                  <a:srgbClr val="F5C974"/>
                </a:solidFill>
                <a:latin typeface="Aptos"/>
              </a:defRPr>
            </a:pPr>
            <a:r>
              <a:rPr kumimoji="0" sz="2300" b="1" i="0" u="none" strike="noStrike" kern="1200" cap="none" spc="0" normalizeH="0" baseline="0" noProof="0">
                <a:ln>
                  <a:noFill/>
                </a:ln>
                <a:solidFill>
                  <a:srgbClr val="F5C974"/>
                </a:solidFill>
                <a:effectLst/>
                <a:uLnTx/>
                <a:uFillTx/>
                <a:latin typeface="Aptos"/>
                <a:ea typeface="+mn-ea"/>
                <a:cs typeface="+mn-cs"/>
              </a:rPr>
              <a:t>K = Clues</a:t>
            </a:r>
          </a:p>
        </p:txBody>
      </p:sp>
      <p:sp>
        <p:nvSpPr>
          <p:cNvPr id="13" name="TextBox 12"/>
          <p:cNvSpPr txBox="1"/>
          <p:nvPr/>
        </p:nvSpPr>
        <p:spPr>
          <a:xfrm>
            <a:off x="594360" y="3520440"/>
            <a:ext cx="3566160" cy="449354"/>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500" b="1" i="0">
                <a:solidFill>
                  <a:srgbClr val="EFF1F5"/>
                </a:solidFill>
                <a:latin typeface="Aptos"/>
              </a:defRPr>
            </a:pPr>
            <a:r>
              <a:rPr kumimoji="0" sz="2500" b="1" i="0" u="none" strike="noStrike" kern="1200" cap="none" spc="0" normalizeH="0" baseline="0" noProof="0" dirty="0">
                <a:ln>
                  <a:noFill/>
                </a:ln>
                <a:solidFill>
                  <a:srgbClr val="EFF1F5"/>
                </a:solidFill>
                <a:effectLst/>
                <a:uLnTx/>
                <a:uFillTx/>
                <a:latin typeface="Aptos"/>
                <a:ea typeface="+mn-ea"/>
                <a:cs typeface="+mn-cs"/>
              </a:rPr>
              <a:t>What does “it” refer to?</a:t>
            </a:r>
          </a:p>
        </p:txBody>
      </p:sp>
      <p:sp>
        <p:nvSpPr>
          <p:cNvPr id="14" name="TextBox 13"/>
          <p:cNvSpPr txBox="1"/>
          <p:nvPr/>
        </p:nvSpPr>
        <p:spPr>
          <a:xfrm>
            <a:off x="4526280" y="3520440"/>
            <a:ext cx="3566160" cy="834074"/>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i="0">
                <a:solidFill>
                  <a:srgbClr val="EFF1F5"/>
                </a:solidFill>
                <a:latin typeface="Aptos"/>
              </a:defRPr>
            </a:pPr>
            <a:r>
              <a:rPr kumimoji="0" sz="2500" b="1" i="0" u="none" strike="noStrike" kern="1200" cap="none" spc="0" normalizeH="0" baseline="0" noProof="0" dirty="0">
                <a:ln>
                  <a:noFill/>
                </a:ln>
                <a:solidFill>
                  <a:srgbClr val="EFF1F5"/>
                </a:solidFill>
                <a:effectLst/>
                <a:uLnTx/>
                <a:uFillTx/>
                <a:latin typeface="Aptos"/>
                <a:ea typeface="+mn-ea"/>
                <a:cs typeface="+mn-cs"/>
              </a:rPr>
              <a:t>Compare “it” with </a:t>
            </a:r>
            <a:endParaRPr kumimoji="0" lang="en-US" sz="2500" b="1" i="0" u="none" strike="noStrike" kern="1200" cap="none" spc="0" normalizeH="0" baseline="0" noProof="0" dirty="0">
              <a:ln>
                <a:noFill/>
              </a:ln>
              <a:solidFill>
                <a:srgbClr val="EFF1F5"/>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500" b="1" i="0">
                <a:solidFill>
                  <a:srgbClr val="EFF1F5"/>
                </a:solidFill>
                <a:latin typeface="Aptos"/>
              </a:defRPr>
            </a:pPr>
            <a:r>
              <a:rPr kumimoji="0" sz="2500" b="1" i="0" u="none" strike="noStrike" kern="1200" cap="none" spc="0" normalizeH="0" baseline="0" noProof="0" dirty="0">
                <a:ln>
                  <a:noFill/>
                </a:ln>
                <a:solidFill>
                  <a:srgbClr val="EFF1F5"/>
                </a:solidFill>
                <a:effectLst/>
                <a:uLnTx/>
                <a:uFillTx/>
                <a:latin typeface="Aptos"/>
                <a:ea typeface="+mn-ea"/>
                <a:cs typeface="+mn-cs"/>
              </a:rPr>
              <a:t>the other words.</a:t>
            </a:r>
          </a:p>
        </p:txBody>
      </p:sp>
      <p:sp>
        <p:nvSpPr>
          <p:cNvPr id="15" name="Rounded Rectangle 14"/>
          <p:cNvSpPr/>
          <p:nvPr/>
        </p:nvSpPr>
        <p:spPr>
          <a:xfrm>
            <a:off x="8275320" y="2651760"/>
            <a:ext cx="3017520" cy="1828800"/>
          </a:xfrm>
          <a:prstGeom prst="roundRect">
            <a:avLst/>
          </a:prstGeom>
          <a:solidFill>
            <a:srgbClr val="182832"/>
          </a:solidFill>
          <a:ln w="19050">
            <a:solidFill>
              <a:srgbClr val="7DDEA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558784" y="2889504"/>
            <a:ext cx="2560320" cy="39319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000" b="0" i="0">
                <a:solidFill>
                  <a:srgbClr val="AAB1C1"/>
                </a:solidFill>
                <a:latin typeface="Aptos"/>
              </a:defRPr>
            </a:pPr>
            <a:r>
              <a:rPr kumimoji="0" sz="2000" b="0" i="0" u="none" strike="noStrike" kern="1200" cap="none" spc="0" normalizeH="0" baseline="0" noProof="0">
                <a:ln>
                  <a:noFill/>
                </a:ln>
                <a:solidFill>
                  <a:srgbClr val="AAB1C1"/>
                </a:solidFill>
                <a:effectLst/>
                <a:uLnTx/>
                <a:uFillTx/>
                <a:latin typeface="Aptos"/>
                <a:ea typeface="+mn-ea"/>
                <a:cs typeface="+mn-cs"/>
              </a:rPr>
              <a:t>Likely match:</a:t>
            </a:r>
          </a:p>
        </p:txBody>
      </p:sp>
      <p:sp>
        <p:nvSpPr>
          <p:cNvPr id="17" name="TextBox 16"/>
          <p:cNvSpPr txBox="1"/>
          <p:nvPr/>
        </p:nvSpPr>
        <p:spPr>
          <a:xfrm>
            <a:off x="8567928" y="3401568"/>
            <a:ext cx="2514600" cy="548640"/>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3100" b="1" i="0">
                <a:solidFill>
                  <a:srgbClr val="7DDEA1"/>
                </a:solidFill>
                <a:latin typeface="Aptos"/>
              </a:defRPr>
            </a:pPr>
            <a:r>
              <a:rPr kumimoji="0" sz="3100" b="1" i="0" u="none" strike="noStrike" kern="1200" cap="none" spc="0" normalizeH="0" baseline="0" noProof="0">
                <a:ln>
                  <a:noFill/>
                </a:ln>
                <a:solidFill>
                  <a:srgbClr val="7DDEA1"/>
                </a:solidFill>
                <a:effectLst/>
                <a:uLnTx/>
                <a:uFillTx/>
                <a:latin typeface="Aptos"/>
                <a:ea typeface="+mn-ea"/>
                <a:cs typeface="+mn-cs"/>
              </a:rPr>
              <a:t>“ball”</a:t>
            </a:r>
          </a:p>
        </p:txBody>
      </p:sp>
      <p:sp>
        <p:nvSpPr>
          <p:cNvPr id="18" name="Rounded Rectangle 17"/>
          <p:cNvSpPr/>
          <p:nvPr/>
        </p:nvSpPr>
        <p:spPr>
          <a:xfrm>
            <a:off x="749808" y="4956048"/>
            <a:ext cx="10698480" cy="896112"/>
          </a:xfrm>
          <a:prstGeom prst="roundRect">
            <a:avLst/>
          </a:prstGeom>
          <a:solidFill>
            <a:srgbClr val="241D15"/>
          </a:solidFill>
          <a:ln w="19050">
            <a:solidFill>
              <a:srgbClr val="F5C97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1060704" y="5230368"/>
            <a:ext cx="10058400" cy="438912"/>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i="0">
                <a:solidFill>
                  <a:srgbClr val="F5C974"/>
                </a:solidFill>
                <a:latin typeface="Aptos"/>
              </a:defRPr>
            </a:pPr>
            <a:r>
              <a:rPr kumimoji="0" sz="2500" b="1" i="0" u="none" strike="noStrike" kern="1200" cap="none" spc="0" normalizeH="0" baseline="0" noProof="0">
                <a:ln>
                  <a:noFill/>
                </a:ln>
                <a:solidFill>
                  <a:srgbClr val="F5C974"/>
                </a:solidFill>
                <a:effectLst/>
                <a:uLnTx/>
                <a:uFillTx/>
                <a:latin typeface="Aptos"/>
                <a:ea typeface="+mn-ea"/>
                <a:cs typeface="+mn-cs"/>
              </a:rPr>
              <a:t>Q × Kᵀ = a table of relevance scores between words.</a:t>
            </a:r>
          </a:p>
        </p:txBody>
      </p:sp>
      <p:sp>
        <p:nvSpPr>
          <p:cNvPr id="20" name="TextBox 19"/>
          <p:cNvSpPr txBox="1"/>
          <p:nvPr/>
        </p:nvSpPr>
        <p:spPr>
          <a:xfrm>
            <a:off x="960120" y="6053328"/>
            <a:ext cx="10149840" cy="301752"/>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0" i="0">
                <a:solidFill>
                  <a:srgbClr val="AAB1C1"/>
                </a:solidFill>
                <a:latin typeface="Aptos"/>
              </a:defRPr>
            </a:pPr>
            <a:r>
              <a:rPr kumimoji="0" sz="1600" b="0" i="0" u="none" strike="noStrike" kern="1200" cap="none" spc="0" normalizeH="0" baseline="0" noProof="0">
                <a:ln>
                  <a:noFill/>
                </a:ln>
                <a:solidFill>
                  <a:srgbClr val="AAB1C1"/>
                </a:solidFill>
                <a:effectLst/>
                <a:uLnTx/>
                <a:uFillTx/>
                <a:latin typeface="Aptos"/>
                <a:ea typeface="+mn-ea"/>
                <a:cs typeface="+mn-cs"/>
              </a:rPr>
              <a:t>The √dₖ term keeps scores from becoming excessively large.</a:t>
            </a:r>
          </a:p>
        </p:txBody>
      </p:sp>
    </p:spTree>
    <p:extLst>
      <p:ext uri="{BB962C8B-B14F-4D97-AF65-F5344CB8AC3E}">
        <p14:creationId xmlns:p14="http://schemas.microsoft.com/office/powerpoint/2010/main" val="41129888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6080F"/>
        </a:solidFill>
        <a:effectLst/>
      </p:bgPr>
    </p:bg>
    <p:spTree>
      <p:nvGrpSpPr>
        <p:cNvPr id="1" name=""/>
        <p:cNvGrpSpPr/>
        <p:nvPr/>
      </p:nvGrpSpPr>
      <p:grpSpPr>
        <a:xfrm>
          <a:off x="0" y="0"/>
          <a:ext cx="0" cy="0"/>
          <a:chOff x="0" y="0"/>
          <a:chExt cx="0" cy="0"/>
        </a:xfrm>
      </p:grpSpPr>
      <p:sp>
        <p:nvSpPr>
          <p:cNvPr id="2" name="TextBox 1"/>
          <p:cNvSpPr txBox="1"/>
          <p:nvPr/>
        </p:nvSpPr>
        <p:spPr>
          <a:xfrm>
            <a:off x="502920" y="292608"/>
            <a:ext cx="11155680" cy="53035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b="1" i="0">
                <a:solidFill>
                  <a:srgbClr val="F5C974"/>
                </a:solidFill>
                <a:latin typeface="Aptos"/>
              </a:defRPr>
            </a:pPr>
            <a:r>
              <a:rPr kumimoji="0" sz="3200" b="1" i="0" u="none" strike="noStrike" kern="1200" cap="none" spc="0" normalizeH="0" baseline="0" noProof="0">
                <a:ln>
                  <a:noFill/>
                </a:ln>
                <a:solidFill>
                  <a:srgbClr val="F5C974"/>
                </a:solidFill>
                <a:effectLst/>
                <a:uLnTx/>
                <a:uFillTx/>
                <a:latin typeface="Aptos"/>
                <a:ea typeface="+mn-ea"/>
                <a:cs typeface="+mn-cs"/>
              </a:rPr>
              <a:t>2. Softmax — Turn Scores into Attention Weights</a:t>
            </a:r>
          </a:p>
        </p:txBody>
      </p:sp>
      <p:sp>
        <p:nvSpPr>
          <p:cNvPr id="3" name="Rectangle 2"/>
          <p:cNvSpPr/>
          <p:nvPr/>
        </p:nvSpPr>
        <p:spPr>
          <a:xfrm>
            <a:off x="566928" y="932688"/>
            <a:ext cx="10991088" cy="22860"/>
          </a:xfrm>
          <a:prstGeom prst="rect">
            <a:avLst/>
          </a:prstGeom>
          <a:solidFill>
            <a:srgbClr val="F5C9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594360" y="1060704"/>
            <a:ext cx="10972800" cy="47548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a:solidFill>
                  <a:srgbClr val="AAB1C1"/>
                </a:solidFill>
                <a:latin typeface="Aptos"/>
              </a:defRPr>
            </a:pPr>
            <a:r>
              <a:rPr kumimoji="0" sz="1800" b="0" i="0" u="none" strike="noStrike" kern="1200" cap="none" spc="0" normalizeH="0" baseline="0" noProof="0">
                <a:ln>
                  <a:noFill/>
                </a:ln>
                <a:solidFill>
                  <a:srgbClr val="AAB1C1"/>
                </a:solidFill>
                <a:effectLst/>
                <a:uLnTx/>
                <a:uFillTx/>
                <a:latin typeface="Aptos"/>
                <a:ea typeface="+mn-ea"/>
                <a:cs typeface="+mn-cs"/>
              </a:rPr>
              <a:t>The model converts relevance scores into percentages that add up to 100%.</a:t>
            </a:r>
          </a:p>
        </p:txBody>
      </p:sp>
      <p:sp>
        <p:nvSpPr>
          <p:cNvPr id="5" name="TextBox 4"/>
          <p:cNvSpPr txBox="1"/>
          <p:nvPr/>
        </p:nvSpPr>
        <p:spPr>
          <a:xfrm>
            <a:off x="11018520" y="6446520"/>
            <a:ext cx="685800" cy="274320"/>
          </a:xfrm>
          <a:prstGeom prst="rect">
            <a:avLst/>
          </a:prstGeom>
          <a:noFill/>
        </p:spPr>
        <p:txBody>
          <a:bodyPr wrap="square" lIns="36576" tIns="18288">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200" b="0" i="0">
                <a:solidFill>
                  <a:srgbClr val="AAB1C1"/>
                </a:solidFill>
                <a:latin typeface="Aptos"/>
              </a:defRPr>
            </a:pPr>
            <a:r>
              <a:rPr kumimoji="0" sz="1200" b="0" i="0" u="none" strike="noStrike" kern="1200" cap="none" spc="0" normalizeH="0" baseline="0" noProof="0">
                <a:ln>
                  <a:noFill/>
                </a:ln>
                <a:solidFill>
                  <a:srgbClr val="AAB1C1"/>
                </a:solidFill>
                <a:effectLst/>
                <a:uLnTx/>
                <a:uFillTx/>
                <a:latin typeface="Aptos"/>
                <a:ea typeface="+mn-ea"/>
                <a:cs typeface="+mn-cs"/>
              </a:rPr>
              <a:t>2 / 3</a:t>
            </a:r>
          </a:p>
        </p:txBody>
      </p:sp>
      <p:sp>
        <p:nvSpPr>
          <p:cNvPr id="6" name="TextBox 5"/>
          <p:cNvSpPr txBox="1"/>
          <p:nvPr/>
        </p:nvSpPr>
        <p:spPr>
          <a:xfrm>
            <a:off x="777240" y="1764792"/>
            <a:ext cx="10881360" cy="548640"/>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400" b="1" i="0">
                <a:solidFill>
                  <a:srgbClr val="EFF1F5"/>
                </a:solidFill>
                <a:latin typeface="Aptos"/>
              </a:defRPr>
            </a:pPr>
            <a:r>
              <a:rPr kumimoji="0" sz="2400" b="1" i="0" u="none" strike="noStrike" kern="1200" cap="none" spc="0" normalizeH="0" baseline="0" noProof="0">
                <a:ln>
                  <a:noFill/>
                </a:ln>
                <a:solidFill>
                  <a:srgbClr val="EFF1F5"/>
                </a:solidFill>
                <a:effectLst/>
                <a:uLnTx/>
                <a:uFillTx/>
                <a:latin typeface="Aptos"/>
                <a:ea typeface="+mn-ea"/>
                <a:cs typeface="+mn-cs"/>
              </a:rPr>
              <a:t>When interpreting “it”, how much attention goes to each word?</a:t>
            </a:r>
          </a:p>
        </p:txBody>
      </p:sp>
      <p:sp>
        <p:nvSpPr>
          <p:cNvPr id="7" name="TextBox 6"/>
          <p:cNvSpPr txBox="1"/>
          <p:nvPr/>
        </p:nvSpPr>
        <p:spPr>
          <a:xfrm>
            <a:off x="822960" y="2514600"/>
            <a:ext cx="2057400" cy="38404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0" i="0">
                <a:solidFill>
                  <a:srgbClr val="EFF1F5"/>
                </a:solidFill>
                <a:latin typeface="Aptos"/>
              </a:defRPr>
            </a:pPr>
            <a:r>
              <a:rPr kumimoji="0" sz="2100" b="0" i="0" u="none" strike="noStrike" kern="1200" cap="none" spc="0" normalizeH="0" baseline="0" noProof="0">
                <a:ln>
                  <a:noFill/>
                </a:ln>
                <a:solidFill>
                  <a:srgbClr val="EFF1F5"/>
                </a:solidFill>
                <a:effectLst/>
                <a:uLnTx/>
                <a:uFillTx/>
                <a:latin typeface="Aptos"/>
                <a:ea typeface="+mn-ea"/>
                <a:cs typeface="+mn-cs"/>
              </a:rPr>
              <a:t>ball</a:t>
            </a:r>
          </a:p>
        </p:txBody>
      </p:sp>
      <p:sp>
        <p:nvSpPr>
          <p:cNvPr id="8" name="Rectangle 7"/>
          <p:cNvSpPr/>
          <p:nvPr/>
        </p:nvSpPr>
        <p:spPr>
          <a:xfrm>
            <a:off x="2971800" y="2514600"/>
            <a:ext cx="6903720" cy="402336"/>
          </a:xfrm>
          <a:prstGeom prst="rect">
            <a:avLst/>
          </a:prstGeom>
          <a:solidFill>
            <a:srgbClr val="1F2632"/>
          </a:solidFill>
          <a:ln w="19050">
            <a:solidFill>
              <a:srgbClr val="1F263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2971800" y="2514600"/>
            <a:ext cx="5177790" cy="402336"/>
          </a:xfrm>
          <a:prstGeom prst="rect">
            <a:avLst/>
          </a:prstGeom>
          <a:solidFill>
            <a:srgbClr val="7DDE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10058400" y="2514600"/>
            <a:ext cx="1005840" cy="39319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1" i="0">
                <a:solidFill>
                  <a:srgbClr val="7DDEA1"/>
                </a:solidFill>
                <a:latin typeface="Aptos"/>
              </a:defRPr>
            </a:pPr>
            <a:r>
              <a:rPr kumimoji="0" sz="2100" b="1" i="0" u="none" strike="noStrike" kern="1200" cap="none" spc="0" normalizeH="0" baseline="0" noProof="0">
                <a:ln>
                  <a:noFill/>
                </a:ln>
                <a:solidFill>
                  <a:srgbClr val="7DDEA1"/>
                </a:solidFill>
                <a:effectLst/>
                <a:uLnTx/>
                <a:uFillTx/>
                <a:latin typeface="Aptos"/>
                <a:ea typeface="+mn-ea"/>
                <a:cs typeface="+mn-cs"/>
              </a:rPr>
              <a:t>75%</a:t>
            </a:r>
          </a:p>
        </p:txBody>
      </p:sp>
      <p:sp>
        <p:nvSpPr>
          <p:cNvPr id="11" name="TextBox 10"/>
          <p:cNvSpPr txBox="1"/>
          <p:nvPr/>
        </p:nvSpPr>
        <p:spPr>
          <a:xfrm>
            <a:off x="822960" y="3209544"/>
            <a:ext cx="2057400" cy="38404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0" i="0">
                <a:solidFill>
                  <a:srgbClr val="EFF1F5"/>
                </a:solidFill>
                <a:latin typeface="Aptos"/>
              </a:defRPr>
            </a:pPr>
            <a:r>
              <a:rPr kumimoji="0" sz="2100" b="0" i="0" u="none" strike="noStrike" kern="1200" cap="none" spc="0" normalizeH="0" baseline="0" noProof="0">
                <a:ln>
                  <a:noFill/>
                </a:ln>
                <a:solidFill>
                  <a:srgbClr val="EFF1F5"/>
                </a:solidFill>
                <a:effectLst/>
                <a:uLnTx/>
                <a:uFillTx/>
                <a:latin typeface="Aptos"/>
                <a:ea typeface="+mn-ea"/>
                <a:cs typeface="+mn-cs"/>
              </a:rPr>
              <a:t>dog</a:t>
            </a:r>
          </a:p>
        </p:txBody>
      </p:sp>
      <p:sp>
        <p:nvSpPr>
          <p:cNvPr id="12" name="Rectangle 11"/>
          <p:cNvSpPr/>
          <p:nvPr/>
        </p:nvSpPr>
        <p:spPr>
          <a:xfrm>
            <a:off x="2971800" y="3209544"/>
            <a:ext cx="6903720" cy="402336"/>
          </a:xfrm>
          <a:prstGeom prst="rect">
            <a:avLst/>
          </a:prstGeom>
          <a:solidFill>
            <a:srgbClr val="1F2632"/>
          </a:solidFill>
          <a:ln w="19050">
            <a:solidFill>
              <a:srgbClr val="1F263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2971800" y="3209544"/>
            <a:ext cx="1035557" cy="402336"/>
          </a:xfrm>
          <a:prstGeom prst="rect">
            <a:avLst/>
          </a:prstGeom>
          <a:solidFill>
            <a:srgbClr val="5BD0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10058400" y="3209544"/>
            <a:ext cx="1005840" cy="39319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1" i="0">
                <a:solidFill>
                  <a:srgbClr val="5BD0EB"/>
                </a:solidFill>
                <a:latin typeface="Aptos"/>
              </a:defRPr>
            </a:pPr>
            <a:r>
              <a:rPr kumimoji="0" sz="2100" b="1" i="0" u="none" strike="noStrike" kern="1200" cap="none" spc="0" normalizeH="0" baseline="0" noProof="0">
                <a:ln>
                  <a:noFill/>
                </a:ln>
                <a:solidFill>
                  <a:srgbClr val="5BD0EB"/>
                </a:solidFill>
                <a:effectLst/>
                <a:uLnTx/>
                <a:uFillTx/>
                <a:latin typeface="Aptos"/>
                <a:ea typeface="+mn-ea"/>
                <a:cs typeface="+mn-cs"/>
              </a:rPr>
              <a:t>15%</a:t>
            </a:r>
          </a:p>
        </p:txBody>
      </p:sp>
      <p:sp>
        <p:nvSpPr>
          <p:cNvPr id="15" name="TextBox 14"/>
          <p:cNvSpPr txBox="1"/>
          <p:nvPr/>
        </p:nvSpPr>
        <p:spPr>
          <a:xfrm>
            <a:off x="822960" y="3904487"/>
            <a:ext cx="2057400" cy="38404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0" i="0">
                <a:solidFill>
                  <a:srgbClr val="EFF1F5"/>
                </a:solidFill>
                <a:latin typeface="Aptos"/>
              </a:defRPr>
            </a:pPr>
            <a:r>
              <a:rPr kumimoji="0" sz="2100" b="0" i="0" u="none" strike="noStrike" kern="1200" cap="none" spc="0" normalizeH="0" baseline="0" noProof="0">
                <a:ln>
                  <a:noFill/>
                </a:ln>
                <a:solidFill>
                  <a:srgbClr val="EFF1F5"/>
                </a:solidFill>
                <a:effectLst/>
                <a:uLnTx/>
                <a:uFillTx/>
                <a:latin typeface="Aptos"/>
                <a:ea typeface="+mn-ea"/>
                <a:cs typeface="+mn-cs"/>
              </a:rPr>
              <a:t>chased</a:t>
            </a:r>
          </a:p>
        </p:txBody>
      </p:sp>
      <p:sp>
        <p:nvSpPr>
          <p:cNvPr id="16" name="Rectangle 15"/>
          <p:cNvSpPr/>
          <p:nvPr/>
        </p:nvSpPr>
        <p:spPr>
          <a:xfrm>
            <a:off x="2971800" y="3904487"/>
            <a:ext cx="6903720" cy="402336"/>
          </a:xfrm>
          <a:prstGeom prst="rect">
            <a:avLst/>
          </a:prstGeom>
          <a:solidFill>
            <a:srgbClr val="1F2632"/>
          </a:solidFill>
          <a:ln w="19050">
            <a:solidFill>
              <a:srgbClr val="1F263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2971800" y="3904487"/>
            <a:ext cx="483260" cy="402336"/>
          </a:xfrm>
          <a:prstGeom prst="rect">
            <a:avLst/>
          </a:prstGeom>
          <a:solidFill>
            <a:srgbClr val="F5C9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10058400" y="3904487"/>
            <a:ext cx="1005840" cy="39319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1" i="0">
                <a:solidFill>
                  <a:srgbClr val="F5C974"/>
                </a:solidFill>
                <a:latin typeface="Aptos"/>
              </a:defRPr>
            </a:pPr>
            <a:r>
              <a:rPr kumimoji="0" sz="2100" b="1" i="0" u="none" strike="noStrike" kern="1200" cap="none" spc="0" normalizeH="0" baseline="0" noProof="0">
                <a:ln>
                  <a:noFill/>
                </a:ln>
                <a:solidFill>
                  <a:srgbClr val="F5C974"/>
                </a:solidFill>
                <a:effectLst/>
                <a:uLnTx/>
                <a:uFillTx/>
                <a:latin typeface="Aptos"/>
                <a:ea typeface="+mn-ea"/>
                <a:cs typeface="+mn-cs"/>
              </a:rPr>
              <a:t>7%</a:t>
            </a:r>
          </a:p>
        </p:txBody>
      </p:sp>
      <p:sp>
        <p:nvSpPr>
          <p:cNvPr id="19" name="TextBox 18"/>
          <p:cNvSpPr txBox="1"/>
          <p:nvPr/>
        </p:nvSpPr>
        <p:spPr>
          <a:xfrm>
            <a:off x="822960" y="4599432"/>
            <a:ext cx="2057400" cy="38404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0" i="0">
                <a:solidFill>
                  <a:srgbClr val="EFF1F5"/>
                </a:solidFill>
                <a:latin typeface="Aptos"/>
              </a:defRPr>
            </a:pPr>
            <a:r>
              <a:rPr kumimoji="0" sz="2100" b="0" i="0" u="none" strike="noStrike" kern="1200" cap="none" spc="0" normalizeH="0" baseline="0" noProof="0">
                <a:ln>
                  <a:noFill/>
                </a:ln>
                <a:solidFill>
                  <a:srgbClr val="EFF1F5"/>
                </a:solidFill>
                <a:effectLst/>
                <a:uLnTx/>
                <a:uFillTx/>
                <a:latin typeface="Aptos"/>
                <a:ea typeface="+mn-ea"/>
                <a:cs typeface="+mn-cs"/>
              </a:rPr>
              <a:t>other words</a:t>
            </a:r>
          </a:p>
        </p:txBody>
      </p:sp>
      <p:sp>
        <p:nvSpPr>
          <p:cNvPr id="20" name="Rectangle 19"/>
          <p:cNvSpPr/>
          <p:nvPr/>
        </p:nvSpPr>
        <p:spPr>
          <a:xfrm>
            <a:off x="2971800" y="4599432"/>
            <a:ext cx="6903720" cy="402336"/>
          </a:xfrm>
          <a:prstGeom prst="rect">
            <a:avLst/>
          </a:prstGeom>
          <a:solidFill>
            <a:srgbClr val="1F2632"/>
          </a:solidFill>
          <a:ln w="19050">
            <a:solidFill>
              <a:srgbClr val="1F263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p:cNvSpPr/>
          <p:nvPr/>
        </p:nvSpPr>
        <p:spPr>
          <a:xfrm>
            <a:off x="2971800" y="4599432"/>
            <a:ext cx="207111" cy="402336"/>
          </a:xfrm>
          <a:prstGeom prst="rect">
            <a:avLst/>
          </a:prstGeom>
          <a:solidFill>
            <a:srgbClr val="AAB1C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10058400" y="4599432"/>
            <a:ext cx="1005840" cy="39319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1" i="0">
                <a:solidFill>
                  <a:srgbClr val="AAB1C1"/>
                </a:solidFill>
                <a:latin typeface="Aptos"/>
              </a:defRPr>
            </a:pPr>
            <a:r>
              <a:rPr kumimoji="0" sz="2100" b="1" i="0" u="none" strike="noStrike" kern="1200" cap="none" spc="0" normalizeH="0" baseline="0" noProof="0">
                <a:ln>
                  <a:noFill/>
                </a:ln>
                <a:solidFill>
                  <a:srgbClr val="AAB1C1"/>
                </a:solidFill>
                <a:effectLst/>
                <a:uLnTx/>
                <a:uFillTx/>
                <a:latin typeface="Aptos"/>
                <a:ea typeface="+mn-ea"/>
                <a:cs typeface="+mn-cs"/>
              </a:rPr>
              <a:t>3%</a:t>
            </a:r>
          </a:p>
        </p:txBody>
      </p:sp>
      <p:sp>
        <p:nvSpPr>
          <p:cNvPr id="23" name="Rounded Rectangle 22"/>
          <p:cNvSpPr/>
          <p:nvPr/>
        </p:nvSpPr>
        <p:spPr>
          <a:xfrm>
            <a:off x="777240" y="5513832"/>
            <a:ext cx="10652760" cy="640080"/>
          </a:xfrm>
          <a:prstGeom prst="roundRect">
            <a:avLst/>
          </a:prstGeom>
          <a:solidFill>
            <a:srgbClr val="241D15"/>
          </a:solidFill>
          <a:ln w="19050">
            <a:solidFill>
              <a:srgbClr val="F5C97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960120" y="5650992"/>
            <a:ext cx="10149840" cy="384048"/>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i="0">
                <a:solidFill>
                  <a:srgbClr val="F5C974"/>
                </a:solidFill>
                <a:latin typeface="Aptos"/>
              </a:defRPr>
            </a:pPr>
            <a:r>
              <a:rPr kumimoji="0" sz="2300" b="1" i="0" u="none" strike="noStrike" kern="1200" cap="none" spc="0" normalizeH="0" baseline="0" noProof="0">
                <a:ln>
                  <a:noFill/>
                </a:ln>
                <a:solidFill>
                  <a:srgbClr val="F5C974"/>
                </a:solidFill>
                <a:effectLst/>
                <a:uLnTx/>
                <a:uFillTx/>
                <a:latin typeface="Aptos"/>
                <a:ea typeface="+mn-ea"/>
                <a:cs typeface="+mn-cs"/>
              </a:rPr>
              <a:t>softmax( scores ) → attention weights (illustrative values)</a:t>
            </a:r>
          </a:p>
        </p:txBody>
      </p:sp>
    </p:spTree>
    <p:extLst>
      <p:ext uri="{BB962C8B-B14F-4D97-AF65-F5344CB8AC3E}">
        <p14:creationId xmlns:p14="http://schemas.microsoft.com/office/powerpoint/2010/main" val="40603113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6080F"/>
        </a:solidFill>
        <a:effectLst/>
      </p:bgPr>
    </p:bg>
    <p:spTree>
      <p:nvGrpSpPr>
        <p:cNvPr id="1" name=""/>
        <p:cNvGrpSpPr/>
        <p:nvPr/>
      </p:nvGrpSpPr>
      <p:grpSpPr>
        <a:xfrm>
          <a:off x="0" y="0"/>
          <a:ext cx="0" cy="0"/>
          <a:chOff x="0" y="0"/>
          <a:chExt cx="0" cy="0"/>
        </a:xfrm>
      </p:grpSpPr>
      <p:sp>
        <p:nvSpPr>
          <p:cNvPr id="2" name="TextBox 1"/>
          <p:cNvSpPr txBox="1"/>
          <p:nvPr/>
        </p:nvSpPr>
        <p:spPr>
          <a:xfrm>
            <a:off x="502920" y="292608"/>
            <a:ext cx="11155680" cy="53035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b="1" i="0">
                <a:solidFill>
                  <a:srgbClr val="F5C974"/>
                </a:solidFill>
                <a:latin typeface="Aptos"/>
              </a:defRPr>
            </a:pPr>
            <a:r>
              <a:rPr kumimoji="0" sz="3200" b="1" i="0" u="none" strike="noStrike" kern="1200" cap="none" spc="0" normalizeH="0" baseline="0" noProof="0">
                <a:ln>
                  <a:noFill/>
                </a:ln>
                <a:solidFill>
                  <a:srgbClr val="F5C974"/>
                </a:solidFill>
                <a:effectLst/>
                <a:uLnTx/>
                <a:uFillTx/>
                <a:latin typeface="Aptos"/>
                <a:ea typeface="+mn-ea"/>
                <a:cs typeface="+mn-cs"/>
              </a:rPr>
              <a:t>3. V — Gather Information and Produce the Result</a:t>
            </a:r>
          </a:p>
        </p:txBody>
      </p:sp>
      <p:sp>
        <p:nvSpPr>
          <p:cNvPr id="3" name="Rectangle 2"/>
          <p:cNvSpPr/>
          <p:nvPr/>
        </p:nvSpPr>
        <p:spPr>
          <a:xfrm>
            <a:off x="566928" y="932688"/>
            <a:ext cx="10991088" cy="22860"/>
          </a:xfrm>
          <a:prstGeom prst="rect">
            <a:avLst/>
          </a:prstGeom>
          <a:solidFill>
            <a:srgbClr val="F5C9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594360" y="1060704"/>
            <a:ext cx="10972800" cy="475488"/>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a:solidFill>
                  <a:srgbClr val="AAB1C1"/>
                </a:solidFill>
                <a:latin typeface="Aptos"/>
              </a:defRPr>
            </a:pPr>
            <a:r>
              <a:rPr kumimoji="0" sz="1800" b="0" i="0" u="none" strike="noStrike" kern="1200" cap="none" spc="0" normalizeH="0" baseline="0" noProof="0" dirty="0">
                <a:ln>
                  <a:noFill/>
                </a:ln>
                <a:solidFill>
                  <a:srgbClr val="AAB1C1"/>
                </a:solidFill>
                <a:effectLst/>
                <a:uLnTx/>
                <a:uFillTx/>
                <a:latin typeface="Aptos"/>
                <a:ea typeface="+mn-ea"/>
                <a:cs typeface="+mn-cs"/>
              </a:rPr>
              <a:t>The model uses the attention weights to combine information from the words.</a:t>
            </a:r>
          </a:p>
        </p:txBody>
      </p:sp>
      <p:sp>
        <p:nvSpPr>
          <p:cNvPr id="5" name="TextBox 4"/>
          <p:cNvSpPr txBox="1"/>
          <p:nvPr/>
        </p:nvSpPr>
        <p:spPr>
          <a:xfrm>
            <a:off x="11018520" y="6446520"/>
            <a:ext cx="685800" cy="274320"/>
          </a:xfrm>
          <a:prstGeom prst="rect">
            <a:avLst/>
          </a:prstGeom>
          <a:noFill/>
        </p:spPr>
        <p:txBody>
          <a:bodyPr wrap="square" lIns="36576" tIns="18288">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200" b="0" i="0">
                <a:solidFill>
                  <a:srgbClr val="AAB1C1"/>
                </a:solidFill>
                <a:latin typeface="Aptos"/>
              </a:defRPr>
            </a:pPr>
            <a:r>
              <a:rPr kumimoji="0" sz="1200" b="0" i="0" u="none" strike="noStrike" kern="1200" cap="none" spc="0" normalizeH="0" baseline="0" noProof="0">
                <a:ln>
                  <a:noFill/>
                </a:ln>
                <a:solidFill>
                  <a:srgbClr val="AAB1C1"/>
                </a:solidFill>
                <a:effectLst/>
                <a:uLnTx/>
                <a:uFillTx/>
                <a:latin typeface="Aptos"/>
                <a:ea typeface="+mn-ea"/>
                <a:cs typeface="+mn-cs"/>
              </a:rPr>
              <a:t>3 / 3</a:t>
            </a:r>
          </a:p>
        </p:txBody>
      </p:sp>
      <p:sp>
        <p:nvSpPr>
          <p:cNvPr id="6" name="Rounded Rectangle 5"/>
          <p:cNvSpPr/>
          <p:nvPr/>
        </p:nvSpPr>
        <p:spPr>
          <a:xfrm>
            <a:off x="685800" y="1856231"/>
            <a:ext cx="3383280" cy="713232"/>
          </a:xfrm>
          <a:prstGeom prst="roundRect">
            <a:avLst/>
          </a:prstGeom>
          <a:solidFill>
            <a:srgbClr val="141E2C"/>
          </a:solidFill>
          <a:ln w="19050">
            <a:solidFill>
              <a:srgbClr val="5BD0E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p:cNvSpPr txBox="1"/>
          <p:nvPr/>
        </p:nvSpPr>
        <p:spPr>
          <a:xfrm>
            <a:off x="758952" y="2011679"/>
            <a:ext cx="3236976" cy="384048"/>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i="0">
                <a:solidFill>
                  <a:srgbClr val="5BD0EB"/>
                </a:solidFill>
                <a:latin typeface="Aptos"/>
              </a:defRPr>
            </a:pPr>
            <a:r>
              <a:rPr kumimoji="0" sz="2300" b="1" i="0" u="none" strike="noStrike" kern="1200" cap="none" spc="0" normalizeH="0" baseline="0" noProof="0">
                <a:ln>
                  <a:noFill/>
                </a:ln>
                <a:solidFill>
                  <a:srgbClr val="5BD0EB"/>
                </a:solidFill>
                <a:effectLst/>
                <a:uLnTx/>
                <a:uFillTx/>
                <a:latin typeface="Aptos"/>
                <a:ea typeface="+mn-ea"/>
                <a:cs typeface="+mn-cs"/>
              </a:rPr>
              <a:t>V = Information</a:t>
            </a:r>
          </a:p>
        </p:txBody>
      </p:sp>
      <p:sp>
        <p:nvSpPr>
          <p:cNvPr id="8" name="TextBox 7"/>
          <p:cNvSpPr txBox="1"/>
          <p:nvPr/>
        </p:nvSpPr>
        <p:spPr>
          <a:xfrm>
            <a:off x="4352544" y="1965960"/>
            <a:ext cx="6949440" cy="393192"/>
          </a:xfrm>
          <a:prstGeom prst="rect">
            <a:avLst/>
          </a:prstGeom>
          <a:noFill/>
        </p:spPr>
        <p:txBody>
          <a:bodyPr wrap="square" lIns="36576" tIns="18288">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300" b="0" i="0">
                <a:solidFill>
                  <a:srgbClr val="EFF1F5"/>
                </a:solidFill>
                <a:latin typeface="Aptos"/>
              </a:defRPr>
            </a:pPr>
            <a:r>
              <a:rPr kumimoji="0" sz="2300" b="0" i="0" u="none" strike="noStrike" kern="1200" cap="none" spc="0" normalizeH="0" baseline="0" noProof="0" dirty="0">
                <a:ln>
                  <a:noFill/>
                </a:ln>
                <a:solidFill>
                  <a:srgbClr val="EFF1F5"/>
                </a:solidFill>
                <a:effectLst/>
                <a:uLnTx/>
                <a:uFillTx/>
                <a:latin typeface="Aptos"/>
                <a:ea typeface="+mn-ea"/>
                <a:cs typeface="+mn-cs"/>
              </a:rPr>
              <a:t>Each word carries information the model can use.</a:t>
            </a:r>
          </a:p>
        </p:txBody>
      </p:sp>
      <p:sp>
        <p:nvSpPr>
          <p:cNvPr id="9" name="Rounded Rectangle 8"/>
          <p:cNvSpPr/>
          <p:nvPr/>
        </p:nvSpPr>
        <p:spPr>
          <a:xfrm>
            <a:off x="777240" y="2816352"/>
            <a:ext cx="3063240" cy="1261872"/>
          </a:xfrm>
          <a:prstGeom prst="roundRect">
            <a:avLst/>
          </a:prstGeom>
          <a:solidFill>
            <a:srgbClr val="161E2D"/>
          </a:solidFill>
          <a:ln w="19050">
            <a:solidFill>
              <a:srgbClr val="4956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960120" y="3072384"/>
            <a:ext cx="2697480" cy="786384"/>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i="0">
                <a:solidFill>
                  <a:srgbClr val="7DDEA1"/>
                </a:solidFill>
                <a:latin typeface="Aptos"/>
              </a:defRPr>
            </a:pPr>
            <a:r>
              <a:rPr kumimoji="0" sz="2300" b="1" i="0" u="none" strike="noStrike" kern="1200" cap="none" spc="0" normalizeH="0" baseline="0" noProof="0">
                <a:ln>
                  <a:noFill/>
                </a:ln>
                <a:solidFill>
                  <a:srgbClr val="7DDEA1"/>
                </a:solidFill>
                <a:effectLst/>
                <a:uLnTx/>
                <a:uFillTx/>
                <a:latin typeface="Aptos"/>
                <a:ea typeface="+mn-ea"/>
                <a:cs typeface="+mn-cs"/>
              </a:rPr>
              <a:t>75% attention</a:t>
            </a:r>
          </a:p>
          <a:p>
            <a:pPr marL="0" marR="0" lvl="0" indent="0" algn="ctr" defTabSz="457200" rtl="0" eaLnBrk="1" fontAlgn="auto" latinLnBrk="0" hangingPunct="1">
              <a:lnSpc>
                <a:spcPct val="100000"/>
              </a:lnSpc>
              <a:spcBef>
                <a:spcPts val="0"/>
              </a:spcBef>
              <a:spcAft>
                <a:spcPts val="0"/>
              </a:spcAft>
              <a:buClrTx/>
              <a:buSzTx/>
              <a:buFontTx/>
              <a:buNone/>
              <a:tabLst/>
              <a:defRPr sz="2300" b="1" i="0">
                <a:solidFill>
                  <a:srgbClr val="7DDEA1"/>
                </a:solidFill>
                <a:latin typeface="Aptos"/>
              </a:defRPr>
            </a:pPr>
            <a:r>
              <a:rPr kumimoji="0" sz="2300" b="1" i="0" u="none" strike="noStrike" kern="1200" cap="none" spc="0" normalizeH="0" baseline="0" noProof="0">
                <a:ln>
                  <a:noFill/>
                </a:ln>
                <a:solidFill>
                  <a:srgbClr val="7DDEA1"/>
                </a:solidFill>
                <a:effectLst/>
                <a:uLnTx/>
                <a:uFillTx/>
                <a:latin typeface="Aptos"/>
                <a:ea typeface="+mn-ea"/>
                <a:cs typeface="+mn-cs"/>
              </a:rPr>
              <a:t>to “ball”</a:t>
            </a:r>
          </a:p>
        </p:txBody>
      </p:sp>
      <p:sp>
        <p:nvSpPr>
          <p:cNvPr id="11" name="TextBox 10"/>
          <p:cNvSpPr txBox="1"/>
          <p:nvPr/>
        </p:nvSpPr>
        <p:spPr>
          <a:xfrm>
            <a:off x="3959352" y="3191256"/>
            <a:ext cx="420624" cy="438912"/>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3000" b="1" i="0">
                <a:solidFill>
                  <a:srgbClr val="F5C974"/>
                </a:solidFill>
                <a:latin typeface="Aptos"/>
              </a:defRPr>
            </a:pPr>
            <a:r>
              <a:rPr kumimoji="0" sz="3000" b="1" i="0" u="none" strike="noStrike" kern="1200" cap="none" spc="0" normalizeH="0" baseline="0" noProof="0">
                <a:ln>
                  <a:noFill/>
                </a:ln>
                <a:solidFill>
                  <a:srgbClr val="F5C974"/>
                </a:solidFill>
                <a:effectLst/>
                <a:uLnTx/>
                <a:uFillTx/>
                <a:latin typeface="Aptos"/>
                <a:ea typeface="+mn-ea"/>
                <a:cs typeface="+mn-cs"/>
              </a:rPr>
              <a:t>+</a:t>
            </a:r>
          </a:p>
        </p:txBody>
      </p:sp>
      <p:sp>
        <p:nvSpPr>
          <p:cNvPr id="12" name="Rounded Rectangle 11"/>
          <p:cNvSpPr/>
          <p:nvPr/>
        </p:nvSpPr>
        <p:spPr>
          <a:xfrm>
            <a:off x="4443984" y="2816352"/>
            <a:ext cx="3063240" cy="1261872"/>
          </a:xfrm>
          <a:prstGeom prst="roundRect">
            <a:avLst/>
          </a:prstGeom>
          <a:solidFill>
            <a:srgbClr val="161E2D"/>
          </a:solidFill>
          <a:ln w="19050">
            <a:solidFill>
              <a:srgbClr val="4956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4626864" y="3072384"/>
            <a:ext cx="2697480" cy="786384"/>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i="0">
                <a:solidFill>
                  <a:srgbClr val="5BD0EB"/>
                </a:solidFill>
                <a:latin typeface="Aptos"/>
              </a:defRPr>
            </a:pPr>
            <a:r>
              <a:rPr kumimoji="0" sz="2200" b="1" i="0" u="none" strike="noStrike" kern="1200" cap="none" spc="0" normalizeH="0" baseline="0" noProof="0" dirty="0">
                <a:ln>
                  <a:noFill/>
                </a:ln>
                <a:solidFill>
                  <a:srgbClr val="5BD0EB"/>
                </a:solidFill>
                <a:effectLst/>
                <a:uLnTx/>
                <a:uFillTx/>
                <a:latin typeface="Aptos"/>
                <a:ea typeface="+mn-ea"/>
                <a:cs typeface="+mn-cs"/>
              </a:rPr>
              <a:t>25% attention</a:t>
            </a:r>
          </a:p>
          <a:p>
            <a:pPr marL="0" marR="0" lvl="0" indent="0" algn="ctr" defTabSz="457200" rtl="0" eaLnBrk="1" fontAlgn="auto" latinLnBrk="0" hangingPunct="1">
              <a:lnSpc>
                <a:spcPct val="100000"/>
              </a:lnSpc>
              <a:spcBef>
                <a:spcPts val="0"/>
              </a:spcBef>
              <a:spcAft>
                <a:spcPts val="0"/>
              </a:spcAft>
              <a:buClrTx/>
              <a:buSzTx/>
              <a:buFontTx/>
              <a:buNone/>
              <a:tabLst/>
              <a:defRPr sz="2200" b="1" i="0">
                <a:solidFill>
                  <a:srgbClr val="5BD0EB"/>
                </a:solidFill>
                <a:latin typeface="Aptos"/>
              </a:defRPr>
            </a:pPr>
            <a:r>
              <a:rPr kumimoji="0" sz="2200" b="1" i="0" u="none" strike="noStrike" kern="1200" cap="none" spc="0" normalizeH="0" baseline="0" noProof="0" dirty="0">
                <a:ln>
                  <a:noFill/>
                </a:ln>
                <a:solidFill>
                  <a:srgbClr val="5BD0EB"/>
                </a:solidFill>
                <a:effectLst/>
                <a:uLnTx/>
                <a:uFillTx/>
                <a:latin typeface="Aptos"/>
                <a:ea typeface="+mn-ea"/>
                <a:cs typeface="+mn-cs"/>
              </a:rPr>
              <a:t>to other words</a:t>
            </a:r>
          </a:p>
        </p:txBody>
      </p:sp>
      <p:sp>
        <p:nvSpPr>
          <p:cNvPr id="14" name="TextBox 13"/>
          <p:cNvSpPr txBox="1"/>
          <p:nvPr/>
        </p:nvSpPr>
        <p:spPr>
          <a:xfrm>
            <a:off x="7607808" y="3182112"/>
            <a:ext cx="594360" cy="448056"/>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3200" b="1" i="0">
                <a:solidFill>
                  <a:srgbClr val="F5C974"/>
                </a:solidFill>
                <a:latin typeface="Aptos"/>
              </a:defRPr>
            </a:pPr>
            <a:r>
              <a:rPr kumimoji="0" sz="3200" b="1" i="0" u="none" strike="noStrike" kern="1200" cap="none" spc="0" normalizeH="0" baseline="0" noProof="0">
                <a:ln>
                  <a:noFill/>
                </a:ln>
                <a:solidFill>
                  <a:srgbClr val="F5C974"/>
                </a:solidFill>
                <a:effectLst/>
                <a:uLnTx/>
                <a:uFillTx/>
                <a:latin typeface="Aptos"/>
                <a:ea typeface="+mn-ea"/>
                <a:cs typeface="+mn-cs"/>
              </a:rPr>
              <a:t>→</a:t>
            </a:r>
          </a:p>
        </p:txBody>
      </p:sp>
      <p:sp>
        <p:nvSpPr>
          <p:cNvPr id="15" name="Rounded Rectangle 14"/>
          <p:cNvSpPr/>
          <p:nvPr/>
        </p:nvSpPr>
        <p:spPr>
          <a:xfrm>
            <a:off x="8293608" y="2761488"/>
            <a:ext cx="3108960" cy="1417320"/>
          </a:xfrm>
          <a:prstGeom prst="roundRect">
            <a:avLst/>
          </a:prstGeom>
          <a:solidFill>
            <a:srgbClr val="182832"/>
          </a:solidFill>
          <a:ln w="19050">
            <a:solidFill>
              <a:srgbClr val="7DDEA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458200" y="3035808"/>
            <a:ext cx="2788920" cy="850392"/>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i="0">
                <a:solidFill>
                  <a:srgbClr val="7DDEA1"/>
                </a:solidFill>
                <a:latin typeface="Aptos"/>
              </a:defRPr>
            </a:pPr>
            <a:r>
              <a:rPr kumimoji="0" sz="2200" b="1" i="0" u="none" strike="noStrike" kern="1200" cap="none" spc="0" normalizeH="0" baseline="0" noProof="0">
                <a:ln>
                  <a:noFill/>
                </a:ln>
                <a:solidFill>
                  <a:srgbClr val="7DDEA1"/>
                </a:solidFill>
                <a:effectLst/>
                <a:uLnTx/>
                <a:uFillTx/>
                <a:latin typeface="Aptos"/>
                <a:ea typeface="+mn-ea"/>
                <a:cs typeface="+mn-cs"/>
              </a:rPr>
              <a:t>Context-aware</a:t>
            </a:r>
          </a:p>
          <a:p>
            <a:pPr marL="0" marR="0" lvl="0" indent="0" algn="ctr" defTabSz="457200" rtl="0" eaLnBrk="1" fontAlgn="auto" latinLnBrk="0" hangingPunct="1">
              <a:lnSpc>
                <a:spcPct val="100000"/>
              </a:lnSpc>
              <a:spcBef>
                <a:spcPts val="0"/>
              </a:spcBef>
              <a:spcAft>
                <a:spcPts val="0"/>
              </a:spcAft>
              <a:buClrTx/>
              <a:buSzTx/>
              <a:buFontTx/>
              <a:buNone/>
              <a:tabLst/>
              <a:defRPr sz="2200" b="1" i="0">
                <a:solidFill>
                  <a:srgbClr val="7DDEA1"/>
                </a:solidFill>
                <a:latin typeface="Aptos"/>
              </a:defRPr>
            </a:pPr>
            <a:r>
              <a:rPr kumimoji="0" sz="2200" b="1" i="0" u="none" strike="noStrike" kern="1200" cap="none" spc="0" normalizeH="0" baseline="0" noProof="0">
                <a:ln>
                  <a:noFill/>
                </a:ln>
                <a:solidFill>
                  <a:srgbClr val="7DDEA1"/>
                </a:solidFill>
                <a:effectLst/>
                <a:uLnTx/>
                <a:uFillTx/>
                <a:latin typeface="Aptos"/>
                <a:ea typeface="+mn-ea"/>
                <a:cs typeface="+mn-cs"/>
              </a:rPr>
              <a:t>representation</a:t>
            </a:r>
          </a:p>
        </p:txBody>
      </p:sp>
      <p:sp>
        <p:nvSpPr>
          <p:cNvPr id="17" name="Rounded Rectangle 16"/>
          <p:cNvSpPr/>
          <p:nvPr/>
        </p:nvSpPr>
        <p:spPr>
          <a:xfrm>
            <a:off x="704088" y="4599432"/>
            <a:ext cx="10789920" cy="896112"/>
          </a:xfrm>
          <a:prstGeom prst="roundRect">
            <a:avLst/>
          </a:prstGeom>
          <a:solidFill>
            <a:srgbClr val="241D15"/>
          </a:solidFill>
          <a:ln w="19050">
            <a:solidFill>
              <a:srgbClr val="F5C97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850392" y="4855464"/>
            <a:ext cx="10479024" cy="484632"/>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i="0">
                <a:solidFill>
                  <a:srgbClr val="F5C974"/>
                </a:solidFill>
                <a:latin typeface="Aptos"/>
              </a:defRPr>
            </a:pPr>
            <a:r>
              <a:rPr kumimoji="0" sz="2700" b="1" i="0" u="none" strike="noStrike" kern="1200" cap="none" spc="0" normalizeH="0" baseline="0" noProof="0">
                <a:ln>
                  <a:noFill/>
                </a:ln>
                <a:solidFill>
                  <a:srgbClr val="F5C974"/>
                </a:solidFill>
                <a:effectLst/>
                <a:uLnTx/>
                <a:uFillTx/>
                <a:latin typeface="Aptos"/>
                <a:ea typeface="+mn-ea"/>
                <a:cs typeface="+mn-cs"/>
              </a:rPr>
              <a:t>Attention(Q, K, V) = softmax( QKᵀ / √dₖ ) V</a:t>
            </a:r>
          </a:p>
        </p:txBody>
      </p:sp>
      <p:sp>
        <p:nvSpPr>
          <p:cNvPr id="19" name="TextBox 18"/>
          <p:cNvSpPr txBox="1"/>
          <p:nvPr/>
        </p:nvSpPr>
        <p:spPr>
          <a:xfrm>
            <a:off x="868680" y="5779008"/>
            <a:ext cx="10561320" cy="484632"/>
          </a:xfrm>
          <a:prstGeom prst="rect">
            <a:avLst/>
          </a:prstGeom>
          <a:noFill/>
        </p:spPr>
        <p:txBody>
          <a:bodyPr wrap="square" lIns="36576" tIns="18288">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i="0">
                <a:solidFill>
                  <a:srgbClr val="EFF1F5"/>
                </a:solidFill>
                <a:latin typeface="Aptos"/>
              </a:defRPr>
            </a:pPr>
            <a:r>
              <a:rPr kumimoji="0" sz="1900" b="0" i="0" u="none" strike="noStrike" kern="1200" cap="none" spc="0" normalizeH="0" baseline="0" noProof="0">
                <a:ln>
                  <a:noFill/>
                </a:ln>
                <a:solidFill>
                  <a:srgbClr val="EFF1F5"/>
                </a:solidFill>
                <a:effectLst/>
                <a:uLnTx/>
                <a:uFillTx/>
                <a:latin typeface="Aptos"/>
                <a:ea typeface="+mn-ea"/>
                <a:cs typeface="+mn-cs"/>
              </a:rPr>
              <a:t>In everyday language: Find what matters → assign importance → combine the information.</a:t>
            </a:r>
          </a:p>
        </p:txBody>
      </p:sp>
    </p:spTree>
    <p:extLst>
      <p:ext uri="{BB962C8B-B14F-4D97-AF65-F5344CB8AC3E}">
        <p14:creationId xmlns:p14="http://schemas.microsoft.com/office/powerpoint/2010/main" val="18118876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F94C5C-AB60-389E-1DCE-B25D834ACBA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250769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8489E2-7D29-DE53-6AE8-5DA1913FF8A0}"/>
              </a:ext>
            </a:extLst>
          </p:cNvPr>
          <p:cNvSpPr txBox="1"/>
          <p:nvPr/>
        </p:nvSpPr>
        <p:spPr>
          <a:xfrm>
            <a:off x="661736" y="955864"/>
            <a:ext cx="11001728" cy="2769989"/>
          </a:xfrm>
          <a:custGeom>
            <a:avLst/>
            <a:gdLst>
              <a:gd name="csX0" fmla="*/ 0 w 11001728"/>
              <a:gd name="csY0" fmla="*/ 0 h 2769989"/>
              <a:gd name="csX1" fmla="*/ 469021 w 11001728"/>
              <a:gd name="csY1" fmla="*/ 0 h 2769989"/>
              <a:gd name="csX2" fmla="*/ 718008 w 11001728"/>
              <a:gd name="csY2" fmla="*/ 0 h 2769989"/>
              <a:gd name="csX3" fmla="*/ 1517080 w 11001728"/>
              <a:gd name="csY3" fmla="*/ 0 h 2769989"/>
              <a:gd name="csX4" fmla="*/ 1986101 w 11001728"/>
              <a:gd name="csY4" fmla="*/ 0 h 2769989"/>
              <a:gd name="csX5" fmla="*/ 2455122 w 11001728"/>
              <a:gd name="csY5" fmla="*/ 0 h 2769989"/>
              <a:gd name="csX6" fmla="*/ 3254195 w 11001728"/>
              <a:gd name="csY6" fmla="*/ 0 h 2769989"/>
              <a:gd name="csX7" fmla="*/ 3613199 w 11001728"/>
              <a:gd name="csY7" fmla="*/ 0 h 2769989"/>
              <a:gd name="csX8" fmla="*/ 4412272 w 11001728"/>
              <a:gd name="csY8" fmla="*/ 0 h 2769989"/>
              <a:gd name="csX9" fmla="*/ 5211345 w 11001728"/>
              <a:gd name="csY9" fmla="*/ 0 h 2769989"/>
              <a:gd name="csX10" fmla="*/ 5790383 w 11001728"/>
              <a:gd name="csY10" fmla="*/ 0 h 2769989"/>
              <a:gd name="csX11" fmla="*/ 6589456 w 11001728"/>
              <a:gd name="csY11" fmla="*/ 0 h 2769989"/>
              <a:gd name="csX12" fmla="*/ 7058477 w 11001728"/>
              <a:gd name="csY12" fmla="*/ 0 h 2769989"/>
              <a:gd name="csX13" fmla="*/ 7527498 w 11001728"/>
              <a:gd name="csY13" fmla="*/ 0 h 2769989"/>
              <a:gd name="csX14" fmla="*/ 8216554 w 11001728"/>
              <a:gd name="csY14" fmla="*/ 0 h 2769989"/>
              <a:gd name="csX15" fmla="*/ 8685575 w 11001728"/>
              <a:gd name="csY15" fmla="*/ 0 h 2769989"/>
              <a:gd name="csX16" fmla="*/ 9484648 w 11001728"/>
              <a:gd name="csY16" fmla="*/ 0 h 2769989"/>
              <a:gd name="csX17" fmla="*/ 10283720 w 11001728"/>
              <a:gd name="csY17" fmla="*/ 0 h 2769989"/>
              <a:gd name="csX18" fmla="*/ 11001728 w 11001728"/>
              <a:gd name="csY18" fmla="*/ 0 h 2769989"/>
              <a:gd name="csX19" fmla="*/ 11001728 w 11001728"/>
              <a:gd name="csY19" fmla="*/ 526298 h 2769989"/>
              <a:gd name="csX20" fmla="*/ 11001728 w 11001728"/>
              <a:gd name="csY20" fmla="*/ 997196 h 2769989"/>
              <a:gd name="csX21" fmla="*/ 11001728 w 11001728"/>
              <a:gd name="csY21" fmla="*/ 1495794 h 2769989"/>
              <a:gd name="csX22" fmla="*/ 11001728 w 11001728"/>
              <a:gd name="csY22" fmla="*/ 2077492 h 2769989"/>
              <a:gd name="csX23" fmla="*/ 11001728 w 11001728"/>
              <a:gd name="csY23" fmla="*/ 2769989 h 2769989"/>
              <a:gd name="csX24" fmla="*/ 10642724 w 11001728"/>
              <a:gd name="csY24" fmla="*/ 2769989 h 2769989"/>
              <a:gd name="csX25" fmla="*/ 10393738 w 11001728"/>
              <a:gd name="csY25" fmla="*/ 2769989 h 2769989"/>
              <a:gd name="csX26" fmla="*/ 10144751 w 11001728"/>
              <a:gd name="csY26" fmla="*/ 2769989 h 2769989"/>
              <a:gd name="csX27" fmla="*/ 9565713 w 11001728"/>
              <a:gd name="csY27" fmla="*/ 2769989 h 2769989"/>
              <a:gd name="csX28" fmla="*/ 9206709 w 11001728"/>
              <a:gd name="csY28" fmla="*/ 2769989 h 2769989"/>
              <a:gd name="csX29" fmla="*/ 8517654 w 11001728"/>
              <a:gd name="csY29" fmla="*/ 2769989 h 2769989"/>
              <a:gd name="csX30" fmla="*/ 8158650 w 11001728"/>
              <a:gd name="csY30" fmla="*/ 2769989 h 2769989"/>
              <a:gd name="csX31" fmla="*/ 7469594 w 11001728"/>
              <a:gd name="csY31" fmla="*/ 2769989 h 2769989"/>
              <a:gd name="csX32" fmla="*/ 7220608 w 11001728"/>
              <a:gd name="csY32" fmla="*/ 2769989 h 2769989"/>
              <a:gd name="csX33" fmla="*/ 6531552 w 11001728"/>
              <a:gd name="csY33" fmla="*/ 2769989 h 2769989"/>
              <a:gd name="csX34" fmla="*/ 6172548 w 11001728"/>
              <a:gd name="csY34" fmla="*/ 2769989 h 2769989"/>
              <a:gd name="csX35" fmla="*/ 5923562 w 11001728"/>
              <a:gd name="csY35" fmla="*/ 2769989 h 2769989"/>
              <a:gd name="csX36" fmla="*/ 5564558 w 11001728"/>
              <a:gd name="csY36" fmla="*/ 2769989 h 2769989"/>
              <a:gd name="csX37" fmla="*/ 4875503 w 11001728"/>
              <a:gd name="csY37" fmla="*/ 2769989 h 2769989"/>
              <a:gd name="csX38" fmla="*/ 4516499 w 11001728"/>
              <a:gd name="csY38" fmla="*/ 2769989 h 2769989"/>
              <a:gd name="csX39" fmla="*/ 4267512 w 11001728"/>
              <a:gd name="csY39" fmla="*/ 2769989 h 2769989"/>
              <a:gd name="csX40" fmla="*/ 3908509 w 11001728"/>
              <a:gd name="csY40" fmla="*/ 2769989 h 2769989"/>
              <a:gd name="csX41" fmla="*/ 3439488 w 11001728"/>
              <a:gd name="csY41" fmla="*/ 2769989 h 2769989"/>
              <a:gd name="csX42" fmla="*/ 2860449 w 11001728"/>
              <a:gd name="csY42" fmla="*/ 2769989 h 2769989"/>
              <a:gd name="csX43" fmla="*/ 2501446 w 11001728"/>
              <a:gd name="csY43" fmla="*/ 2769989 h 2769989"/>
              <a:gd name="csX44" fmla="*/ 1702373 w 11001728"/>
              <a:gd name="csY44" fmla="*/ 2769989 h 2769989"/>
              <a:gd name="csX45" fmla="*/ 1123334 w 11001728"/>
              <a:gd name="csY45" fmla="*/ 2769989 h 2769989"/>
              <a:gd name="csX46" fmla="*/ 0 w 11001728"/>
              <a:gd name="csY46" fmla="*/ 2769989 h 2769989"/>
              <a:gd name="csX47" fmla="*/ 0 w 11001728"/>
              <a:gd name="csY47" fmla="*/ 2188291 h 2769989"/>
              <a:gd name="csX48" fmla="*/ 0 w 11001728"/>
              <a:gd name="csY48" fmla="*/ 1634294 h 2769989"/>
              <a:gd name="csX49" fmla="*/ 0 w 11001728"/>
              <a:gd name="csY49" fmla="*/ 1107996 h 2769989"/>
              <a:gd name="csX50" fmla="*/ 0 w 11001728"/>
              <a:gd name="csY50" fmla="*/ 526298 h 2769989"/>
              <a:gd name="csX51" fmla="*/ 0 w 11001728"/>
              <a:gd name="csY51"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1001728" h="2769989" extrusionOk="0">
                <a:moveTo>
                  <a:pt x="0" y="0"/>
                </a:moveTo>
                <a:cubicBezTo>
                  <a:pt x="190820" y="-10309"/>
                  <a:pt x="305865" y="38862"/>
                  <a:pt x="469021" y="0"/>
                </a:cubicBezTo>
                <a:cubicBezTo>
                  <a:pt x="632177" y="-38862"/>
                  <a:pt x="611625" y="28218"/>
                  <a:pt x="718008" y="0"/>
                </a:cubicBezTo>
                <a:cubicBezTo>
                  <a:pt x="824391" y="-28218"/>
                  <a:pt x="1204143" y="23122"/>
                  <a:pt x="1517080" y="0"/>
                </a:cubicBezTo>
                <a:cubicBezTo>
                  <a:pt x="1830017" y="-23122"/>
                  <a:pt x="1798010" y="52417"/>
                  <a:pt x="1986101" y="0"/>
                </a:cubicBezTo>
                <a:cubicBezTo>
                  <a:pt x="2174192" y="-52417"/>
                  <a:pt x="2344548" y="41974"/>
                  <a:pt x="2455122" y="0"/>
                </a:cubicBezTo>
                <a:cubicBezTo>
                  <a:pt x="2565696" y="-41974"/>
                  <a:pt x="2881775" y="71348"/>
                  <a:pt x="3254195" y="0"/>
                </a:cubicBezTo>
                <a:cubicBezTo>
                  <a:pt x="3626615" y="-71348"/>
                  <a:pt x="3530097" y="27694"/>
                  <a:pt x="3613199" y="0"/>
                </a:cubicBezTo>
                <a:cubicBezTo>
                  <a:pt x="3696301" y="-27694"/>
                  <a:pt x="4144458" y="73392"/>
                  <a:pt x="4412272" y="0"/>
                </a:cubicBezTo>
                <a:cubicBezTo>
                  <a:pt x="4680086" y="-73392"/>
                  <a:pt x="4997801" y="17320"/>
                  <a:pt x="5211345" y="0"/>
                </a:cubicBezTo>
                <a:cubicBezTo>
                  <a:pt x="5424889" y="-17320"/>
                  <a:pt x="5672944" y="33409"/>
                  <a:pt x="5790383" y="0"/>
                </a:cubicBezTo>
                <a:cubicBezTo>
                  <a:pt x="5907822" y="-33409"/>
                  <a:pt x="6406295" y="37439"/>
                  <a:pt x="6589456" y="0"/>
                </a:cubicBezTo>
                <a:cubicBezTo>
                  <a:pt x="6772617" y="-37439"/>
                  <a:pt x="6864973" y="11516"/>
                  <a:pt x="7058477" y="0"/>
                </a:cubicBezTo>
                <a:cubicBezTo>
                  <a:pt x="7251981" y="-11516"/>
                  <a:pt x="7408293" y="49909"/>
                  <a:pt x="7527498" y="0"/>
                </a:cubicBezTo>
                <a:cubicBezTo>
                  <a:pt x="7646703" y="-49909"/>
                  <a:pt x="7960087" y="25874"/>
                  <a:pt x="8216554" y="0"/>
                </a:cubicBezTo>
                <a:cubicBezTo>
                  <a:pt x="8473021" y="-25874"/>
                  <a:pt x="8471902" y="20438"/>
                  <a:pt x="8685575" y="0"/>
                </a:cubicBezTo>
                <a:cubicBezTo>
                  <a:pt x="8899248" y="-20438"/>
                  <a:pt x="9192994" y="72815"/>
                  <a:pt x="9484648" y="0"/>
                </a:cubicBezTo>
                <a:cubicBezTo>
                  <a:pt x="9776302" y="-72815"/>
                  <a:pt x="9933326" y="54888"/>
                  <a:pt x="10283720" y="0"/>
                </a:cubicBezTo>
                <a:cubicBezTo>
                  <a:pt x="10634114" y="-54888"/>
                  <a:pt x="10795169" y="32818"/>
                  <a:pt x="11001728" y="0"/>
                </a:cubicBezTo>
                <a:cubicBezTo>
                  <a:pt x="11008196" y="129364"/>
                  <a:pt x="10990445" y="324493"/>
                  <a:pt x="11001728" y="526298"/>
                </a:cubicBezTo>
                <a:cubicBezTo>
                  <a:pt x="11013011" y="728103"/>
                  <a:pt x="10947493" y="815187"/>
                  <a:pt x="11001728" y="997196"/>
                </a:cubicBezTo>
                <a:cubicBezTo>
                  <a:pt x="11055963" y="1179205"/>
                  <a:pt x="10987735" y="1339932"/>
                  <a:pt x="11001728" y="1495794"/>
                </a:cubicBezTo>
                <a:cubicBezTo>
                  <a:pt x="11015721" y="1651656"/>
                  <a:pt x="10937146" y="1893003"/>
                  <a:pt x="11001728" y="2077492"/>
                </a:cubicBezTo>
                <a:cubicBezTo>
                  <a:pt x="11066310" y="2261981"/>
                  <a:pt x="10932437" y="2540558"/>
                  <a:pt x="11001728" y="2769989"/>
                </a:cubicBezTo>
                <a:cubicBezTo>
                  <a:pt x="10888137" y="2811712"/>
                  <a:pt x="10768421" y="2766194"/>
                  <a:pt x="10642724" y="2769989"/>
                </a:cubicBezTo>
                <a:cubicBezTo>
                  <a:pt x="10517027" y="2773784"/>
                  <a:pt x="10513017" y="2743407"/>
                  <a:pt x="10393738" y="2769989"/>
                </a:cubicBezTo>
                <a:cubicBezTo>
                  <a:pt x="10274459" y="2796571"/>
                  <a:pt x="10267168" y="2757926"/>
                  <a:pt x="10144751" y="2769989"/>
                </a:cubicBezTo>
                <a:cubicBezTo>
                  <a:pt x="10022334" y="2782052"/>
                  <a:pt x="9732967" y="2742764"/>
                  <a:pt x="9565713" y="2769989"/>
                </a:cubicBezTo>
                <a:cubicBezTo>
                  <a:pt x="9398459" y="2797214"/>
                  <a:pt x="9299015" y="2737902"/>
                  <a:pt x="9206709" y="2769989"/>
                </a:cubicBezTo>
                <a:cubicBezTo>
                  <a:pt x="9114403" y="2802076"/>
                  <a:pt x="8825783" y="2764218"/>
                  <a:pt x="8517654" y="2769989"/>
                </a:cubicBezTo>
                <a:cubicBezTo>
                  <a:pt x="8209526" y="2775760"/>
                  <a:pt x="8313627" y="2768008"/>
                  <a:pt x="8158650" y="2769989"/>
                </a:cubicBezTo>
                <a:cubicBezTo>
                  <a:pt x="8003673" y="2771970"/>
                  <a:pt x="7792386" y="2706553"/>
                  <a:pt x="7469594" y="2769989"/>
                </a:cubicBezTo>
                <a:cubicBezTo>
                  <a:pt x="7146802" y="2833425"/>
                  <a:pt x="7326400" y="2769699"/>
                  <a:pt x="7220608" y="2769989"/>
                </a:cubicBezTo>
                <a:cubicBezTo>
                  <a:pt x="7114816" y="2770279"/>
                  <a:pt x="6691938" y="2745296"/>
                  <a:pt x="6531552" y="2769989"/>
                </a:cubicBezTo>
                <a:cubicBezTo>
                  <a:pt x="6371166" y="2794682"/>
                  <a:pt x="6261029" y="2731693"/>
                  <a:pt x="6172548" y="2769989"/>
                </a:cubicBezTo>
                <a:cubicBezTo>
                  <a:pt x="6084067" y="2808285"/>
                  <a:pt x="6047879" y="2748609"/>
                  <a:pt x="5923562" y="2769989"/>
                </a:cubicBezTo>
                <a:cubicBezTo>
                  <a:pt x="5799245" y="2791369"/>
                  <a:pt x="5674023" y="2750246"/>
                  <a:pt x="5564558" y="2769989"/>
                </a:cubicBezTo>
                <a:cubicBezTo>
                  <a:pt x="5455093" y="2789732"/>
                  <a:pt x="5013372" y="2758428"/>
                  <a:pt x="4875503" y="2769989"/>
                </a:cubicBezTo>
                <a:cubicBezTo>
                  <a:pt x="4737634" y="2781550"/>
                  <a:pt x="4691330" y="2737687"/>
                  <a:pt x="4516499" y="2769989"/>
                </a:cubicBezTo>
                <a:cubicBezTo>
                  <a:pt x="4341668" y="2802291"/>
                  <a:pt x="4327435" y="2745338"/>
                  <a:pt x="4267512" y="2769989"/>
                </a:cubicBezTo>
                <a:cubicBezTo>
                  <a:pt x="4207589" y="2794640"/>
                  <a:pt x="4087444" y="2728530"/>
                  <a:pt x="3908509" y="2769989"/>
                </a:cubicBezTo>
                <a:cubicBezTo>
                  <a:pt x="3729574" y="2811448"/>
                  <a:pt x="3612806" y="2744814"/>
                  <a:pt x="3439488" y="2769989"/>
                </a:cubicBezTo>
                <a:cubicBezTo>
                  <a:pt x="3266170" y="2795164"/>
                  <a:pt x="3005939" y="2747676"/>
                  <a:pt x="2860449" y="2769989"/>
                </a:cubicBezTo>
                <a:cubicBezTo>
                  <a:pt x="2714959" y="2792302"/>
                  <a:pt x="2601210" y="2744218"/>
                  <a:pt x="2501446" y="2769989"/>
                </a:cubicBezTo>
                <a:cubicBezTo>
                  <a:pt x="2401682" y="2795760"/>
                  <a:pt x="1918746" y="2755284"/>
                  <a:pt x="1702373" y="2769989"/>
                </a:cubicBezTo>
                <a:cubicBezTo>
                  <a:pt x="1486000" y="2784694"/>
                  <a:pt x="1354658" y="2709339"/>
                  <a:pt x="1123334" y="2769989"/>
                </a:cubicBezTo>
                <a:cubicBezTo>
                  <a:pt x="892010" y="2830639"/>
                  <a:pt x="424594" y="2766012"/>
                  <a:pt x="0" y="2769989"/>
                </a:cubicBezTo>
                <a:cubicBezTo>
                  <a:pt x="-14315" y="2527780"/>
                  <a:pt x="22273" y="2464298"/>
                  <a:pt x="0" y="2188291"/>
                </a:cubicBezTo>
                <a:cubicBezTo>
                  <a:pt x="-22273" y="1912284"/>
                  <a:pt x="60291" y="1746639"/>
                  <a:pt x="0" y="1634294"/>
                </a:cubicBezTo>
                <a:cubicBezTo>
                  <a:pt x="-60291" y="1521949"/>
                  <a:pt x="132" y="1296382"/>
                  <a:pt x="0" y="1107996"/>
                </a:cubicBezTo>
                <a:cubicBezTo>
                  <a:pt x="-132" y="919610"/>
                  <a:pt x="67745" y="784741"/>
                  <a:pt x="0" y="526298"/>
                </a:cubicBezTo>
                <a:cubicBezTo>
                  <a:pt x="-67745" y="267855"/>
                  <a:pt x="33547" y="232466"/>
                  <a:pt x="0" y="0"/>
                </a:cubicBezTo>
                <a:close/>
              </a:path>
            </a:pathLst>
          </a:custGeom>
          <a:noFill/>
          <a:ln w="76200">
            <a:solidFill>
              <a:srgbClr val="0E325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endParaRPr lang="en-US" sz="6000" dirty="0">
              <a:latin typeface="Stencil" panose="040409050D0802020404" pitchFamily="82" charset="0"/>
            </a:endParaRPr>
          </a:p>
          <a:p>
            <a:pPr algn="ctr"/>
            <a:r>
              <a:rPr lang="en-US" sz="6000" dirty="0">
                <a:latin typeface="Stencil" panose="040409050D0802020404" pitchFamily="82" charset="0"/>
              </a:rPr>
              <a:t>END OF PRESENTATION</a:t>
            </a:r>
          </a:p>
          <a:p>
            <a:pPr algn="ctr"/>
            <a:endParaRPr lang="en-US" sz="5400" dirty="0"/>
          </a:p>
        </p:txBody>
      </p:sp>
      <p:sp>
        <p:nvSpPr>
          <p:cNvPr id="3" name="TextBox 2">
            <a:extLst>
              <a:ext uri="{FF2B5EF4-FFF2-40B4-BE49-F238E27FC236}">
                <a16:creationId xmlns:a16="http://schemas.microsoft.com/office/drawing/2014/main" id="{D4020825-A0FD-8F64-E925-FB4680F51C1B}"/>
              </a:ext>
            </a:extLst>
          </p:cNvPr>
          <p:cNvSpPr txBox="1"/>
          <p:nvPr/>
        </p:nvSpPr>
        <p:spPr>
          <a:xfrm>
            <a:off x="1365812" y="4183432"/>
            <a:ext cx="8819909" cy="2215991"/>
          </a:xfrm>
          <a:prstGeom prst="rect">
            <a:avLst/>
          </a:prstGeom>
          <a:noFill/>
        </p:spPr>
        <p:txBody>
          <a:bodyPr wrap="square" rtlCol="0">
            <a:spAutoFit/>
          </a:bodyPr>
          <a:lstStyle/>
          <a:p>
            <a:pPr algn="ctr"/>
            <a:r>
              <a:rPr lang="en-US" sz="4000" dirty="0"/>
              <a:t>THE FOLLOWING MATERIAL </a:t>
            </a:r>
          </a:p>
          <a:p>
            <a:pPr algn="ctr"/>
            <a:r>
              <a:rPr lang="en-US" sz="4000" dirty="0"/>
              <a:t>IS BACKGROUND.</a:t>
            </a:r>
          </a:p>
          <a:p>
            <a:pPr algn="ctr"/>
            <a:r>
              <a:rPr lang="en-US" sz="4000" dirty="0"/>
              <a:t>IT IS MORE MATH INTENSIVE </a:t>
            </a:r>
          </a:p>
          <a:p>
            <a:endParaRPr lang="en-US" dirty="0"/>
          </a:p>
        </p:txBody>
      </p:sp>
    </p:spTree>
    <p:extLst>
      <p:ext uri="{BB962C8B-B14F-4D97-AF65-F5344CB8AC3E}">
        <p14:creationId xmlns:p14="http://schemas.microsoft.com/office/powerpoint/2010/main" val="7165699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63544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EBA12-DAB8-569E-ED20-73C3599D3109}"/>
            </a:ext>
          </a:extLst>
        </p:cNvPr>
        <p:cNvGrpSpPr/>
        <p:nvPr/>
      </p:nvGrpSpPr>
      <p:grpSpPr>
        <a:xfrm>
          <a:off x="0" y="0"/>
          <a:ext cx="0" cy="0"/>
          <a:chOff x="0" y="0"/>
          <a:chExt cx="0" cy="0"/>
        </a:xfrm>
      </p:grpSpPr>
    </p:spTree>
    <p:extLst>
      <p:ext uri="{BB962C8B-B14F-4D97-AF65-F5344CB8AC3E}">
        <p14:creationId xmlns:p14="http://schemas.microsoft.com/office/powerpoint/2010/main" val="9194072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CC01C-66BE-ED2F-5542-20078419DB3C}"/>
            </a:ext>
          </a:extLst>
        </p:cNvPr>
        <p:cNvGrpSpPr/>
        <p:nvPr/>
      </p:nvGrpSpPr>
      <p:grpSpPr>
        <a:xfrm>
          <a:off x="0" y="0"/>
          <a:ext cx="0" cy="0"/>
          <a:chOff x="0" y="0"/>
          <a:chExt cx="0" cy="0"/>
        </a:xfrm>
      </p:grpSpPr>
    </p:spTree>
    <p:extLst>
      <p:ext uri="{BB962C8B-B14F-4D97-AF65-F5344CB8AC3E}">
        <p14:creationId xmlns:p14="http://schemas.microsoft.com/office/powerpoint/2010/main" val="21711953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2662F-826C-4A1E-5F03-97B26FB063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8EEA92B-9CEE-40F9-7472-55706387DAA8}"/>
              </a:ext>
            </a:extLst>
          </p:cNvPr>
          <p:cNvSpPr txBox="1"/>
          <p:nvPr/>
        </p:nvSpPr>
        <p:spPr>
          <a:xfrm>
            <a:off x="661736" y="955864"/>
            <a:ext cx="11001728" cy="2769989"/>
          </a:xfrm>
          <a:custGeom>
            <a:avLst/>
            <a:gdLst>
              <a:gd name="csX0" fmla="*/ 0 w 11001728"/>
              <a:gd name="csY0" fmla="*/ 0 h 2769989"/>
              <a:gd name="csX1" fmla="*/ 469021 w 11001728"/>
              <a:gd name="csY1" fmla="*/ 0 h 2769989"/>
              <a:gd name="csX2" fmla="*/ 718008 w 11001728"/>
              <a:gd name="csY2" fmla="*/ 0 h 2769989"/>
              <a:gd name="csX3" fmla="*/ 1517080 w 11001728"/>
              <a:gd name="csY3" fmla="*/ 0 h 2769989"/>
              <a:gd name="csX4" fmla="*/ 1986101 w 11001728"/>
              <a:gd name="csY4" fmla="*/ 0 h 2769989"/>
              <a:gd name="csX5" fmla="*/ 2455122 w 11001728"/>
              <a:gd name="csY5" fmla="*/ 0 h 2769989"/>
              <a:gd name="csX6" fmla="*/ 3254195 w 11001728"/>
              <a:gd name="csY6" fmla="*/ 0 h 2769989"/>
              <a:gd name="csX7" fmla="*/ 3613199 w 11001728"/>
              <a:gd name="csY7" fmla="*/ 0 h 2769989"/>
              <a:gd name="csX8" fmla="*/ 4412272 w 11001728"/>
              <a:gd name="csY8" fmla="*/ 0 h 2769989"/>
              <a:gd name="csX9" fmla="*/ 5211345 w 11001728"/>
              <a:gd name="csY9" fmla="*/ 0 h 2769989"/>
              <a:gd name="csX10" fmla="*/ 5790383 w 11001728"/>
              <a:gd name="csY10" fmla="*/ 0 h 2769989"/>
              <a:gd name="csX11" fmla="*/ 6589456 w 11001728"/>
              <a:gd name="csY11" fmla="*/ 0 h 2769989"/>
              <a:gd name="csX12" fmla="*/ 7058477 w 11001728"/>
              <a:gd name="csY12" fmla="*/ 0 h 2769989"/>
              <a:gd name="csX13" fmla="*/ 7527498 w 11001728"/>
              <a:gd name="csY13" fmla="*/ 0 h 2769989"/>
              <a:gd name="csX14" fmla="*/ 8216554 w 11001728"/>
              <a:gd name="csY14" fmla="*/ 0 h 2769989"/>
              <a:gd name="csX15" fmla="*/ 8685575 w 11001728"/>
              <a:gd name="csY15" fmla="*/ 0 h 2769989"/>
              <a:gd name="csX16" fmla="*/ 9484648 w 11001728"/>
              <a:gd name="csY16" fmla="*/ 0 h 2769989"/>
              <a:gd name="csX17" fmla="*/ 10283720 w 11001728"/>
              <a:gd name="csY17" fmla="*/ 0 h 2769989"/>
              <a:gd name="csX18" fmla="*/ 11001728 w 11001728"/>
              <a:gd name="csY18" fmla="*/ 0 h 2769989"/>
              <a:gd name="csX19" fmla="*/ 11001728 w 11001728"/>
              <a:gd name="csY19" fmla="*/ 526298 h 2769989"/>
              <a:gd name="csX20" fmla="*/ 11001728 w 11001728"/>
              <a:gd name="csY20" fmla="*/ 997196 h 2769989"/>
              <a:gd name="csX21" fmla="*/ 11001728 w 11001728"/>
              <a:gd name="csY21" fmla="*/ 1495794 h 2769989"/>
              <a:gd name="csX22" fmla="*/ 11001728 w 11001728"/>
              <a:gd name="csY22" fmla="*/ 2077492 h 2769989"/>
              <a:gd name="csX23" fmla="*/ 11001728 w 11001728"/>
              <a:gd name="csY23" fmla="*/ 2769989 h 2769989"/>
              <a:gd name="csX24" fmla="*/ 10642724 w 11001728"/>
              <a:gd name="csY24" fmla="*/ 2769989 h 2769989"/>
              <a:gd name="csX25" fmla="*/ 10393738 w 11001728"/>
              <a:gd name="csY25" fmla="*/ 2769989 h 2769989"/>
              <a:gd name="csX26" fmla="*/ 10144751 w 11001728"/>
              <a:gd name="csY26" fmla="*/ 2769989 h 2769989"/>
              <a:gd name="csX27" fmla="*/ 9565713 w 11001728"/>
              <a:gd name="csY27" fmla="*/ 2769989 h 2769989"/>
              <a:gd name="csX28" fmla="*/ 9206709 w 11001728"/>
              <a:gd name="csY28" fmla="*/ 2769989 h 2769989"/>
              <a:gd name="csX29" fmla="*/ 8517654 w 11001728"/>
              <a:gd name="csY29" fmla="*/ 2769989 h 2769989"/>
              <a:gd name="csX30" fmla="*/ 8158650 w 11001728"/>
              <a:gd name="csY30" fmla="*/ 2769989 h 2769989"/>
              <a:gd name="csX31" fmla="*/ 7469594 w 11001728"/>
              <a:gd name="csY31" fmla="*/ 2769989 h 2769989"/>
              <a:gd name="csX32" fmla="*/ 7220608 w 11001728"/>
              <a:gd name="csY32" fmla="*/ 2769989 h 2769989"/>
              <a:gd name="csX33" fmla="*/ 6531552 w 11001728"/>
              <a:gd name="csY33" fmla="*/ 2769989 h 2769989"/>
              <a:gd name="csX34" fmla="*/ 6172548 w 11001728"/>
              <a:gd name="csY34" fmla="*/ 2769989 h 2769989"/>
              <a:gd name="csX35" fmla="*/ 5923562 w 11001728"/>
              <a:gd name="csY35" fmla="*/ 2769989 h 2769989"/>
              <a:gd name="csX36" fmla="*/ 5564558 w 11001728"/>
              <a:gd name="csY36" fmla="*/ 2769989 h 2769989"/>
              <a:gd name="csX37" fmla="*/ 4875503 w 11001728"/>
              <a:gd name="csY37" fmla="*/ 2769989 h 2769989"/>
              <a:gd name="csX38" fmla="*/ 4516499 w 11001728"/>
              <a:gd name="csY38" fmla="*/ 2769989 h 2769989"/>
              <a:gd name="csX39" fmla="*/ 4267512 w 11001728"/>
              <a:gd name="csY39" fmla="*/ 2769989 h 2769989"/>
              <a:gd name="csX40" fmla="*/ 3908509 w 11001728"/>
              <a:gd name="csY40" fmla="*/ 2769989 h 2769989"/>
              <a:gd name="csX41" fmla="*/ 3439488 w 11001728"/>
              <a:gd name="csY41" fmla="*/ 2769989 h 2769989"/>
              <a:gd name="csX42" fmla="*/ 2860449 w 11001728"/>
              <a:gd name="csY42" fmla="*/ 2769989 h 2769989"/>
              <a:gd name="csX43" fmla="*/ 2501446 w 11001728"/>
              <a:gd name="csY43" fmla="*/ 2769989 h 2769989"/>
              <a:gd name="csX44" fmla="*/ 1702373 w 11001728"/>
              <a:gd name="csY44" fmla="*/ 2769989 h 2769989"/>
              <a:gd name="csX45" fmla="*/ 1123334 w 11001728"/>
              <a:gd name="csY45" fmla="*/ 2769989 h 2769989"/>
              <a:gd name="csX46" fmla="*/ 0 w 11001728"/>
              <a:gd name="csY46" fmla="*/ 2769989 h 2769989"/>
              <a:gd name="csX47" fmla="*/ 0 w 11001728"/>
              <a:gd name="csY47" fmla="*/ 2188291 h 2769989"/>
              <a:gd name="csX48" fmla="*/ 0 w 11001728"/>
              <a:gd name="csY48" fmla="*/ 1634294 h 2769989"/>
              <a:gd name="csX49" fmla="*/ 0 w 11001728"/>
              <a:gd name="csY49" fmla="*/ 1107996 h 2769989"/>
              <a:gd name="csX50" fmla="*/ 0 w 11001728"/>
              <a:gd name="csY50" fmla="*/ 526298 h 2769989"/>
              <a:gd name="csX51" fmla="*/ 0 w 11001728"/>
              <a:gd name="csY51" fmla="*/ 0 h 2769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1001728" h="2769989" extrusionOk="0">
                <a:moveTo>
                  <a:pt x="0" y="0"/>
                </a:moveTo>
                <a:cubicBezTo>
                  <a:pt x="190820" y="-10309"/>
                  <a:pt x="305865" y="38862"/>
                  <a:pt x="469021" y="0"/>
                </a:cubicBezTo>
                <a:cubicBezTo>
                  <a:pt x="632177" y="-38862"/>
                  <a:pt x="611625" y="28218"/>
                  <a:pt x="718008" y="0"/>
                </a:cubicBezTo>
                <a:cubicBezTo>
                  <a:pt x="824391" y="-28218"/>
                  <a:pt x="1204143" y="23122"/>
                  <a:pt x="1517080" y="0"/>
                </a:cubicBezTo>
                <a:cubicBezTo>
                  <a:pt x="1830017" y="-23122"/>
                  <a:pt x="1798010" y="52417"/>
                  <a:pt x="1986101" y="0"/>
                </a:cubicBezTo>
                <a:cubicBezTo>
                  <a:pt x="2174192" y="-52417"/>
                  <a:pt x="2344548" y="41974"/>
                  <a:pt x="2455122" y="0"/>
                </a:cubicBezTo>
                <a:cubicBezTo>
                  <a:pt x="2565696" y="-41974"/>
                  <a:pt x="2881775" y="71348"/>
                  <a:pt x="3254195" y="0"/>
                </a:cubicBezTo>
                <a:cubicBezTo>
                  <a:pt x="3626615" y="-71348"/>
                  <a:pt x="3530097" y="27694"/>
                  <a:pt x="3613199" y="0"/>
                </a:cubicBezTo>
                <a:cubicBezTo>
                  <a:pt x="3696301" y="-27694"/>
                  <a:pt x="4144458" y="73392"/>
                  <a:pt x="4412272" y="0"/>
                </a:cubicBezTo>
                <a:cubicBezTo>
                  <a:pt x="4680086" y="-73392"/>
                  <a:pt x="4997801" y="17320"/>
                  <a:pt x="5211345" y="0"/>
                </a:cubicBezTo>
                <a:cubicBezTo>
                  <a:pt x="5424889" y="-17320"/>
                  <a:pt x="5672944" y="33409"/>
                  <a:pt x="5790383" y="0"/>
                </a:cubicBezTo>
                <a:cubicBezTo>
                  <a:pt x="5907822" y="-33409"/>
                  <a:pt x="6406295" y="37439"/>
                  <a:pt x="6589456" y="0"/>
                </a:cubicBezTo>
                <a:cubicBezTo>
                  <a:pt x="6772617" y="-37439"/>
                  <a:pt x="6864973" y="11516"/>
                  <a:pt x="7058477" y="0"/>
                </a:cubicBezTo>
                <a:cubicBezTo>
                  <a:pt x="7251981" y="-11516"/>
                  <a:pt x="7408293" y="49909"/>
                  <a:pt x="7527498" y="0"/>
                </a:cubicBezTo>
                <a:cubicBezTo>
                  <a:pt x="7646703" y="-49909"/>
                  <a:pt x="7960087" y="25874"/>
                  <a:pt x="8216554" y="0"/>
                </a:cubicBezTo>
                <a:cubicBezTo>
                  <a:pt x="8473021" y="-25874"/>
                  <a:pt x="8471902" y="20438"/>
                  <a:pt x="8685575" y="0"/>
                </a:cubicBezTo>
                <a:cubicBezTo>
                  <a:pt x="8899248" y="-20438"/>
                  <a:pt x="9192994" y="72815"/>
                  <a:pt x="9484648" y="0"/>
                </a:cubicBezTo>
                <a:cubicBezTo>
                  <a:pt x="9776302" y="-72815"/>
                  <a:pt x="9933326" y="54888"/>
                  <a:pt x="10283720" y="0"/>
                </a:cubicBezTo>
                <a:cubicBezTo>
                  <a:pt x="10634114" y="-54888"/>
                  <a:pt x="10795169" y="32818"/>
                  <a:pt x="11001728" y="0"/>
                </a:cubicBezTo>
                <a:cubicBezTo>
                  <a:pt x="11008196" y="129364"/>
                  <a:pt x="10990445" y="324493"/>
                  <a:pt x="11001728" y="526298"/>
                </a:cubicBezTo>
                <a:cubicBezTo>
                  <a:pt x="11013011" y="728103"/>
                  <a:pt x="10947493" y="815187"/>
                  <a:pt x="11001728" y="997196"/>
                </a:cubicBezTo>
                <a:cubicBezTo>
                  <a:pt x="11055963" y="1179205"/>
                  <a:pt x="10987735" y="1339932"/>
                  <a:pt x="11001728" y="1495794"/>
                </a:cubicBezTo>
                <a:cubicBezTo>
                  <a:pt x="11015721" y="1651656"/>
                  <a:pt x="10937146" y="1893003"/>
                  <a:pt x="11001728" y="2077492"/>
                </a:cubicBezTo>
                <a:cubicBezTo>
                  <a:pt x="11066310" y="2261981"/>
                  <a:pt x="10932437" y="2540558"/>
                  <a:pt x="11001728" y="2769989"/>
                </a:cubicBezTo>
                <a:cubicBezTo>
                  <a:pt x="10888137" y="2811712"/>
                  <a:pt x="10768421" y="2766194"/>
                  <a:pt x="10642724" y="2769989"/>
                </a:cubicBezTo>
                <a:cubicBezTo>
                  <a:pt x="10517027" y="2773784"/>
                  <a:pt x="10513017" y="2743407"/>
                  <a:pt x="10393738" y="2769989"/>
                </a:cubicBezTo>
                <a:cubicBezTo>
                  <a:pt x="10274459" y="2796571"/>
                  <a:pt x="10267168" y="2757926"/>
                  <a:pt x="10144751" y="2769989"/>
                </a:cubicBezTo>
                <a:cubicBezTo>
                  <a:pt x="10022334" y="2782052"/>
                  <a:pt x="9732967" y="2742764"/>
                  <a:pt x="9565713" y="2769989"/>
                </a:cubicBezTo>
                <a:cubicBezTo>
                  <a:pt x="9398459" y="2797214"/>
                  <a:pt x="9299015" y="2737902"/>
                  <a:pt x="9206709" y="2769989"/>
                </a:cubicBezTo>
                <a:cubicBezTo>
                  <a:pt x="9114403" y="2802076"/>
                  <a:pt x="8825783" y="2764218"/>
                  <a:pt x="8517654" y="2769989"/>
                </a:cubicBezTo>
                <a:cubicBezTo>
                  <a:pt x="8209526" y="2775760"/>
                  <a:pt x="8313627" y="2768008"/>
                  <a:pt x="8158650" y="2769989"/>
                </a:cubicBezTo>
                <a:cubicBezTo>
                  <a:pt x="8003673" y="2771970"/>
                  <a:pt x="7792386" y="2706553"/>
                  <a:pt x="7469594" y="2769989"/>
                </a:cubicBezTo>
                <a:cubicBezTo>
                  <a:pt x="7146802" y="2833425"/>
                  <a:pt x="7326400" y="2769699"/>
                  <a:pt x="7220608" y="2769989"/>
                </a:cubicBezTo>
                <a:cubicBezTo>
                  <a:pt x="7114816" y="2770279"/>
                  <a:pt x="6691938" y="2745296"/>
                  <a:pt x="6531552" y="2769989"/>
                </a:cubicBezTo>
                <a:cubicBezTo>
                  <a:pt x="6371166" y="2794682"/>
                  <a:pt x="6261029" y="2731693"/>
                  <a:pt x="6172548" y="2769989"/>
                </a:cubicBezTo>
                <a:cubicBezTo>
                  <a:pt x="6084067" y="2808285"/>
                  <a:pt x="6047879" y="2748609"/>
                  <a:pt x="5923562" y="2769989"/>
                </a:cubicBezTo>
                <a:cubicBezTo>
                  <a:pt x="5799245" y="2791369"/>
                  <a:pt x="5674023" y="2750246"/>
                  <a:pt x="5564558" y="2769989"/>
                </a:cubicBezTo>
                <a:cubicBezTo>
                  <a:pt x="5455093" y="2789732"/>
                  <a:pt x="5013372" y="2758428"/>
                  <a:pt x="4875503" y="2769989"/>
                </a:cubicBezTo>
                <a:cubicBezTo>
                  <a:pt x="4737634" y="2781550"/>
                  <a:pt x="4691330" y="2737687"/>
                  <a:pt x="4516499" y="2769989"/>
                </a:cubicBezTo>
                <a:cubicBezTo>
                  <a:pt x="4341668" y="2802291"/>
                  <a:pt x="4327435" y="2745338"/>
                  <a:pt x="4267512" y="2769989"/>
                </a:cubicBezTo>
                <a:cubicBezTo>
                  <a:pt x="4207589" y="2794640"/>
                  <a:pt x="4087444" y="2728530"/>
                  <a:pt x="3908509" y="2769989"/>
                </a:cubicBezTo>
                <a:cubicBezTo>
                  <a:pt x="3729574" y="2811448"/>
                  <a:pt x="3612806" y="2744814"/>
                  <a:pt x="3439488" y="2769989"/>
                </a:cubicBezTo>
                <a:cubicBezTo>
                  <a:pt x="3266170" y="2795164"/>
                  <a:pt x="3005939" y="2747676"/>
                  <a:pt x="2860449" y="2769989"/>
                </a:cubicBezTo>
                <a:cubicBezTo>
                  <a:pt x="2714959" y="2792302"/>
                  <a:pt x="2601210" y="2744218"/>
                  <a:pt x="2501446" y="2769989"/>
                </a:cubicBezTo>
                <a:cubicBezTo>
                  <a:pt x="2401682" y="2795760"/>
                  <a:pt x="1918746" y="2755284"/>
                  <a:pt x="1702373" y="2769989"/>
                </a:cubicBezTo>
                <a:cubicBezTo>
                  <a:pt x="1486000" y="2784694"/>
                  <a:pt x="1354658" y="2709339"/>
                  <a:pt x="1123334" y="2769989"/>
                </a:cubicBezTo>
                <a:cubicBezTo>
                  <a:pt x="892010" y="2830639"/>
                  <a:pt x="424594" y="2766012"/>
                  <a:pt x="0" y="2769989"/>
                </a:cubicBezTo>
                <a:cubicBezTo>
                  <a:pt x="-14315" y="2527780"/>
                  <a:pt x="22273" y="2464298"/>
                  <a:pt x="0" y="2188291"/>
                </a:cubicBezTo>
                <a:cubicBezTo>
                  <a:pt x="-22273" y="1912284"/>
                  <a:pt x="60291" y="1746639"/>
                  <a:pt x="0" y="1634294"/>
                </a:cubicBezTo>
                <a:cubicBezTo>
                  <a:pt x="-60291" y="1521949"/>
                  <a:pt x="132" y="1296382"/>
                  <a:pt x="0" y="1107996"/>
                </a:cubicBezTo>
                <a:cubicBezTo>
                  <a:pt x="-132" y="919610"/>
                  <a:pt x="67745" y="784741"/>
                  <a:pt x="0" y="526298"/>
                </a:cubicBezTo>
                <a:cubicBezTo>
                  <a:pt x="-67745" y="267855"/>
                  <a:pt x="33547" y="232466"/>
                  <a:pt x="0" y="0"/>
                </a:cubicBezTo>
                <a:close/>
              </a:path>
            </a:pathLst>
          </a:custGeom>
          <a:noFill/>
          <a:ln w="76200">
            <a:solidFill>
              <a:srgbClr val="0E325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Stencil" panose="040409050D0802020404" pitchFamily="8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Stencil" panose="040409050D0802020404" pitchFamily="82" charset="0"/>
                <a:ea typeface="+mn-ea"/>
                <a:cs typeface="+mn-cs"/>
              </a:rPr>
              <a:t>Scaling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30454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SCALING — Why Does More Produce More Capability?</a:t>
            </a:r>
          </a:p>
        </p:txBody>
      </p:sp>
      <p:sp>
        <p:nvSpPr>
          <p:cNvPr id="4" name="TextBox 3"/>
          <p:cNvSpPr txBox="1"/>
          <p:nvPr/>
        </p:nvSpPr>
        <p:spPr>
          <a:xfrm>
            <a:off x="1589468" y="841248"/>
            <a:ext cx="9028304" cy="461665"/>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2400" b="0" i="0" u="none" strike="noStrike" kern="1200" cap="none" spc="0" normalizeH="0" baseline="0" noProof="0" dirty="0">
                <a:ln>
                  <a:noFill/>
                </a:ln>
                <a:solidFill>
                  <a:srgbClr val="58D2F5"/>
                </a:solidFill>
                <a:effectLst/>
                <a:uLnTx/>
                <a:uFillTx/>
                <a:latin typeface="Aptos"/>
                <a:ea typeface="+mn-ea"/>
                <a:cs typeface="+mn-cs"/>
              </a:rPr>
              <a:t>Modern AI improves when several resources are increased together</a:t>
            </a:r>
          </a:p>
        </p:txBody>
      </p:sp>
      <p:sp>
        <p:nvSpPr>
          <p:cNvPr id="5" name="Rounded Rectangle 4"/>
          <p:cNvSpPr/>
          <p:nvPr/>
        </p:nvSpPr>
        <p:spPr>
          <a:xfrm>
            <a:off x="685800" y="1508760"/>
            <a:ext cx="2331720" cy="9601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MORE</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PARAMETERS</a:t>
            </a:r>
          </a:p>
        </p:txBody>
      </p:sp>
      <p:sp>
        <p:nvSpPr>
          <p:cNvPr id="6" name="Rounded Rectangle 5"/>
          <p:cNvSpPr/>
          <p:nvPr/>
        </p:nvSpPr>
        <p:spPr>
          <a:xfrm>
            <a:off x="3337560" y="1508760"/>
            <a:ext cx="2331720" cy="9601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MORE</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DATA</a:t>
            </a:r>
          </a:p>
        </p:txBody>
      </p:sp>
      <p:sp>
        <p:nvSpPr>
          <p:cNvPr id="7" name="Rounded Rectangle 6"/>
          <p:cNvSpPr/>
          <p:nvPr/>
        </p:nvSpPr>
        <p:spPr>
          <a:xfrm>
            <a:off x="5989320" y="1508760"/>
            <a:ext cx="2331720" cy="9601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MORE TRAINING</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COMPUTE</a:t>
            </a:r>
          </a:p>
        </p:txBody>
      </p:sp>
      <p:sp>
        <p:nvSpPr>
          <p:cNvPr id="8" name="Rounded Rectangle 7"/>
          <p:cNvSpPr/>
          <p:nvPr/>
        </p:nvSpPr>
        <p:spPr>
          <a:xfrm>
            <a:off x="8641080" y="1508760"/>
            <a:ext cx="2331720" cy="9601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BETTER</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ALGORITHMS</a:t>
            </a:r>
          </a:p>
        </p:txBody>
      </p:sp>
      <p:sp>
        <p:nvSpPr>
          <p:cNvPr id="9" name="TextBox 8"/>
          <p:cNvSpPr txBox="1"/>
          <p:nvPr/>
        </p:nvSpPr>
        <p:spPr>
          <a:xfrm>
            <a:off x="914400" y="2788920"/>
            <a:ext cx="1033272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3600" b="1">
                <a:solidFill>
                  <a:srgbClr val="F4C34B"/>
                </a:solidFill>
                <a:latin typeface="Aptos"/>
              </a:defRPr>
            </a:pPr>
            <a:r>
              <a:rPr kumimoji="0" sz="3600" b="1" i="0" u="none" strike="noStrike" kern="1200" cap="none" spc="0" normalizeH="0" baseline="0" noProof="0">
                <a:ln>
                  <a:noFill/>
                </a:ln>
                <a:solidFill>
                  <a:srgbClr val="F4C34B"/>
                </a:solidFill>
                <a:effectLst/>
                <a:uLnTx/>
                <a:uFillTx/>
                <a:latin typeface="Aptos"/>
                <a:ea typeface="+mn-ea"/>
                <a:cs typeface="+mn-cs"/>
              </a:rPr>
              <a:t>↓</a:t>
            </a:r>
          </a:p>
        </p:txBody>
      </p:sp>
      <p:sp>
        <p:nvSpPr>
          <p:cNvPr id="10" name="Rounded Rectangle 9"/>
          <p:cNvSpPr/>
          <p:nvPr/>
        </p:nvSpPr>
        <p:spPr>
          <a:xfrm>
            <a:off x="2880360" y="3429000"/>
            <a:ext cx="6400800" cy="91440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0F4F8"/>
                </a:solidFill>
                <a:latin typeface="Aptos"/>
              </a:defRPr>
            </a:pPr>
            <a:r>
              <a:rPr kumimoji="0" sz="1900" b="1" i="0" u="none" strike="noStrike" kern="1200" cap="none" spc="0" normalizeH="0" baseline="0" noProof="0" dirty="0">
                <a:ln>
                  <a:noFill/>
                </a:ln>
                <a:solidFill>
                  <a:srgbClr val="F0F4F8"/>
                </a:solidFill>
                <a:effectLst/>
                <a:uLnTx/>
                <a:uFillTx/>
                <a:latin typeface="Aptos"/>
                <a:ea typeface="+mn-ea"/>
                <a:cs typeface="+mn-cs"/>
              </a:rPr>
              <a:t>LOWER PREDICTION ERROR  </a:t>
            </a:r>
            <a:endParaRPr kumimoji="0" lang="en-US" sz="1900" b="1" i="0" u="none" strike="noStrike" kern="1200" cap="none" spc="0" normalizeH="0" baseline="0" noProof="0" dirty="0">
              <a:ln>
                <a:noFill/>
              </a:ln>
              <a:solidFill>
                <a:srgbClr val="F0F4F8"/>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0F4F8"/>
                </a:solidFill>
                <a:latin typeface="Aptos"/>
              </a:defRPr>
            </a:pPr>
            <a:r>
              <a:rPr kumimoji="0" sz="1900" b="1" i="0" u="none" strike="noStrike" kern="1200" cap="none" spc="0" normalizeH="0" baseline="0" noProof="0" dirty="0">
                <a:ln>
                  <a:noFill/>
                </a:ln>
                <a:solidFill>
                  <a:srgbClr val="F0F4F8"/>
                </a:solidFill>
                <a:effectLst/>
                <a:uLnTx/>
                <a:uFillTx/>
                <a:latin typeface="Aptos"/>
                <a:ea typeface="+mn-ea"/>
                <a:cs typeface="+mn-cs"/>
              </a:rPr>
              <a:t>•  RICHER REPRESENTATIONS</a:t>
            </a:r>
          </a:p>
        </p:txBody>
      </p:sp>
      <p:sp>
        <p:nvSpPr>
          <p:cNvPr id="11" name="TextBox 10"/>
          <p:cNvSpPr txBox="1"/>
          <p:nvPr/>
        </p:nvSpPr>
        <p:spPr>
          <a:xfrm>
            <a:off x="1097280" y="4709160"/>
            <a:ext cx="996696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0" i="0" u="none" strike="noStrike" kern="1200" cap="none" spc="0" normalizeH="0" baseline="0" noProof="0">
                <a:ln>
                  <a:noFill/>
                </a:ln>
                <a:solidFill>
                  <a:srgbClr val="F0F4F8"/>
                </a:solidFill>
                <a:effectLst/>
                <a:uLnTx/>
                <a:uFillTx/>
                <a:latin typeface="Aptos"/>
                <a:ea typeface="+mn-ea"/>
                <a:cs typeface="+mn-cs"/>
              </a:rPr>
              <a:t>Scaling laws: across broad regimes, language-model loss improves predictably as model size, data, and compute increase.</a:t>
            </a:r>
          </a:p>
        </p:txBody>
      </p:sp>
      <p:sp>
        <p:nvSpPr>
          <p:cNvPr id="12" name="TextBox 11"/>
          <p:cNvSpPr txBox="1"/>
          <p:nvPr/>
        </p:nvSpPr>
        <p:spPr>
          <a:xfrm>
            <a:off x="822960" y="5715000"/>
            <a:ext cx="105156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AFC3D6"/>
                </a:solidFill>
                <a:latin typeface="Aptos"/>
              </a:defRPr>
            </a:pPr>
            <a:r>
              <a:rPr kumimoji="0" sz="1400" b="0" i="0" u="none" strike="noStrike" kern="1200" cap="none" spc="0" normalizeH="0" baseline="0" noProof="0">
                <a:ln>
                  <a:noFill/>
                </a:ln>
                <a:solidFill>
                  <a:srgbClr val="AFC3D6"/>
                </a:solidFill>
                <a:effectLst/>
                <a:uLnTx/>
                <a:uFillTx/>
                <a:latin typeface="Aptos"/>
                <a:ea typeface="+mn-ea"/>
                <a:cs typeface="+mn-cs"/>
              </a:rPr>
              <a:t>Scaling is empirical: it tells us THAT performance improves more readily than WHY intelligence-like capabilities arise.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TWO WAYS TO SCALE AI</a:t>
            </a:r>
          </a:p>
        </p:txBody>
      </p:sp>
      <p:sp>
        <p:nvSpPr>
          <p:cNvPr id="4" name="TextBox 3"/>
          <p:cNvSpPr txBox="1"/>
          <p:nvPr/>
        </p:nvSpPr>
        <p:spPr>
          <a:xfrm>
            <a:off x="685800" y="841248"/>
            <a:ext cx="1083564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Scaling no longer happens only during training</a:t>
            </a:r>
          </a:p>
        </p:txBody>
      </p:sp>
      <p:sp>
        <p:nvSpPr>
          <p:cNvPr id="5" name="Rounded Rectangle 4"/>
          <p:cNvSpPr/>
          <p:nvPr/>
        </p:nvSpPr>
        <p:spPr>
          <a:xfrm>
            <a:off x="777240" y="1463040"/>
            <a:ext cx="4983480" cy="105156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0F4F8"/>
                </a:solidFill>
                <a:latin typeface="Aptos"/>
              </a:defRPr>
            </a:pPr>
            <a:r>
              <a:rPr kumimoji="0" sz="2200" b="1" i="0" u="none" strike="noStrike" kern="1200" cap="none" spc="0" normalizeH="0" baseline="0" noProof="0">
                <a:ln>
                  <a:noFill/>
                </a:ln>
                <a:solidFill>
                  <a:srgbClr val="F0F4F8"/>
                </a:solidFill>
                <a:effectLst/>
                <a:uLnTx/>
                <a:uFillTx/>
                <a:latin typeface="Aptos"/>
                <a:ea typeface="+mn-ea"/>
                <a:cs typeface="+mn-cs"/>
              </a:rPr>
              <a:t>1. TRAIN-TIME SCALING</a:t>
            </a:r>
          </a:p>
        </p:txBody>
      </p:sp>
      <p:sp>
        <p:nvSpPr>
          <p:cNvPr id="6" name="TextBox 5"/>
          <p:cNvSpPr txBox="1"/>
          <p:nvPr/>
        </p:nvSpPr>
        <p:spPr>
          <a:xfrm>
            <a:off x="1495168" y="2790140"/>
            <a:ext cx="4082672" cy="1323439"/>
          </a:xfrm>
          <a:prstGeom prst="rect">
            <a:avLst/>
          </a:prstGeom>
          <a:noFill/>
        </p:spPr>
        <p:txBody>
          <a:bodyPr wrap="square" anchor="ctr">
            <a:spAutoFit/>
          </a:bodyPr>
          <a:lstStyle/>
          <a:p>
            <a:pPr marL="0" marR="0" lvl="0" indent="0" defTabSz="457200" rtl="0" eaLnBrk="1" fontAlgn="auto" latinLnBrk="0" hangingPunct="1">
              <a:lnSpc>
                <a:spcPct val="100000"/>
              </a:lnSpc>
              <a:spcBef>
                <a:spcPts val="0"/>
              </a:spcBef>
              <a:spcAft>
                <a:spcPts val="0"/>
              </a:spcAft>
              <a:buClrTx/>
              <a:buSzTx/>
              <a:buFontTx/>
              <a:buNone/>
              <a:tabLst/>
              <a:defRPr sz="2000" b="0">
                <a:solidFill>
                  <a:srgbClr val="F0F4F8"/>
                </a:solidFill>
                <a:latin typeface="Aptos"/>
              </a:defRPr>
            </a:pPr>
            <a:r>
              <a:rPr kumimoji="0" sz="2000" b="0" i="0" u="none" strike="noStrike" kern="1200" cap="none" spc="0" normalizeH="0" baseline="0" noProof="0" dirty="0">
                <a:ln>
                  <a:noFill/>
                </a:ln>
                <a:solidFill>
                  <a:srgbClr val="F0F4F8"/>
                </a:solidFill>
                <a:effectLst/>
                <a:uLnTx/>
                <a:uFillTx/>
                <a:latin typeface="Aptos"/>
                <a:ea typeface="+mn-ea"/>
                <a:cs typeface="+mn-cs"/>
              </a:rPr>
              <a:t>Build the model with more:</a:t>
            </a:r>
            <a:br>
              <a:rPr kumimoji="0" sz="2000" b="0" i="0" u="none" strike="noStrike" kern="1200" cap="none" spc="0" normalizeH="0" baseline="0" noProof="0" dirty="0">
                <a:ln>
                  <a:noFill/>
                </a:ln>
                <a:solidFill>
                  <a:srgbClr val="F0F4F8"/>
                </a:solidFill>
                <a:effectLst/>
                <a:uLnTx/>
                <a:uFillTx/>
                <a:latin typeface="Aptos"/>
                <a:ea typeface="+mn-ea"/>
                <a:cs typeface="+mn-cs"/>
              </a:rPr>
            </a:br>
            <a:r>
              <a:rPr kumimoji="0" sz="2000" b="0" i="0" u="none" strike="noStrike" kern="1200" cap="none" spc="0" normalizeH="0" baseline="0" noProof="0" dirty="0">
                <a:ln>
                  <a:noFill/>
                </a:ln>
                <a:solidFill>
                  <a:srgbClr val="F0F4F8"/>
                </a:solidFill>
                <a:effectLst/>
                <a:uLnTx/>
                <a:uFillTx/>
                <a:latin typeface="Aptos"/>
                <a:ea typeface="+mn-ea"/>
                <a:cs typeface="+mn-cs"/>
              </a:rPr>
              <a:t>• parameters</a:t>
            </a:r>
            <a:br>
              <a:rPr kumimoji="0" sz="2000" b="0" i="0" u="none" strike="noStrike" kern="1200" cap="none" spc="0" normalizeH="0" baseline="0" noProof="0" dirty="0">
                <a:ln>
                  <a:noFill/>
                </a:ln>
                <a:solidFill>
                  <a:srgbClr val="F0F4F8"/>
                </a:solidFill>
                <a:effectLst/>
                <a:uLnTx/>
                <a:uFillTx/>
                <a:latin typeface="Aptos"/>
                <a:ea typeface="+mn-ea"/>
                <a:cs typeface="+mn-cs"/>
              </a:rPr>
            </a:br>
            <a:r>
              <a:rPr kumimoji="0" sz="2000" b="0" i="0" u="none" strike="noStrike" kern="1200" cap="none" spc="0" normalizeH="0" baseline="0" noProof="0" dirty="0">
                <a:ln>
                  <a:noFill/>
                </a:ln>
                <a:solidFill>
                  <a:srgbClr val="F0F4F8"/>
                </a:solidFill>
                <a:effectLst/>
                <a:uLnTx/>
                <a:uFillTx/>
                <a:latin typeface="Aptos"/>
                <a:ea typeface="+mn-ea"/>
                <a:cs typeface="+mn-cs"/>
              </a:rPr>
              <a:t>• data</a:t>
            </a:r>
            <a:br>
              <a:rPr kumimoji="0" sz="2000" b="0" i="0" u="none" strike="noStrike" kern="1200" cap="none" spc="0" normalizeH="0" baseline="0" noProof="0" dirty="0">
                <a:ln>
                  <a:noFill/>
                </a:ln>
                <a:solidFill>
                  <a:srgbClr val="F0F4F8"/>
                </a:solidFill>
                <a:effectLst/>
                <a:uLnTx/>
                <a:uFillTx/>
                <a:latin typeface="Aptos"/>
                <a:ea typeface="+mn-ea"/>
                <a:cs typeface="+mn-cs"/>
              </a:rPr>
            </a:br>
            <a:r>
              <a:rPr kumimoji="0" sz="2000" b="0" i="0" u="none" strike="noStrike" kern="1200" cap="none" spc="0" normalizeH="0" baseline="0" noProof="0" dirty="0">
                <a:ln>
                  <a:noFill/>
                </a:ln>
                <a:solidFill>
                  <a:srgbClr val="F0F4F8"/>
                </a:solidFill>
                <a:effectLst/>
                <a:uLnTx/>
                <a:uFillTx/>
                <a:latin typeface="Aptos"/>
                <a:ea typeface="+mn-ea"/>
                <a:cs typeface="+mn-cs"/>
              </a:rPr>
              <a:t>• training computation</a:t>
            </a:r>
          </a:p>
        </p:txBody>
      </p:sp>
      <p:sp>
        <p:nvSpPr>
          <p:cNvPr id="7" name="Rounded Rectangle 6"/>
          <p:cNvSpPr/>
          <p:nvPr/>
        </p:nvSpPr>
        <p:spPr>
          <a:xfrm>
            <a:off x="6400800" y="1463040"/>
            <a:ext cx="4983480" cy="105156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0F4F8"/>
                </a:solidFill>
                <a:latin typeface="Aptos"/>
              </a:defRPr>
            </a:pPr>
            <a:r>
              <a:rPr kumimoji="0" sz="2200" b="1" i="0" u="none" strike="noStrike" kern="1200" cap="none" spc="0" normalizeH="0" baseline="0" noProof="0">
                <a:ln>
                  <a:noFill/>
                </a:ln>
                <a:solidFill>
                  <a:srgbClr val="F0F4F8"/>
                </a:solidFill>
                <a:effectLst/>
                <a:uLnTx/>
                <a:uFillTx/>
                <a:latin typeface="Aptos"/>
                <a:ea typeface="+mn-ea"/>
                <a:cs typeface="+mn-cs"/>
              </a:rPr>
              <a:t>2. INFERENCE-TIME SCALING</a:t>
            </a:r>
          </a:p>
        </p:txBody>
      </p:sp>
      <p:sp>
        <p:nvSpPr>
          <p:cNvPr id="8" name="TextBox 7"/>
          <p:cNvSpPr txBox="1"/>
          <p:nvPr/>
        </p:nvSpPr>
        <p:spPr>
          <a:xfrm>
            <a:off x="6537960" y="2606040"/>
            <a:ext cx="4709160" cy="14173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F4C34B"/>
                </a:solidFill>
                <a:latin typeface="Aptos"/>
              </a:defRPr>
            </a:pPr>
            <a:r>
              <a:rPr kumimoji="0" sz="2100" b="1" i="0" u="none" strike="noStrike" kern="1200" cap="none" spc="0" normalizeH="0" baseline="0" noProof="0">
                <a:ln>
                  <a:noFill/>
                </a:ln>
                <a:solidFill>
                  <a:srgbClr val="F4C34B"/>
                </a:solidFill>
                <a:effectLst/>
                <a:uLnTx/>
                <a:uFillTx/>
                <a:latin typeface="Aptos"/>
                <a:ea typeface="+mn-ea"/>
                <a:cs typeface="+mn-cs"/>
              </a:rPr>
              <a:t>“Give the trained model more computation</a:t>
            </a:r>
            <a:br>
              <a:rPr kumimoji="0" sz="2100" b="1" i="0" u="none" strike="noStrike" kern="1200" cap="none" spc="0" normalizeH="0" baseline="0" noProof="0">
                <a:ln>
                  <a:noFill/>
                </a:ln>
                <a:solidFill>
                  <a:srgbClr val="F4C34B"/>
                </a:solidFill>
                <a:effectLst/>
                <a:uLnTx/>
                <a:uFillTx/>
                <a:latin typeface="Aptos"/>
                <a:ea typeface="+mn-ea"/>
                <a:cs typeface="+mn-cs"/>
              </a:rPr>
            </a:br>
            <a:r>
              <a:rPr kumimoji="0" sz="2100" b="1" i="0" u="none" strike="noStrike" kern="1200" cap="none" spc="0" normalizeH="0" baseline="0" noProof="0">
                <a:ln>
                  <a:noFill/>
                </a:ln>
                <a:solidFill>
                  <a:srgbClr val="F4C34B"/>
                </a:solidFill>
                <a:effectLst/>
                <a:uLnTx/>
                <a:uFillTx/>
                <a:latin typeface="Aptos"/>
                <a:ea typeface="+mn-ea"/>
                <a:cs typeface="+mn-cs"/>
              </a:rPr>
              <a:t>while it is solving a problem.”</a:t>
            </a:r>
          </a:p>
        </p:txBody>
      </p:sp>
      <p:sp>
        <p:nvSpPr>
          <p:cNvPr id="9" name="TextBox 8"/>
          <p:cNvSpPr txBox="1"/>
          <p:nvPr/>
        </p:nvSpPr>
        <p:spPr>
          <a:xfrm>
            <a:off x="6583680" y="4160520"/>
            <a:ext cx="4572000" cy="9144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0">
                <a:solidFill>
                  <a:srgbClr val="F0F4F8"/>
                </a:solidFill>
                <a:latin typeface="Aptos"/>
              </a:defRPr>
            </a:pPr>
            <a:r>
              <a:rPr kumimoji="0" sz="1700" b="0" i="0" u="none" strike="noStrike" kern="1200" cap="none" spc="0" normalizeH="0" baseline="0" noProof="0">
                <a:ln>
                  <a:noFill/>
                </a:ln>
                <a:solidFill>
                  <a:srgbClr val="F0F4F8"/>
                </a:solidFill>
                <a:effectLst/>
                <a:uLnTx/>
                <a:uFillTx/>
                <a:latin typeface="Aptos"/>
                <a:ea typeface="+mn-ea"/>
                <a:cs typeface="+mn-cs"/>
              </a:rPr>
              <a:t>Explore alternatives • check intermediate results</a:t>
            </a:r>
            <a:br>
              <a:rPr kumimoji="0" sz="1700" b="0" i="0" u="none" strike="noStrike" kern="1200" cap="none" spc="0" normalizeH="0" baseline="0" noProof="0">
                <a:ln>
                  <a:noFill/>
                </a:ln>
                <a:solidFill>
                  <a:srgbClr val="F0F4F8"/>
                </a:solidFill>
                <a:effectLst/>
                <a:uLnTx/>
                <a:uFillTx/>
                <a:latin typeface="Aptos"/>
                <a:ea typeface="+mn-ea"/>
                <a:cs typeface="+mn-cs"/>
              </a:rPr>
            </a:br>
            <a:r>
              <a:rPr kumimoji="0" sz="1700" b="0" i="0" u="none" strike="noStrike" kern="1200" cap="none" spc="0" normalizeH="0" baseline="0" noProof="0">
                <a:ln>
                  <a:noFill/>
                </a:ln>
                <a:solidFill>
                  <a:srgbClr val="F0F4F8"/>
                </a:solidFill>
                <a:effectLst/>
                <a:uLnTx/>
                <a:uFillTx/>
                <a:latin typeface="Aptos"/>
                <a:ea typeface="+mn-ea"/>
                <a:cs typeface="+mn-cs"/>
              </a:rPr>
              <a:t>• use tools • revise • search longer</a:t>
            </a:r>
          </a:p>
        </p:txBody>
      </p:sp>
      <p:sp>
        <p:nvSpPr>
          <p:cNvPr id="10" name="TextBox 9"/>
          <p:cNvSpPr txBox="1"/>
          <p:nvPr/>
        </p:nvSpPr>
        <p:spPr>
          <a:xfrm>
            <a:off x="914400" y="5506135"/>
            <a:ext cx="10332720" cy="646331"/>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58D2F5"/>
                </a:solidFill>
                <a:latin typeface="Aptos"/>
              </a:defRPr>
            </a:pPr>
            <a:r>
              <a:rPr kumimoji="0" sz="1800" b="1" i="0" u="none" strike="noStrike" kern="1200" cap="none" spc="0" normalizeH="0" baseline="0" noProof="0" dirty="0">
                <a:ln>
                  <a:noFill/>
                </a:ln>
                <a:solidFill>
                  <a:srgbClr val="58D2F5"/>
                </a:solidFill>
                <a:effectLst/>
                <a:uLnTx/>
                <a:uFillTx/>
                <a:latin typeface="Aptos"/>
                <a:ea typeface="+mn-ea"/>
                <a:cs typeface="+mn-cs"/>
              </a:rPr>
              <a:t>A trained model can therefore become more effective </a:t>
            </a:r>
            <a:endParaRPr kumimoji="0" lang="en-US" sz="1800" b="1" i="0" u="none" strike="noStrike" kern="1200" cap="none" spc="0" normalizeH="0" baseline="0" noProof="0" dirty="0">
              <a:ln>
                <a:noFill/>
              </a:ln>
              <a:solidFill>
                <a:srgbClr val="58D2F5"/>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58D2F5"/>
                </a:solidFill>
                <a:latin typeface="Aptos"/>
              </a:defRPr>
            </a:pPr>
            <a:r>
              <a:rPr kumimoji="0" sz="1800" b="1" i="0" u="none" strike="noStrike" kern="1200" cap="none" spc="0" normalizeH="0" baseline="0" noProof="0" dirty="0">
                <a:ln>
                  <a:noFill/>
                </a:ln>
                <a:solidFill>
                  <a:srgbClr val="58D2F5"/>
                </a:solidFill>
                <a:effectLst/>
                <a:uLnTx/>
                <a:uFillTx/>
                <a:latin typeface="Aptos"/>
                <a:ea typeface="+mn-ea"/>
                <a:cs typeface="+mn-cs"/>
              </a:rPr>
              <a:t>on a difficult problem without changing all of its stored weights.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EMERGENCE — When More Scale Appears to Create Something New</a:t>
            </a:r>
          </a:p>
        </p:txBody>
      </p:sp>
      <p:sp>
        <p:nvSpPr>
          <p:cNvPr id="4" name="TextBox 3"/>
          <p:cNvSpPr txBox="1"/>
          <p:nvPr/>
        </p:nvSpPr>
        <p:spPr>
          <a:xfrm>
            <a:off x="685800" y="841248"/>
            <a:ext cx="1083564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Some abilities are weak or absent in smaller models and become conspicuous at larger scale</a:t>
            </a:r>
          </a:p>
        </p:txBody>
      </p:sp>
      <p:sp>
        <p:nvSpPr>
          <p:cNvPr id="5" name="Rounded Rectangle 4"/>
          <p:cNvSpPr/>
          <p:nvPr/>
        </p:nvSpPr>
        <p:spPr>
          <a:xfrm>
            <a:off x="1005840" y="4800600"/>
            <a:ext cx="1600200" cy="658368"/>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0F4F8"/>
                </a:solidFill>
                <a:latin typeface="Aptos"/>
              </a:defRPr>
            </a:pPr>
            <a:r>
              <a:rPr kumimoji="0" sz="1300" b="1" i="0" u="none" strike="noStrike" kern="1200" cap="none" spc="0" normalizeH="0" baseline="0" noProof="0">
                <a:ln>
                  <a:noFill/>
                </a:ln>
                <a:solidFill>
                  <a:srgbClr val="F0F4F8"/>
                </a:solidFill>
                <a:effectLst/>
                <a:uLnTx/>
                <a:uFillTx/>
                <a:latin typeface="Aptos"/>
                <a:ea typeface="+mn-ea"/>
                <a:cs typeface="+mn-cs"/>
              </a:rPr>
              <a:t>PATTERN</a:t>
            </a:r>
          </a:p>
        </p:txBody>
      </p:sp>
      <p:cxnSp>
        <p:nvCxnSpPr>
          <p:cNvPr id="6" name="Connector 5"/>
          <p:cNvCxnSpPr/>
          <p:nvPr/>
        </p:nvCxnSpPr>
        <p:spPr>
          <a:xfrm flipV="1">
            <a:off x="2606040" y="4489704"/>
            <a:ext cx="228600" cy="640080"/>
          </a:xfrm>
          <a:prstGeom prst="line">
            <a:avLst/>
          </a:prstGeom>
          <a:ln w="25400">
            <a:solidFill>
              <a:srgbClr val="F4C34B"/>
            </a:solidFill>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2834640" y="4160520"/>
            <a:ext cx="1600200" cy="658368"/>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0F4F8"/>
                </a:solidFill>
                <a:latin typeface="Aptos"/>
              </a:defRPr>
            </a:pPr>
            <a:r>
              <a:rPr kumimoji="0" sz="1300" b="1" i="0" u="none" strike="noStrike" kern="1200" cap="none" spc="0" normalizeH="0" baseline="0" noProof="0">
                <a:ln>
                  <a:noFill/>
                </a:ln>
                <a:solidFill>
                  <a:srgbClr val="F0F4F8"/>
                </a:solidFill>
                <a:effectLst/>
                <a:uLnTx/>
                <a:uFillTx/>
                <a:latin typeface="Aptos"/>
                <a:ea typeface="+mn-ea"/>
                <a:cs typeface="+mn-cs"/>
              </a:rPr>
              <a:t>LANGUAGE</a:t>
            </a:r>
          </a:p>
        </p:txBody>
      </p:sp>
      <p:cxnSp>
        <p:nvCxnSpPr>
          <p:cNvPr id="8" name="Connector 7"/>
          <p:cNvCxnSpPr/>
          <p:nvPr/>
        </p:nvCxnSpPr>
        <p:spPr>
          <a:xfrm flipV="1">
            <a:off x="4434840" y="3849624"/>
            <a:ext cx="228600" cy="640080"/>
          </a:xfrm>
          <a:prstGeom prst="line">
            <a:avLst/>
          </a:prstGeom>
          <a:ln w="25400">
            <a:solidFill>
              <a:srgbClr val="F4C34B"/>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4663440" y="3520440"/>
            <a:ext cx="1600200" cy="658368"/>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0F4F8"/>
                </a:solidFill>
                <a:latin typeface="Aptos"/>
              </a:defRPr>
            </a:pPr>
            <a:r>
              <a:rPr kumimoji="0" sz="1300" b="1" i="0" u="none" strike="noStrike" kern="1200" cap="none" spc="0" normalizeH="0" baseline="0" noProof="0">
                <a:ln>
                  <a:noFill/>
                </a:ln>
                <a:solidFill>
                  <a:srgbClr val="F0F4F8"/>
                </a:solidFill>
                <a:effectLst/>
                <a:uLnTx/>
                <a:uFillTx/>
                <a:latin typeface="Aptos"/>
                <a:ea typeface="+mn-ea"/>
                <a:cs typeface="+mn-cs"/>
              </a:rPr>
              <a:t>CONTEXT</a:t>
            </a:r>
          </a:p>
        </p:txBody>
      </p:sp>
      <p:cxnSp>
        <p:nvCxnSpPr>
          <p:cNvPr id="10" name="Connector 9"/>
          <p:cNvCxnSpPr/>
          <p:nvPr/>
        </p:nvCxnSpPr>
        <p:spPr>
          <a:xfrm flipV="1">
            <a:off x="6263640" y="3209544"/>
            <a:ext cx="228600" cy="640080"/>
          </a:xfrm>
          <a:prstGeom prst="line">
            <a:avLst/>
          </a:prstGeom>
          <a:ln w="25400">
            <a:solidFill>
              <a:srgbClr val="F4C34B"/>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6492240" y="2880360"/>
            <a:ext cx="1600200" cy="658368"/>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0F4F8"/>
                </a:solidFill>
                <a:latin typeface="Aptos"/>
              </a:defRPr>
            </a:pPr>
            <a:r>
              <a:rPr kumimoji="0" sz="1300" b="1" i="0" u="none" strike="noStrike" kern="1200" cap="none" spc="0" normalizeH="0" baseline="0" noProof="0">
                <a:ln>
                  <a:noFill/>
                </a:ln>
                <a:solidFill>
                  <a:srgbClr val="F0F4F8"/>
                </a:solidFill>
                <a:effectLst/>
                <a:uLnTx/>
                <a:uFillTx/>
                <a:latin typeface="Aptos"/>
                <a:ea typeface="+mn-ea"/>
                <a:cs typeface="+mn-cs"/>
              </a:rPr>
              <a:t>REASONING</a:t>
            </a:r>
          </a:p>
        </p:txBody>
      </p:sp>
      <p:cxnSp>
        <p:nvCxnSpPr>
          <p:cNvPr id="12" name="Connector 11"/>
          <p:cNvCxnSpPr/>
          <p:nvPr/>
        </p:nvCxnSpPr>
        <p:spPr>
          <a:xfrm flipV="1">
            <a:off x="8092440" y="2569464"/>
            <a:ext cx="228600" cy="640080"/>
          </a:xfrm>
          <a:prstGeom prst="line">
            <a:avLst/>
          </a:prstGeom>
          <a:ln w="25400">
            <a:solidFill>
              <a:srgbClr val="F4C34B"/>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8321040" y="2240280"/>
            <a:ext cx="1600200" cy="658368"/>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0F4F8"/>
                </a:solidFill>
                <a:latin typeface="Aptos"/>
              </a:defRPr>
            </a:pPr>
            <a:r>
              <a:rPr kumimoji="0" sz="1300" b="1" i="0" u="none" strike="noStrike" kern="1200" cap="none" spc="0" normalizeH="0" baseline="0" noProof="0">
                <a:ln>
                  <a:noFill/>
                </a:ln>
                <a:solidFill>
                  <a:srgbClr val="F0F4F8"/>
                </a:solidFill>
                <a:effectLst/>
                <a:uLnTx/>
                <a:uFillTx/>
                <a:latin typeface="Aptos"/>
                <a:ea typeface="+mn-ea"/>
                <a:cs typeface="+mn-cs"/>
              </a:rPr>
              <a:t>NEW</a:t>
            </a:r>
            <a:br>
              <a:rPr kumimoji="0" sz="1300" b="1" i="0" u="none" strike="noStrike" kern="1200" cap="none" spc="0" normalizeH="0" baseline="0" noProof="0">
                <a:ln>
                  <a:noFill/>
                </a:ln>
                <a:solidFill>
                  <a:srgbClr val="F0F4F8"/>
                </a:solidFill>
                <a:effectLst/>
                <a:uLnTx/>
                <a:uFillTx/>
                <a:latin typeface="Aptos"/>
                <a:ea typeface="+mn-ea"/>
                <a:cs typeface="+mn-cs"/>
              </a:rPr>
            </a:br>
            <a:r>
              <a:rPr kumimoji="0" sz="1300" b="1" i="0" u="none" strike="noStrike" kern="1200" cap="none" spc="0" normalizeH="0" baseline="0" noProof="0">
                <a:ln>
                  <a:noFill/>
                </a:ln>
                <a:solidFill>
                  <a:srgbClr val="F0F4F8"/>
                </a:solidFill>
                <a:effectLst/>
                <a:uLnTx/>
                <a:uFillTx/>
                <a:latin typeface="Aptos"/>
                <a:ea typeface="+mn-ea"/>
                <a:cs typeface="+mn-cs"/>
              </a:rPr>
              <a:t>CAPABILITY?</a:t>
            </a:r>
          </a:p>
        </p:txBody>
      </p:sp>
      <p:sp>
        <p:nvSpPr>
          <p:cNvPr id="14" name="TextBox 13"/>
          <p:cNvSpPr txBox="1"/>
          <p:nvPr/>
        </p:nvSpPr>
        <p:spPr>
          <a:xfrm>
            <a:off x="777240" y="1325880"/>
            <a:ext cx="6400800" cy="77724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000" b="1">
                <a:solidFill>
                  <a:srgbClr val="F4C34B"/>
                </a:solidFill>
                <a:latin typeface="Aptos"/>
              </a:defRPr>
            </a:pPr>
            <a:r>
              <a:rPr kumimoji="0" sz="2000" b="1" i="0" u="none" strike="noStrike" kern="1200" cap="none" spc="0" normalizeH="0" baseline="0" noProof="0">
                <a:ln>
                  <a:noFill/>
                </a:ln>
                <a:solidFill>
                  <a:srgbClr val="F4C34B"/>
                </a:solidFill>
                <a:effectLst/>
                <a:uLnTx/>
                <a:uFillTx/>
                <a:latin typeface="Aptos"/>
                <a:ea typeface="+mn-ea"/>
                <a:cs typeface="+mn-cs"/>
              </a:rPr>
              <a:t>The intriguing possibility:</a:t>
            </a:r>
          </a:p>
        </p:txBody>
      </p:sp>
      <p:sp>
        <p:nvSpPr>
          <p:cNvPr id="15" name="TextBox 14"/>
          <p:cNvSpPr txBox="1"/>
          <p:nvPr/>
        </p:nvSpPr>
        <p:spPr>
          <a:xfrm>
            <a:off x="777239" y="1962388"/>
            <a:ext cx="6766561" cy="738664"/>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100" b="1">
                <a:solidFill>
                  <a:srgbClr val="F0F4F8"/>
                </a:solidFill>
                <a:latin typeface="Aptos"/>
              </a:defRPr>
            </a:pPr>
            <a:r>
              <a:rPr kumimoji="0" sz="2100" b="1" i="0" u="none" strike="noStrike" kern="1200" cap="none" spc="0" normalizeH="0" baseline="0" noProof="0" dirty="0">
                <a:ln>
                  <a:noFill/>
                </a:ln>
                <a:solidFill>
                  <a:srgbClr val="F0F4F8"/>
                </a:solidFill>
                <a:effectLst/>
                <a:uLnTx/>
                <a:uFillTx/>
                <a:latin typeface="Aptos"/>
                <a:ea typeface="+mn-ea"/>
                <a:cs typeface="+mn-cs"/>
              </a:rPr>
              <a:t>Quantitative growth in scale may sometimes</a:t>
            </a:r>
            <a:endParaRPr kumimoji="0" lang="en-US" sz="2100" b="1" i="0" u="none" strike="noStrike" kern="1200" cap="none" spc="0" normalizeH="0" baseline="0" noProof="0" dirty="0">
              <a:ln>
                <a:noFill/>
              </a:ln>
              <a:solidFill>
                <a:srgbClr val="F0F4F8"/>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sz="2100" b="1">
                <a:solidFill>
                  <a:srgbClr val="F0F4F8"/>
                </a:solidFill>
                <a:latin typeface="Aptos"/>
              </a:defRPr>
            </a:pPr>
            <a:r>
              <a:rPr kumimoji="0" lang="en-US" sz="2100" b="1" i="0" u="none" strike="noStrike" kern="1200" cap="none" spc="0" normalizeH="0" baseline="0" noProof="0" dirty="0">
                <a:ln>
                  <a:noFill/>
                </a:ln>
                <a:solidFill>
                  <a:srgbClr val="F0F4F8"/>
                </a:solidFill>
                <a:effectLst/>
                <a:uLnTx/>
                <a:uFillTx/>
                <a:latin typeface="Aptos"/>
                <a:ea typeface="+mn-ea"/>
                <a:cs typeface="+mn-cs"/>
              </a:rPr>
              <a:t>P</a:t>
            </a:r>
            <a:r>
              <a:rPr kumimoji="0" sz="2100" b="1" i="0" u="none" strike="noStrike" kern="1200" cap="none" spc="0" normalizeH="0" baseline="0" noProof="0" dirty="0">
                <a:ln>
                  <a:noFill/>
                </a:ln>
                <a:solidFill>
                  <a:srgbClr val="F0F4F8"/>
                </a:solidFill>
                <a:effectLst/>
                <a:uLnTx/>
                <a:uFillTx/>
                <a:latin typeface="Aptos"/>
                <a:ea typeface="+mn-ea"/>
                <a:cs typeface="+mn-cs"/>
              </a:rPr>
              <a:t>roduce</a:t>
            </a:r>
            <a:r>
              <a:rPr lang="en-US" sz="2100" b="1" dirty="0">
                <a:solidFill>
                  <a:srgbClr val="F0F4F8"/>
                </a:solidFill>
                <a:latin typeface="Aptos"/>
              </a:rPr>
              <a:t> </a:t>
            </a:r>
            <a:r>
              <a:rPr kumimoji="0" sz="2100" b="1" i="0" u="none" strike="noStrike" kern="1200" cap="none" spc="0" normalizeH="0" baseline="0" noProof="0" dirty="0">
                <a:ln>
                  <a:noFill/>
                </a:ln>
                <a:solidFill>
                  <a:srgbClr val="F0F4F8"/>
                </a:solidFill>
                <a:effectLst/>
                <a:uLnTx/>
                <a:uFillTx/>
                <a:latin typeface="Aptos"/>
                <a:ea typeface="+mn-ea"/>
                <a:cs typeface="+mn-cs"/>
              </a:rPr>
              <a:t>qualitatively different observable behavior.</a:t>
            </a:r>
          </a:p>
        </p:txBody>
      </p:sp>
      <p:sp>
        <p:nvSpPr>
          <p:cNvPr id="16" name="TextBox 15"/>
          <p:cNvSpPr txBox="1"/>
          <p:nvPr/>
        </p:nvSpPr>
        <p:spPr>
          <a:xfrm>
            <a:off x="7543800" y="4160520"/>
            <a:ext cx="3657600" cy="12344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AFC3D6"/>
                </a:solidFill>
                <a:latin typeface="Aptos"/>
              </a:defRPr>
            </a:pPr>
            <a:r>
              <a:rPr kumimoji="0" sz="1400" b="0" i="0" u="none" strike="noStrike" kern="1200" cap="none" spc="0" normalizeH="0" baseline="0" noProof="0">
                <a:ln>
                  <a:noFill/>
                </a:ln>
                <a:solidFill>
                  <a:srgbClr val="AFC3D6"/>
                </a:solidFill>
                <a:effectLst/>
                <a:uLnTx/>
                <a:uFillTx/>
                <a:latin typeface="Aptos"/>
                <a:ea typeface="+mn-ea"/>
                <a:cs typeface="+mn-cs"/>
              </a:rPr>
              <a:t>CAUTION</a:t>
            </a:r>
            <a:br>
              <a:rPr kumimoji="0" sz="1400" b="0" i="0" u="none" strike="noStrike" kern="1200" cap="none" spc="0" normalizeH="0" baseline="0" noProof="0">
                <a:ln>
                  <a:noFill/>
                </a:ln>
                <a:solidFill>
                  <a:srgbClr val="AFC3D6"/>
                </a:solidFill>
                <a:effectLst/>
                <a:uLnTx/>
                <a:uFillTx/>
                <a:latin typeface="Aptos"/>
                <a:ea typeface="+mn-ea"/>
                <a:cs typeface="+mn-cs"/>
              </a:rPr>
            </a:br>
            <a:r>
              <a:rPr kumimoji="0" sz="1400" b="0" i="0" u="none" strike="noStrike" kern="1200" cap="none" spc="0" normalizeH="0" baseline="0" noProof="0">
                <a:ln>
                  <a:noFill/>
                </a:ln>
                <a:solidFill>
                  <a:srgbClr val="AFC3D6"/>
                </a:solidFill>
                <a:effectLst/>
                <a:uLnTx/>
                <a:uFillTx/>
                <a:latin typeface="Aptos"/>
                <a:ea typeface="+mn-ea"/>
                <a:cs typeface="+mn-cs"/>
              </a:rPr>
              <a:t>Some apparent “emergence” depends on how performance is measured; smooth underlying improvement can look like a sudden threshold.</a:t>
            </a:r>
          </a:p>
        </p:txBody>
      </p:sp>
      <p:sp>
        <p:nvSpPr>
          <p:cNvPr id="17" name="TextBox 16"/>
          <p:cNvSpPr txBox="1"/>
          <p:nvPr/>
        </p:nvSpPr>
        <p:spPr>
          <a:xfrm>
            <a:off x="822960" y="5897880"/>
            <a:ext cx="105156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28787"/>
                </a:solidFill>
                <a:latin typeface="Aptos"/>
              </a:defRPr>
            </a:pPr>
            <a:r>
              <a:rPr kumimoji="0" sz="1500" b="1" i="0" u="none" strike="noStrike" kern="1200" cap="none" spc="0" normalizeH="0" baseline="0" noProof="0">
                <a:ln>
                  <a:noFill/>
                </a:ln>
                <a:solidFill>
                  <a:srgbClr val="F28787"/>
                </a:solidFill>
                <a:effectLst/>
                <a:uLnTx/>
                <a:uFillTx/>
                <a:latin typeface="Aptos"/>
                <a:ea typeface="+mn-ea"/>
                <a:cs typeface="+mn-cs"/>
              </a:rPr>
              <a:t>Emergence is an active scientific debate—not a settled law of AI.</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A HUMAN ANALOGY — COMPLEXITY FROM SIMPLE UNITS</a:t>
            </a:r>
          </a:p>
        </p:txBody>
      </p:sp>
      <p:sp>
        <p:nvSpPr>
          <p:cNvPr id="4" name="TextBox 3"/>
          <p:cNvSpPr txBox="1"/>
          <p:nvPr/>
        </p:nvSpPr>
        <p:spPr>
          <a:xfrm>
            <a:off x="685800" y="841248"/>
            <a:ext cx="1083564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dirty="0">
                <a:ln>
                  <a:noFill/>
                </a:ln>
                <a:solidFill>
                  <a:srgbClr val="58D2F5"/>
                </a:solidFill>
                <a:effectLst/>
                <a:uLnTx/>
                <a:uFillTx/>
                <a:latin typeface="Aptos"/>
                <a:ea typeface="+mn-ea"/>
                <a:cs typeface="+mn-cs"/>
              </a:rPr>
              <a:t>A useful analogy, not a claim that brains and transformers work the same way</a:t>
            </a:r>
          </a:p>
        </p:txBody>
      </p:sp>
      <p:sp>
        <p:nvSpPr>
          <p:cNvPr id="5" name="Rounded Rectangle 4"/>
          <p:cNvSpPr/>
          <p:nvPr/>
        </p:nvSpPr>
        <p:spPr>
          <a:xfrm>
            <a:off x="685800" y="1417320"/>
            <a:ext cx="2148840" cy="86868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0F4F8"/>
                </a:solidFill>
                <a:latin typeface="Aptos"/>
              </a:defRPr>
            </a:pPr>
            <a:r>
              <a:rPr kumimoji="0" sz="1700" b="1" i="0" u="none" strike="noStrike" kern="1200" cap="none" spc="0" normalizeH="0" baseline="0" noProof="0">
                <a:ln>
                  <a:noFill/>
                </a:ln>
                <a:solidFill>
                  <a:srgbClr val="F0F4F8"/>
                </a:solidFill>
                <a:effectLst/>
                <a:uLnTx/>
                <a:uFillTx/>
                <a:latin typeface="Aptos"/>
                <a:ea typeface="+mn-ea"/>
                <a:cs typeface="+mn-cs"/>
              </a:rPr>
              <a:t>BIOLOGICAL</a:t>
            </a:r>
            <a:br>
              <a:rPr kumimoji="0" sz="1700" b="1" i="0" u="none" strike="noStrike" kern="1200" cap="none" spc="0" normalizeH="0" baseline="0" noProof="0">
                <a:ln>
                  <a:noFill/>
                </a:ln>
                <a:solidFill>
                  <a:srgbClr val="F0F4F8"/>
                </a:solidFill>
                <a:effectLst/>
                <a:uLnTx/>
                <a:uFillTx/>
                <a:latin typeface="Aptos"/>
                <a:ea typeface="+mn-ea"/>
                <a:cs typeface="+mn-cs"/>
              </a:rPr>
            </a:br>
            <a:r>
              <a:rPr kumimoji="0" sz="1700" b="1" i="0" u="none" strike="noStrike" kern="1200" cap="none" spc="0" normalizeH="0" baseline="0" noProof="0">
                <a:ln>
                  <a:noFill/>
                </a:ln>
                <a:solidFill>
                  <a:srgbClr val="F0F4F8"/>
                </a:solidFill>
                <a:effectLst/>
                <a:uLnTx/>
                <a:uFillTx/>
                <a:latin typeface="Aptos"/>
                <a:ea typeface="+mn-ea"/>
                <a:cs typeface="+mn-cs"/>
              </a:rPr>
              <a:t>NEURON</a:t>
            </a:r>
          </a:p>
        </p:txBody>
      </p:sp>
      <p:sp>
        <p:nvSpPr>
          <p:cNvPr id="6" name="Rounded Rectangle 5"/>
          <p:cNvSpPr/>
          <p:nvPr/>
        </p:nvSpPr>
        <p:spPr>
          <a:xfrm>
            <a:off x="3246120" y="1417320"/>
            <a:ext cx="2148840" cy="86868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0F4F8"/>
                </a:solidFill>
                <a:latin typeface="Aptos"/>
              </a:defRPr>
            </a:pPr>
            <a:r>
              <a:rPr kumimoji="0" sz="1700" b="1" i="0" u="none" strike="noStrike" kern="1200" cap="none" spc="0" normalizeH="0" baseline="0" noProof="0">
                <a:ln>
                  <a:noFill/>
                </a:ln>
                <a:solidFill>
                  <a:srgbClr val="F0F4F8"/>
                </a:solidFill>
                <a:effectLst/>
                <a:uLnTx/>
                <a:uFillTx/>
                <a:latin typeface="Aptos"/>
                <a:ea typeface="+mn-ea"/>
                <a:cs typeface="+mn-cs"/>
              </a:rPr>
              <a:t>NETWORKS OF</a:t>
            </a:r>
            <a:br>
              <a:rPr kumimoji="0" sz="1700" b="1" i="0" u="none" strike="noStrike" kern="1200" cap="none" spc="0" normalizeH="0" baseline="0" noProof="0">
                <a:ln>
                  <a:noFill/>
                </a:ln>
                <a:solidFill>
                  <a:srgbClr val="F0F4F8"/>
                </a:solidFill>
                <a:effectLst/>
                <a:uLnTx/>
                <a:uFillTx/>
                <a:latin typeface="Aptos"/>
                <a:ea typeface="+mn-ea"/>
                <a:cs typeface="+mn-cs"/>
              </a:rPr>
            </a:br>
            <a:r>
              <a:rPr kumimoji="0" sz="1700" b="1" i="0" u="none" strike="noStrike" kern="1200" cap="none" spc="0" normalizeH="0" baseline="0" noProof="0">
                <a:ln>
                  <a:noFill/>
                </a:ln>
                <a:solidFill>
                  <a:srgbClr val="F0F4F8"/>
                </a:solidFill>
                <a:effectLst/>
                <a:uLnTx/>
                <a:uFillTx/>
                <a:latin typeface="Aptos"/>
                <a:ea typeface="+mn-ea"/>
                <a:cs typeface="+mn-cs"/>
              </a:rPr>
              <a:t>NEURONS</a:t>
            </a:r>
          </a:p>
        </p:txBody>
      </p:sp>
      <p:sp>
        <p:nvSpPr>
          <p:cNvPr id="7" name="Rounded Rectangle 6"/>
          <p:cNvSpPr/>
          <p:nvPr/>
        </p:nvSpPr>
        <p:spPr>
          <a:xfrm>
            <a:off x="5806440" y="1417320"/>
            <a:ext cx="2148840" cy="86868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0F4F8"/>
                </a:solidFill>
                <a:latin typeface="Aptos"/>
              </a:defRPr>
            </a:pPr>
            <a:r>
              <a:rPr kumimoji="0" sz="1700" b="1" i="0" u="none" strike="noStrike" kern="1200" cap="none" spc="0" normalizeH="0" baseline="0" noProof="0">
                <a:ln>
                  <a:noFill/>
                </a:ln>
                <a:solidFill>
                  <a:srgbClr val="F0F4F8"/>
                </a:solidFill>
                <a:effectLst/>
                <a:uLnTx/>
                <a:uFillTx/>
                <a:latin typeface="Aptos"/>
                <a:ea typeface="+mn-ea"/>
                <a:cs typeface="+mn-cs"/>
              </a:rPr>
              <a:t>LEARNING +</a:t>
            </a:r>
            <a:br>
              <a:rPr kumimoji="0" sz="1700" b="1" i="0" u="none" strike="noStrike" kern="1200" cap="none" spc="0" normalizeH="0" baseline="0" noProof="0">
                <a:ln>
                  <a:noFill/>
                </a:ln>
                <a:solidFill>
                  <a:srgbClr val="F0F4F8"/>
                </a:solidFill>
                <a:effectLst/>
                <a:uLnTx/>
                <a:uFillTx/>
                <a:latin typeface="Aptos"/>
                <a:ea typeface="+mn-ea"/>
                <a:cs typeface="+mn-cs"/>
              </a:rPr>
            </a:br>
            <a:r>
              <a:rPr kumimoji="0" sz="1700" b="1" i="0" u="none" strike="noStrike" kern="1200" cap="none" spc="0" normalizeH="0" baseline="0" noProof="0">
                <a:ln>
                  <a:noFill/>
                </a:ln>
                <a:solidFill>
                  <a:srgbClr val="F0F4F8"/>
                </a:solidFill>
                <a:effectLst/>
                <a:uLnTx/>
                <a:uFillTx/>
                <a:latin typeface="Aptos"/>
                <a:ea typeface="+mn-ea"/>
                <a:cs typeface="+mn-cs"/>
              </a:rPr>
              <a:t>EXPERIENCE</a:t>
            </a:r>
          </a:p>
        </p:txBody>
      </p:sp>
      <p:sp>
        <p:nvSpPr>
          <p:cNvPr id="8" name="Rounded Rectangle 7"/>
          <p:cNvSpPr/>
          <p:nvPr/>
        </p:nvSpPr>
        <p:spPr>
          <a:xfrm>
            <a:off x="8366760" y="1417320"/>
            <a:ext cx="2743200" cy="86868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0F4F8"/>
                </a:solidFill>
                <a:latin typeface="Aptos"/>
              </a:defRPr>
            </a:pPr>
            <a:r>
              <a:rPr kumimoji="0" sz="1600" b="1" i="0" u="none" strike="noStrike" kern="1200" cap="none" spc="0" normalizeH="0" baseline="0" noProof="0">
                <a:ln>
                  <a:noFill/>
                </a:ln>
                <a:solidFill>
                  <a:srgbClr val="F0F4F8"/>
                </a:solidFill>
                <a:effectLst/>
                <a:uLnTx/>
                <a:uFillTx/>
                <a:latin typeface="Aptos"/>
                <a:ea typeface="+mn-ea"/>
                <a:cs typeface="+mn-cs"/>
              </a:rPr>
              <a:t>LANGUAGE • PLANNING</a:t>
            </a:r>
            <a:br>
              <a:rPr kumimoji="0" sz="1600" b="1" i="0" u="none" strike="noStrike" kern="1200" cap="none" spc="0" normalizeH="0" baseline="0" noProof="0">
                <a:ln>
                  <a:noFill/>
                </a:ln>
                <a:solidFill>
                  <a:srgbClr val="F0F4F8"/>
                </a:solidFill>
                <a:effectLst/>
                <a:uLnTx/>
                <a:uFillTx/>
                <a:latin typeface="Aptos"/>
                <a:ea typeface="+mn-ea"/>
                <a:cs typeface="+mn-cs"/>
              </a:rPr>
            </a:br>
            <a:r>
              <a:rPr kumimoji="0" sz="1600" b="1" i="0" u="none" strike="noStrike" kern="1200" cap="none" spc="0" normalizeH="0" baseline="0" noProof="0">
                <a:ln>
                  <a:noFill/>
                </a:ln>
                <a:solidFill>
                  <a:srgbClr val="F0F4F8"/>
                </a:solidFill>
                <a:effectLst/>
                <a:uLnTx/>
                <a:uFillTx/>
                <a:latin typeface="Aptos"/>
                <a:ea typeface="+mn-ea"/>
                <a:cs typeface="+mn-cs"/>
              </a:rPr>
              <a:t>ABSTRACTION</a:t>
            </a:r>
          </a:p>
        </p:txBody>
      </p:sp>
      <p:sp>
        <p:nvSpPr>
          <p:cNvPr id="9" name="TextBox 8"/>
          <p:cNvSpPr txBox="1"/>
          <p:nvPr/>
        </p:nvSpPr>
        <p:spPr>
          <a:xfrm>
            <a:off x="2880360" y="158191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a:t>
            </a:r>
          </a:p>
        </p:txBody>
      </p:sp>
      <p:sp>
        <p:nvSpPr>
          <p:cNvPr id="10" name="TextBox 9"/>
          <p:cNvSpPr txBox="1"/>
          <p:nvPr/>
        </p:nvSpPr>
        <p:spPr>
          <a:xfrm>
            <a:off x="5440680" y="158191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a:t>
            </a:r>
          </a:p>
        </p:txBody>
      </p:sp>
      <p:sp>
        <p:nvSpPr>
          <p:cNvPr id="11" name="TextBox 10"/>
          <p:cNvSpPr txBox="1"/>
          <p:nvPr/>
        </p:nvSpPr>
        <p:spPr>
          <a:xfrm>
            <a:off x="8001000" y="1581912"/>
            <a:ext cx="32004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a:t>
            </a:r>
          </a:p>
        </p:txBody>
      </p:sp>
      <p:sp>
        <p:nvSpPr>
          <p:cNvPr id="12" name="TextBox 11"/>
          <p:cNvSpPr txBox="1"/>
          <p:nvPr/>
        </p:nvSpPr>
        <p:spPr>
          <a:xfrm>
            <a:off x="731520" y="2788920"/>
            <a:ext cx="1069848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a:solidFill>
                  <a:srgbClr val="F4C34B"/>
                </a:solidFill>
                <a:latin typeface="Aptos"/>
              </a:defRPr>
            </a:pPr>
            <a:r>
              <a:rPr kumimoji="0" sz="2300" b="1" i="0" u="none" strike="noStrike" kern="1200" cap="none" spc="0" normalizeH="0" baseline="0" noProof="0">
                <a:ln>
                  <a:noFill/>
                </a:ln>
                <a:solidFill>
                  <a:srgbClr val="F4C34B"/>
                </a:solidFill>
                <a:effectLst/>
                <a:uLnTx/>
                <a:uFillTx/>
                <a:latin typeface="Aptos"/>
                <a:ea typeface="+mn-ea"/>
                <a:cs typeface="+mn-cs"/>
              </a:rPr>
              <a:t>No single neuron contains a language, a theorem, or a plan.</a:t>
            </a:r>
          </a:p>
        </p:txBody>
      </p:sp>
      <p:sp>
        <p:nvSpPr>
          <p:cNvPr id="13" name="TextBox 12"/>
          <p:cNvSpPr txBox="1"/>
          <p:nvPr/>
        </p:nvSpPr>
        <p:spPr>
          <a:xfrm>
            <a:off x="975360" y="3799106"/>
            <a:ext cx="10241280" cy="6771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1" i="0" u="none" strike="noStrike" kern="1200" cap="none" spc="0" normalizeH="0" baseline="0" noProof="0" dirty="0">
                <a:ln>
                  <a:noFill/>
                </a:ln>
                <a:solidFill>
                  <a:srgbClr val="FFFF00"/>
                </a:solidFill>
                <a:effectLst/>
                <a:uLnTx/>
                <a:uFillTx/>
                <a:latin typeface="Aptos"/>
                <a:ea typeface="+mn-ea"/>
                <a:cs typeface="+mn-cs"/>
              </a:rPr>
              <a:t>Human cognition is an emergent property </a:t>
            </a:r>
            <a:r>
              <a:rPr kumimoji="0" sz="1900" b="0" i="0" u="none" strike="noStrike" kern="1200" cap="none" spc="0" normalizeH="0" baseline="0" noProof="0" dirty="0">
                <a:ln>
                  <a:noFill/>
                </a:ln>
                <a:solidFill>
                  <a:srgbClr val="F0F4F8"/>
                </a:solidFill>
                <a:effectLst/>
                <a:uLnTx/>
                <a:uFillTx/>
                <a:latin typeface="Aptos"/>
                <a:ea typeface="+mn-ea"/>
                <a:cs typeface="+mn-cs"/>
              </a:rPr>
              <a:t>of an enormous interacting biological system </a:t>
            </a:r>
            <a:endParaRPr kumimoji="0" lang="en-US" sz="1900" b="0" i="0" u="none" strike="noStrike" kern="1200" cap="none" spc="0" normalizeH="0" baseline="0" noProof="0" dirty="0">
              <a:ln>
                <a:noFill/>
              </a:ln>
              <a:solidFill>
                <a:srgbClr val="F0F4F8"/>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0" i="0" u="none" strike="noStrike" kern="1200" cap="none" spc="0" normalizeH="0" baseline="0" noProof="0" dirty="0">
                <a:ln>
                  <a:noFill/>
                </a:ln>
                <a:solidFill>
                  <a:srgbClr val="F0F4F8"/>
                </a:solidFill>
                <a:effectLst/>
                <a:uLnTx/>
                <a:uFillTx/>
                <a:latin typeface="Aptos"/>
                <a:ea typeface="+mn-ea"/>
                <a:cs typeface="+mn-cs"/>
              </a:rPr>
              <a:t>shaped by development, learning, culture, and evolutionary history.</a:t>
            </a:r>
          </a:p>
        </p:txBody>
      </p:sp>
      <p:sp>
        <p:nvSpPr>
          <p:cNvPr id="14" name="TextBox 13"/>
          <p:cNvSpPr txBox="1"/>
          <p:nvPr/>
        </p:nvSpPr>
        <p:spPr>
          <a:xfrm>
            <a:off x="960120" y="4892040"/>
            <a:ext cx="10241280" cy="8229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58D2F5"/>
                </a:solidFill>
                <a:latin typeface="Aptos"/>
              </a:defRPr>
            </a:pPr>
            <a:r>
              <a:rPr kumimoji="0" sz="1900" b="1" i="0" u="none" strike="noStrike" kern="1200" cap="none" spc="0" normalizeH="0" baseline="0" noProof="0">
                <a:ln>
                  <a:noFill/>
                </a:ln>
                <a:solidFill>
                  <a:srgbClr val="58D2F5"/>
                </a:solidFill>
                <a:effectLst/>
                <a:uLnTx/>
                <a:uFillTx/>
                <a:latin typeface="Aptos"/>
                <a:ea typeface="+mn-ea"/>
                <a:cs typeface="+mn-cs"/>
              </a:rPr>
              <a:t>AI raises a parallel question: can sufficiently large networks of simple numerical operations develop capabilities that are not obvious from the individual components?</a:t>
            </a:r>
          </a:p>
        </p:txBody>
      </p:sp>
      <p:sp>
        <p:nvSpPr>
          <p:cNvPr id="15" name="TextBox 14"/>
          <p:cNvSpPr txBox="1"/>
          <p:nvPr/>
        </p:nvSpPr>
        <p:spPr>
          <a:xfrm>
            <a:off x="822960" y="5989320"/>
            <a:ext cx="1051560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AFC3D6"/>
                </a:solidFill>
                <a:latin typeface="Aptos"/>
              </a:defRPr>
            </a:pPr>
            <a:r>
              <a:rPr kumimoji="0" sz="1400" b="0" i="0" u="none" strike="noStrike" kern="1200" cap="none" spc="0" normalizeH="0" baseline="0" noProof="0">
                <a:ln>
                  <a:noFill/>
                </a:ln>
                <a:solidFill>
                  <a:srgbClr val="AFC3D6"/>
                </a:solidFill>
                <a:effectLst/>
                <a:uLnTx/>
                <a:uFillTx/>
                <a:latin typeface="Aptos"/>
                <a:ea typeface="+mn-ea"/>
                <a:cs typeface="+mn-cs"/>
              </a:rPr>
              <a:t>Parallel ≠ identity. Human brains are biological, embodied and evolved; LLMs are engineered optimization systems.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EVOLUTION AND AI — A CAREFUL COMPARISON</a:t>
            </a:r>
          </a:p>
        </p:txBody>
      </p:sp>
      <p:sp>
        <p:nvSpPr>
          <p:cNvPr id="4" name="TextBox 3"/>
          <p:cNvSpPr txBox="1"/>
          <p:nvPr/>
        </p:nvSpPr>
        <p:spPr>
          <a:xfrm>
            <a:off x="685800" y="841248"/>
            <a:ext cx="1083564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Both can produce organized complexity, but by very different mechanisms</a:t>
            </a:r>
          </a:p>
        </p:txBody>
      </p:sp>
      <p:sp>
        <p:nvSpPr>
          <p:cNvPr id="5" name="TextBox 4"/>
          <p:cNvSpPr txBox="1"/>
          <p:nvPr/>
        </p:nvSpPr>
        <p:spPr>
          <a:xfrm>
            <a:off x="731520" y="1325880"/>
            <a:ext cx="5074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F4C34B"/>
                </a:solidFill>
                <a:latin typeface="Aptos"/>
              </a:defRPr>
            </a:pPr>
            <a:r>
              <a:rPr kumimoji="0" sz="2100" b="1" i="0" u="none" strike="noStrike" kern="1200" cap="none" spc="0" normalizeH="0" baseline="0" noProof="0">
                <a:ln>
                  <a:noFill/>
                </a:ln>
                <a:solidFill>
                  <a:srgbClr val="F4C34B"/>
                </a:solidFill>
                <a:effectLst/>
                <a:uLnTx/>
                <a:uFillTx/>
                <a:latin typeface="Aptos"/>
                <a:ea typeface="+mn-ea"/>
                <a:cs typeface="+mn-cs"/>
              </a:rPr>
              <a:t>BIOLOGICAL EVOLUTION</a:t>
            </a:r>
          </a:p>
        </p:txBody>
      </p:sp>
      <p:sp>
        <p:nvSpPr>
          <p:cNvPr id="6" name="TextBox 5"/>
          <p:cNvSpPr txBox="1"/>
          <p:nvPr/>
        </p:nvSpPr>
        <p:spPr>
          <a:xfrm>
            <a:off x="6355080" y="1325880"/>
            <a:ext cx="50749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F4C34B"/>
                </a:solidFill>
                <a:latin typeface="Aptos"/>
              </a:defRPr>
            </a:pPr>
            <a:r>
              <a:rPr kumimoji="0" sz="2100" b="1" i="0" u="none" strike="noStrike" kern="1200" cap="none" spc="0" normalizeH="0" baseline="0" noProof="0">
                <a:ln>
                  <a:noFill/>
                </a:ln>
                <a:solidFill>
                  <a:srgbClr val="F4C34B"/>
                </a:solidFill>
                <a:effectLst/>
                <a:uLnTx/>
                <a:uFillTx/>
                <a:latin typeface="Aptos"/>
                <a:ea typeface="+mn-ea"/>
                <a:cs typeface="+mn-cs"/>
              </a:rPr>
              <a:t>AI DEVELOPMENT</a:t>
            </a:r>
          </a:p>
        </p:txBody>
      </p:sp>
      <p:sp>
        <p:nvSpPr>
          <p:cNvPr id="7" name="TextBox 6"/>
          <p:cNvSpPr txBox="1"/>
          <p:nvPr/>
        </p:nvSpPr>
        <p:spPr>
          <a:xfrm>
            <a:off x="822960" y="1920240"/>
            <a:ext cx="4892040" cy="23317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0" i="0" u="none" strike="noStrike" kern="1200" cap="none" spc="0" normalizeH="0" baseline="0" noProof="0">
                <a:ln>
                  <a:noFill/>
                </a:ln>
                <a:solidFill>
                  <a:srgbClr val="F0F4F8"/>
                </a:solidFill>
                <a:effectLst/>
                <a:uLnTx/>
                <a:uFillTx/>
                <a:latin typeface="Aptos"/>
                <a:ea typeface="+mn-ea"/>
                <a:cs typeface="+mn-cs"/>
              </a:rPr>
              <a:t>Variation</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Selection across generations</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Accumulated adaptations</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Complex organisms and cognition</a:t>
            </a:r>
          </a:p>
        </p:txBody>
      </p:sp>
      <p:sp>
        <p:nvSpPr>
          <p:cNvPr id="8" name="TextBox 7"/>
          <p:cNvSpPr txBox="1"/>
          <p:nvPr/>
        </p:nvSpPr>
        <p:spPr>
          <a:xfrm>
            <a:off x="6446520" y="1920240"/>
            <a:ext cx="4892040" cy="23317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0" i="0" u="none" strike="noStrike" kern="1200" cap="none" spc="0" normalizeH="0" baseline="0" noProof="0">
                <a:ln>
                  <a:noFill/>
                </a:ln>
                <a:solidFill>
                  <a:srgbClr val="F0F4F8"/>
                </a:solidFill>
                <a:effectLst/>
                <a:uLnTx/>
                <a:uFillTx/>
                <a:latin typeface="Aptos"/>
                <a:ea typeface="+mn-ea"/>
                <a:cs typeface="+mn-cs"/>
              </a:rPr>
              <a:t>Initialization + training data</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Optimization / feedback</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Accumulated internal structure</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a:t>
            </a:r>
            <a:br>
              <a:rPr kumimoji="0" sz="1900" b="0" i="0" u="none" strike="noStrike" kern="1200" cap="none" spc="0" normalizeH="0" baseline="0" noProof="0">
                <a:ln>
                  <a:noFill/>
                </a:ln>
                <a:solidFill>
                  <a:srgbClr val="F0F4F8"/>
                </a:solidFill>
                <a:effectLst/>
                <a:uLnTx/>
                <a:uFillTx/>
                <a:latin typeface="Aptos"/>
                <a:ea typeface="+mn-ea"/>
                <a:cs typeface="+mn-cs"/>
              </a:rPr>
            </a:br>
            <a:r>
              <a:rPr kumimoji="0" sz="1900" b="0" i="0" u="none" strike="noStrike" kern="1200" cap="none" spc="0" normalizeH="0" baseline="0" noProof="0">
                <a:ln>
                  <a:noFill/>
                </a:ln>
                <a:solidFill>
                  <a:srgbClr val="F0F4F8"/>
                </a:solidFill>
                <a:effectLst/>
                <a:uLnTx/>
                <a:uFillTx/>
                <a:latin typeface="Aptos"/>
                <a:ea typeface="+mn-ea"/>
                <a:cs typeface="+mn-cs"/>
              </a:rPr>
              <a:t>Increasing model capabilities</a:t>
            </a:r>
          </a:p>
        </p:txBody>
      </p:sp>
      <p:sp>
        <p:nvSpPr>
          <p:cNvPr id="9" name="TextBox 8"/>
          <p:cNvSpPr txBox="1"/>
          <p:nvPr/>
        </p:nvSpPr>
        <p:spPr>
          <a:xfrm>
            <a:off x="914400" y="466344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58D2F5"/>
                </a:solidFill>
                <a:latin typeface="Aptos"/>
              </a:defRPr>
            </a:pPr>
            <a:r>
              <a:rPr kumimoji="0" sz="2000" b="1" i="0" u="none" strike="noStrike" kern="1200" cap="none" spc="0" normalizeH="0" baseline="0" noProof="0">
                <a:ln>
                  <a:noFill/>
                </a:ln>
                <a:solidFill>
                  <a:srgbClr val="58D2F5"/>
                </a:solidFill>
                <a:effectLst/>
                <a:uLnTx/>
                <a:uFillTx/>
                <a:latin typeface="Aptos"/>
                <a:ea typeface="+mn-ea"/>
                <a:cs typeface="+mn-cs"/>
              </a:rPr>
              <a:t>The analogy is emergence from many interactions—not that LLM training reproduces Darwinian evolution.</a:t>
            </a:r>
          </a:p>
        </p:txBody>
      </p:sp>
      <p:sp>
        <p:nvSpPr>
          <p:cNvPr id="10" name="TextBox 9"/>
          <p:cNvSpPr txBox="1"/>
          <p:nvPr/>
        </p:nvSpPr>
        <p:spPr>
          <a:xfrm>
            <a:off x="914400" y="5532120"/>
            <a:ext cx="10332720" cy="5486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AFC3D6"/>
                </a:solidFill>
                <a:latin typeface="Aptos"/>
              </a:defRPr>
            </a:pPr>
            <a:r>
              <a:rPr kumimoji="0" sz="1500" b="0" i="0" u="none" strike="noStrike" kern="1200" cap="none" spc="0" normalizeH="0" baseline="0" noProof="0" dirty="0">
                <a:ln>
                  <a:noFill/>
                </a:ln>
                <a:solidFill>
                  <a:srgbClr val="AFC3D6"/>
                </a:solidFill>
                <a:effectLst/>
                <a:uLnTx/>
                <a:uFillTx/>
                <a:latin typeface="Aptos"/>
                <a:ea typeface="+mn-ea"/>
                <a:cs typeface="+mn-cs"/>
              </a:rPr>
              <a:t>Human thought also depends on embodiment, social learning, culture and evolutionary history—</a:t>
            </a:r>
            <a:endParaRPr kumimoji="0" lang="en-US" sz="1500" b="0" i="0" u="none" strike="noStrike" kern="1200" cap="none" spc="0" normalizeH="0" baseline="0" noProof="0" dirty="0">
              <a:ln>
                <a:noFill/>
              </a:ln>
              <a:solidFill>
                <a:srgbClr val="AFC3D6"/>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AFC3D6"/>
                </a:solidFill>
                <a:latin typeface="Aptos"/>
              </a:defRPr>
            </a:pPr>
            <a:r>
              <a:rPr kumimoji="0" sz="1500" b="0" i="0" u="none" strike="noStrike" kern="1200" cap="none" spc="0" normalizeH="0" baseline="0" noProof="0" dirty="0">
                <a:ln>
                  <a:noFill/>
                </a:ln>
                <a:solidFill>
                  <a:srgbClr val="AFC3D6"/>
                </a:solidFill>
                <a:effectLst/>
                <a:uLnTx/>
                <a:uFillTx/>
                <a:latin typeface="Aptos"/>
                <a:ea typeface="+mn-ea"/>
                <a:cs typeface="+mn-cs"/>
              </a:rPr>
              <a:t>features ordinary LLM scaling does not duplicate.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E7958-B0E3-52E6-846B-A479BC3B197A}"/>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7A5836D0-ADA5-C1E4-21E0-B84FFD9FDF98}"/>
              </a:ext>
            </a:extLst>
          </p:cNvPr>
          <p:cNvSpPr/>
          <p:nvPr/>
        </p:nvSpPr>
        <p:spPr>
          <a:xfrm>
            <a:off x="164592" y="164592"/>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1734974B-415A-8481-4DC5-26B02EABC401}"/>
              </a:ext>
            </a:extLst>
          </p:cNvPr>
          <p:cNvSpPr txBox="1"/>
          <p:nvPr/>
        </p:nvSpPr>
        <p:spPr>
          <a:xfrm>
            <a:off x="502920" y="314462"/>
            <a:ext cx="1120140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5C756"/>
                </a:solidFill>
                <a:effectLst/>
                <a:uLnTx/>
                <a:uFillTx/>
                <a:latin typeface="Georgia"/>
                <a:ea typeface="+mn-ea"/>
                <a:cs typeface="+mn-cs"/>
              </a:rPr>
              <a:t>Strength of Large Language Model Scientist?</a:t>
            </a:r>
            <a:endParaRPr kumimoji="0" sz="2800" b="1" i="0" u="none" strike="noStrike" kern="1200" cap="none" spc="0" normalizeH="0" baseline="0" noProof="0" dirty="0">
              <a:ln>
                <a:noFill/>
              </a:ln>
              <a:solidFill>
                <a:srgbClr val="F5C756"/>
              </a:solidFill>
              <a:effectLst/>
              <a:uLnTx/>
              <a:uFillTx/>
              <a:latin typeface="Georgia"/>
              <a:ea typeface="+mn-ea"/>
              <a:cs typeface="+mn-cs"/>
            </a:endParaRPr>
          </a:p>
        </p:txBody>
      </p:sp>
      <p:pic>
        <p:nvPicPr>
          <p:cNvPr id="9" name="Picture 8">
            <a:extLst>
              <a:ext uri="{FF2B5EF4-FFF2-40B4-BE49-F238E27FC236}">
                <a16:creationId xmlns:a16="http://schemas.microsoft.com/office/drawing/2014/main" id="{6C1E032D-C4CC-B1B2-C237-95FA16A6DDA6}"/>
              </a:ext>
            </a:extLst>
          </p:cNvPr>
          <p:cNvPicPr>
            <a:picLocks noChangeAspect="1"/>
          </p:cNvPicPr>
          <p:nvPr/>
        </p:nvPicPr>
        <p:blipFill>
          <a:blip r:embed="rId2"/>
          <a:stretch>
            <a:fillRect/>
          </a:stretch>
        </p:blipFill>
        <p:spPr>
          <a:xfrm>
            <a:off x="514257" y="1158079"/>
            <a:ext cx="11283930" cy="4957790"/>
          </a:xfrm>
          <a:prstGeom prst="rect">
            <a:avLst/>
          </a:prstGeom>
        </p:spPr>
      </p:pic>
      <p:sp>
        <p:nvSpPr>
          <p:cNvPr id="11" name="TextBox 10">
            <a:extLst>
              <a:ext uri="{FF2B5EF4-FFF2-40B4-BE49-F238E27FC236}">
                <a16:creationId xmlns:a16="http://schemas.microsoft.com/office/drawing/2014/main" id="{E99CB9AF-104A-221B-1E0C-B31D5B8CBB09}"/>
              </a:ext>
            </a:extLst>
          </p:cNvPr>
          <p:cNvSpPr txBox="1"/>
          <p:nvPr/>
        </p:nvSpPr>
        <p:spPr>
          <a:xfrm>
            <a:off x="2806263" y="1376042"/>
            <a:ext cx="7136524"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Georgia"/>
                <a:ea typeface="+mn-ea"/>
                <a:cs typeface="+mn-cs"/>
              </a:rPr>
              <a:t>New Renaissance in S</a:t>
            </a:r>
            <a:r>
              <a:rPr kumimoji="0" lang="en-US" sz="2800" b="1" i="0" u="none" strike="noStrike" kern="1200" cap="none" spc="0" normalizeH="0" baseline="0" noProof="0" dirty="0" err="1">
                <a:ln>
                  <a:noFill/>
                </a:ln>
                <a:solidFill>
                  <a:srgbClr val="FF0000"/>
                </a:solidFill>
                <a:effectLst/>
                <a:uLnTx/>
                <a:uFillTx/>
                <a:latin typeface="Georgia"/>
                <a:ea typeface="+mn-ea"/>
                <a:cs typeface="+mn-cs"/>
              </a:rPr>
              <a:t>cience</a:t>
            </a:r>
            <a:r>
              <a:rPr kumimoji="0" lang="en-US" sz="2800" b="1" i="0" u="none" strike="noStrike" kern="1200" cap="none" spc="0" normalizeH="0" baseline="0" noProof="0" dirty="0">
                <a:ln>
                  <a:noFill/>
                </a:ln>
                <a:solidFill>
                  <a:srgbClr val="FF0000"/>
                </a:solidFill>
                <a:effectLst/>
                <a:uLnTx/>
                <a:uFillTx/>
                <a:latin typeface="Georgia"/>
                <a:ea typeface="+mn-ea"/>
                <a:cs typeface="+mn-cs"/>
              </a:rPr>
              <a:t> and Math</a:t>
            </a:r>
            <a:endParaRPr kumimoji="0" sz="2800" b="1" i="0" u="none" strike="noStrike" kern="1200" cap="none" spc="0" normalizeH="0" baseline="0" noProof="0" dirty="0">
              <a:ln>
                <a:noFill/>
              </a:ln>
              <a:solidFill>
                <a:srgbClr val="FF0000"/>
              </a:solidFill>
              <a:effectLst/>
              <a:uLnTx/>
              <a:uFillTx/>
              <a:latin typeface="Georgia"/>
              <a:ea typeface="+mn-ea"/>
              <a:cs typeface="+mn-cs"/>
            </a:endParaRPr>
          </a:p>
        </p:txBody>
      </p:sp>
      <p:sp>
        <p:nvSpPr>
          <p:cNvPr id="4" name="TextBox 3">
            <a:extLst>
              <a:ext uri="{FF2B5EF4-FFF2-40B4-BE49-F238E27FC236}">
                <a16:creationId xmlns:a16="http://schemas.microsoft.com/office/drawing/2014/main" id="{EB6B726E-1EDF-A3D2-925B-1FC00421ABB8}"/>
              </a:ext>
            </a:extLst>
          </p:cNvPr>
          <p:cNvSpPr txBox="1"/>
          <p:nvPr/>
        </p:nvSpPr>
        <p:spPr>
          <a:xfrm>
            <a:off x="7329063" y="4027021"/>
            <a:ext cx="4267194" cy="1477328"/>
          </a:xfrm>
          <a:prstGeom prst="rect">
            <a:avLst/>
          </a:prstGeom>
          <a:solidFill>
            <a:srgbClr val="F8F4E8"/>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a:ea typeface="+mn-ea"/>
                <a:cs typeface="+mn-cs"/>
              </a:rPr>
              <a:t>2026 Navier-Stokes</a:t>
            </a:r>
            <a:r>
              <a:rPr lang="en-US" b="1" u="sng" dirty="0">
                <a:solidFill>
                  <a:prstClr val="black"/>
                </a:solidFill>
                <a:latin typeface="Calibri"/>
              </a:rPr>
              <a:t> Problem Controversy</a:t>
            </a:r>
            <a:endParaRPr kumimoji="0" lang="en-US" sz="1800" b="1" i="0" u="sng"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~10,000 AI agents + enormous computation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human mathematical knowledge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attack a problem humans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had not resolved for decades.</a:t>
            </a:r>
          </a:p>
        </p:txBody>
      </p:sp>
      <p:cxnSp>
        <p:nvCxnSpPr>
          <p:cNvPr id="57" name="Connector 56"/>
          <p:cNvCxnSpPr>
            <a:cxnSpLocks/>
          </p:cNvCxnSpPr>
          <p:nvPr/>
        </p:nvCxnSpPr>
        <p:spPr>
          <a:xfrm flipH="1" flipV="1">
            <a:off x="5696381" y="3970641"/>
            <a:ext cx="1791814" cy="295265"/>
          </a:xfrm>
          <a:prstGeom prst="line">
            <a:avLst/>
          </a:prstGeom>
          <a:ln w="27940">
            <a:solidFill>
              <a:srgbClr val="151CA7"/>
            </a:solidFill>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5331652" y="4154657"/>
            <a:ext cx="507022"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5AE26"/>
                </a:solidFill>
                <a:latin typeface="Aptos"/>
              </a:defRPr>
            </a:pPr>
            <a:r>
              <a:rPr kumimoji="0" sz="1100" b="1" i="0" u="none" strike="noStrike" kern="1200" cap="none" spc="0" normalizeH="0" baseline="0" noProof="0" dirty="0">
                <a:ln>
                  <a:noFill/>
                </a:ln>
                <a:solidFill>
                  <a:srgbClr val="F5AE26"/>
                </a:solidFill>
                <a:effectLst/>
                <a:uLnTx/>
                <a:uFillTx/>
                <a:latin typeface="Aptos"/>
                <a:ea typeface="+mn-ea"/>
                <a:cs typeface="+mn-cs"/>
              </a:rPr>
              <a:t>206</a:t>
            </a:r>
          </a:p>
        </p:txBody>
      </p:sp>
      <p:cxnSp>
        <p:nvCxnSpPr>
          <p:cNvPr id="5" name="Straight Arrow Connector 4">
            <a:extLst>
              <a:ext uri="{FF2B5EF4-FFF2-40B4-BE49-F238E27FC236}">
                <a16:creationId xmlns:a16="http://schemas.microsoft.com/office/drawing/2014/main" id="{94E570F2-4B3A-96A7-EE00-C0A744ACEADE}"/>
              </a:ext>
            </a:extLst>
          </p:cNvPr>
          <p:cNvCxnSpPr>
            <a:cxnSpLocks/>
          </p:cNvCxnSpPr>
          <p:nvPr/>
        </p:nvCxnSpPr>
        <p:spPr>
          <a:xfrm flipV="1">
            <a:off x="5696381" y="3914261"/>
            <a:ext cx="0" cy="1889639"/>
          </a:xfrm>
          <a:prstGeom prst="straightConnector1">
            <a:avLst/>
          </a:prstGeom>
          <a:ln w="28575">
            <a:tailEnd type="triangle" w="med" len="lg"/>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B9B32195-B724-D5C9-F878-7131DD02D2E9}"/>
              </a:ext>
            </a:extLst>
          </p:cNvPr>
          <p:cNvSpPr txBox="1"/>
          <p:nvPr/>
        </p:nvSpPr>
        <p:spPr>
          <a:xfrm>
            <a:off x="9184214" y="906807"/>
            <a:ext cx="26026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Research Mathematics</a:t>
            </a:r>
          </a:p>
        </p:txBody>
      </p:sp>
    </p:spTree>
    <p:extLst>
      <p:ext uri="{BB962C8B-B14F-4D97-AF65-F5344CB8AC3E}">
        <p14:creationId xmlns:p14="http://schemas.microsoft.com/office/powerpoint/2010/main" val="605696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THE CENTRAL QUESTION OF SCALING</a:t>
            </a:r>
          </a:p>
        </p:txBody>
      </p:sp>
      <p:sp>
        <p:nvSpPr>
          <p:cNvPr id="4" name="TextBox 3"/>
          <p:cNvSpPr txBox="1"/>
          <p:nvPr/>
        </p:nvSpPr>
        <p:spPr>
          <a:xfrm>
            <a:off x="685800" y="841248"/>
            <a:ext cx="1083564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Scaling laws describe a powerful regularity; the deeper explanation remains incomplete</a:t>
            </a:r>
          </a:p>
        </p:txBody>
      </p:sp>
      <p:sp>
        <p:nvSpPr>
          <p:cNvPr id="5" name="TextBox 4"/>
          <p:cNvSpPr txBox="1"/>
          <p:nvPr/>
        </p:nvSpPr>
        <p:spPr>
          <a:xfrm>
            <a:off x="914400" y="1336804"/>
            <a:ext cx="10332720" cy="89255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4C34B"/>
                </a:solidFill>
                <a:latin typeface="Aptos"/>
              </a:defRPr>
            </a:pPr>
            <a:r>
              <a:rPr kumimoji="0" sz="2600" b="1" i="0" u="none" strike="noStrike" kern="1200" cap="none" spc="0" normalizeH="0" baseline="0" noProof="0" dirty="0">
                <a:ln>
                  <a:noFill/>
                </a:ln>
                <a:solidFill>
                  <a:srgbClr val="F4C34B"/>
                </a:solidFill>
                <a:effectLst/>
                <a:uLnTx/>
                <a:uFillTx/>
                <a:latin typeface="Aptos"/>
                <a:ea typeface="+mn-ea"/>
                <a:cs typeface="+mn-cs"/>
              </a:rPr>
              <a:t>WHY SHOULD BETTER PREDICTION </a:t>
            </a:r>
            <a:endParaRPr kumimoji="0" lang="en-US" sz="2600" b="1" i="0" u="none" strike="noStrike" kern="1200" cap="none" spc="0" normalizeH="0" baseline="0" noProof="0" dirty="0">
              <a:ln>
                <a:noFill/>
              </a:ln>
              <a:solidFill>
                <a:srgbClr val="F4C34B"/>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4C34B"/>
                </a:solidFill>
                <a:latin typeface="Aptos"/>
              </a:defRPr>
            </a:pPr>
            <a:r>
              <a:rPr kumimoji="0" sz="2600" b="1" i="0" u="none" strike="noStrike" kern="1200" cap="none" spc="0" normalizeH="0" baseline="0" noProof="0" dirty="0">
                <a:ln>
                  <a:noFill/>
                </a:ln>
                <a:solidFill>
                  <a:srgbClr val="F4C34B"/>
                </a:solidFill>
                <a:effectLst/>
                <a:uLnTx/>
                <a:uFillTx/>
                <a:latin typeface="Aptos"/>
                <a:ea typeface="+mn-ea"/>
                <a:cs typeface="+mn-cs"/>
              </a:rPr>
              <a:t>PRODUCE BETTER REASONING?</a:t>
            </a:r>
          </a:p>
        </p:txBody>
      </p:sp>
      <p:sp>
        <p:nvSpPr>
          <p:cNvPr id="6" name="Rounded Rectangle 5"/>
          <p:cNvSpPr/>
          <p:nvPr/>
        </p:nvSpPr>
        <p:spPr>
          <a:xfrm>
            <a:off x="777240" y="2606040"/>
            <a:ext cx="196596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0F4F8"/>
                </a:solidFill>
                <a:latin typeface="Aptos"/>
              </a:defRPr>
            </a:pPr>
            <a:r>
              <a:rPr kumimoji="0" sz="1700" b="1" i="0" u="none" strike="noStrike" kern="1200" cap="none" spc="0" normalizeH="0" baseline="0" noProof="0">
                <a:ln>
                  <a:noFill/>
                </a:ln>
                <a:solidFill>
                  <a:srgbClr val="F0F4F8"/>
                </a:solidFill>
                <a:effectLst/>
                <a:uLnTx/>
                <a:uFillTx/>
                <a:latin typeface="Aptos"/>
                <a:ea typeface="+mn-ea"/>
                <a:cs typeface="+mn-cs"/>
              </a:rPr>
              <a:t>MORE SCALE</a:t>
            </a:r>
          </a:p>
        </p:txBody>
      </p:sp>
      <p:sp>
        <p:nvSpPr>
          <p:cNvPr id="7" name="TextBox 6"/>
          <p:cNvSpPr txBox="1"/>
          <p:nvPr/>
        </p:nvSpPr>
        <p:spPr>
          <a:xfrm>
            <a:off x="2816352" y="2743200"/>
            <a:ext cx="41148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a:t>
            </a:r>
          </a:p>
        </p:txBody>
      </p:sp>
      <p:sp>
        <p:nvSpPr>
          <p:cNvPr id="8" name="Rounded Rectangle 7"/>
          <p:cNvSpPr/>
          <p:nvPr/>
        </p:nvSpPr>
        <p:spPr>
          <a:xfrm>
            <a:off x="3246120" y="2606040"/>
            <a:ext cx="214884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0F4F8"/>
                </a:solidFill>
                <a:latin typeface="Aptos"/>
              </a:defRPr>
            </a:pPr>
            <a:r>
              <a:rPr kumimoji="0" sz="1600" b="1" i="0" u="none" strike="noStrike" kern="1200" cap="none" spc="0" normalizeH="0" baseline="0" noProof="0">
                <a:ln>
                  <a:noFill/>
                </a:ln>
                <a:solidFill>
                  <a:srgbClr val="F0F4F8"/>
                </a:solidFill>
                <a:effectLst/>
                <a:uLnTx/>
                <a:uFillTx/>
                <a:latin typeface="Aptos"/>
                <a:ea typeface="+mn-ea"/>
                <a:cs typeface="+mn-cs"/>
              </a:rPr>
              <a:t>BETTER</a:t>
            </a:r>
            <a:br>
              <a:rPr kumimoji="0" sz="1600" b="1" i="0" u="none" strike="noStrike" kern="1200" cap="none" spc="0" normalizeH="0" baseline="0" noProof="0">
                <a:ln>
                  <a:noFill/>
                </a:ln>
                <a:solidFill>
                  <a:srgbClr val="F0F4F8"/>
                </a:solidFill>
                <a:effectLst/>
                <a:uLnTx/>
                <a:uFillTx/>
                <a:latin typeface="Aptos"/>
                <a:ea typeface="+mn-ea"/>
                <a:cs typeface="+mn-cs"/>
              </a:rPr>
            </a:br>
            <a:r>
              <a:rPr kumimoji="0" sz="1600" b="1" i="0" u="none" strike="noStrike" kern="1200" cap="none" spc="0" normalizeH="0" baseline="0" noProof="0">
                <a:ln>
                  <a:noFill/>
                </a:ln>
                <a:solidFill>
                  <a:srgbClr val="F0F4F8"/>
                </a:solidFill>
                <a:effectLst/>
                <a:uLnTx/>
                <a:uFillTx/>
                <a:latin typeface="Aptos"/>
                <a:ea typeface="+mn-ea"/>
                <a:cs typeface="+mn-cs"/>
              </a:rPr>
              <a:t>PREDICTION</a:t>
            </a:r>
          </a:p>
        </p:txBody>
      </p:sp>
      <p:sp>
        <p:nvSpPr>
          <p:cNvPr id="9" name="TextBox 8"/>
          <p:cNvSpPr txBox="1"/>
          <p:nvPr/>
        </p:nvSpPr>
        <p:spPr>
          <a:xfrm>
            <a:off x="5468112" y="2743200"/>
            <a:ext cx="41148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a:t>
            </a:r>
          </a:p>
        </p:txBody>
      </p:sp>
      <p:sp>
        <p:nvSpPr>
          <p:cNvPr id="10" name="Rounded Rectangle 9"/>
          <p:cNvSpPr/>
          <p:nvPr/>
        </p:nvSpPr>
        <p:spPr>
          <a:xfrm>
            <a:off x="5897880" y="2606040"/>
            <a:ext cx="214884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0F4F8"/>
                </a:solidFill>
                <a:latin typeface="Aptos"/>
              </a:defRPr>
            </a:pPr>
            <a:r>
              <a:rPr kumimoji="0" sz="1500" b="1" i="0" u="none" strike="noStrike" kern="1200" cap="none" spc="0" normalizeH="0" baseline="0" noProof="0">
                <a:ln>
                  <a:noFill/>
                </a:ln>
                <a:solidFill>
                  <a:srgbClr val="F0F4F8"/>
                </a:solidFill>
                <a:effectLst/>
                <a:uLnTx/>
                <a:uFillTx/>
                <a:latin typeface="Aptos"/>
                <a:ea typeface="+mn-ea"/>
                <a:cs typeface="+mn-cs"/>
              </a:rPr>
              <a:t>RICHER INTERNAL</a:t>
            </a:r>
            <a:br>
              <a:rPr kumimoji="0" sz="1500" b="1" i="0" u="none" strike="noStrike" kern="1200" cap="none" spc="0" normalizeH="0" baseline="0" noProof="0">
                <a:ln>
                  <a:noFill/>
                </a:ln>
                <a:solidFill>
                  <a:srgbClr val="F0F4F8"/>
                </a:solidFill>
                <a:effectLst/>
                <a:uLnTx/>
                <a:uFillTx/>
                <a:latin typeface="Aptos"/>
                <a:ea typeface="+mn-ea"/>
                <a:cs typeface="+mn-cs"/>
              </a:rPr>
            </a:br>
            <a:r>
              <a:rPr kumimoji="0" sz="1500" b="1" i="0" u="none" strike="noStrike" kern="1200" cap="none" spc="0" normalizeH="0" baseline="0" noProof="0">
                <a:ln>
                  <a:noFill/>
                </a:ln>
                <a:solidFill>
                  <a:srgbClr val="F0F4F8"/>
                </a:solidFill>
                <a:effectLst/>
                <a:uLnTx/>
                <a:uFillTx/>
                <a:latin typeface="Aptos"/>
                <a:ea typeface="+mn-ea"/>
                <a:cs typeface="+mn-cs"/>
              </a:rPr>
              <a:t>STRUCTURE</a:t>
            </a:r>
          </a:p>
        </p:txBody>
      </p:sp>
      <p:sp>
        <p:nvSpPr>
          <p:cNvPr id="11" name="TextBox 10"/>
          <p:cNvSpPr txBox="1"/>
          <p:nvPr/>
        </p:nvSpPr>
        <p:spPr>
          <a:xfrm>
            <a:off x="8119872" y="2743200"/>
            <a:ext cx="41148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a:t>
            </a:r>
          </a:p>
        </p:txBody>
      </p:sp>
      <p:sp>
        <p:nvSpPr>
          <p:cNvPr id="12" name="Rounded Rectangle 11"/>
          <p:cNvSpPr/>
          <p:nvPr/>
        </p:nvSpPr>
        <p:spPr>
          <a:xfrm>
            <a:off x="8549640" y="2606040"/>
            <a:ext cx="2743200" cy="73152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0F4F8"/>
                </a:solidFill>
                <a:latin typeface="Aptos"/>
              </a:defRPr>
            </a:pPr>
            <a:r>
              <a:rPr kumimoji="0" sz="1700" b="1" i="0" u="none" strike="noStrike" kern="1200" cap="none" spc="0" normalizeH="0" baseline="0" noProof="0">
                <a:ln>
                  <a:noFill/>
                </a:ln>
                <a:solidFill>
                  <a:srgbClr val="F0F4F8"/>
                </a:solidFill>
                <a:effectLst/>
                <a:uLnTx/>
                <a:uFillTx/>
                <a:latin typeface="Aptos"/>
                <a:ea typeface="+mn-ea"/>
                <a:cs typeface="+mn-cs"/>
              </a:rPr>
              <a:t>BROADER</a:t>
            </a:r>
            <a:br>
              <a:rPr kumimoji="0" sz="1700" b="1" i="0" u="none" strike="noStrike" kern="1200" cap="none" spc="0" normalizeH="0" baseline="0" noProof="0">
                <a:ln>
                  <a:noFill/>
                </a:ln>
                <a:solidFill>
                  <a:srgbClr val="F0F4F8"/>
                </a:solidFill>
                <a:effectLst/>
                <a:uLnTx/>
                <a:uFillTx/>
                <a:latin typeface="Aptos"/>
                <a:ea typeface="+mn-ea"/>
                <a:cs typeface="+mn-cs"/>
              </a:rPr>
            </a:br>
            <a:r>
              <a:rPr kumimoji="0" sz="1700" b="1" i="0" u="none" strike="noStrike" kern="1200" cap="none" spc="0" normalizeH="0" baseline="0" noProof="0">
                <a:ln>
                  <a:noFill/>
                </a:ln>
                <a:solidFill>
                  <a:srgbClr val="F0F4F8"/>
                </a:solidFill>
                <a:effectLst/>
                <a:uLnTx/>
                <a:uFillTx/>
                <a:latin typeface="Aptos"/>
                <a:ea typeface="+mn-ea"/>
                <a:cs typeface="+mn-cs"/>
              </a:rPr>
              <a:t>CAPABILITIES</a:t>
            </a:r>
          </a:p>
        </p:txBody>
      </p:sp>
      <p:sp>
        <p:nvSpPr>
          <p:cNvPr id="13" name="TextBox 12"/>
          <p:cNvSpPr txBox="1"/>
          <p:nvPr/>
        </p:nvSpPr>
        <p:spPr>
          <a:xfrm>
            <a:off x="1051560" y="4050565"/>
            <a:ext cx="10058400" cy="67710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0" i="0" u="none" strike="noStrike" kern="1200" cap="none" spc="0" normalizeH="0" baseline="0" noProof="0" dirty="0">
                <a:ln>
                  <a:noFill/>
                </a:ln>
                <a:solidFill>
                  <a:srgbClr val="F0F4F8"/>
                </a:solidFill>
                <a:effectLst/>
                <a:uLnTx/>
                <a:uFillTx/>
                <a:latin typeface="Aptos"/>
                <a:ea typeface="+mn-ea"/>
                <a:cs typeface="+mn-cs"/>
              </a:rPr>
              <a:t>One hypothesis: predicting language well forces a model to </a:t>
            </a:r>
            <a:r>
              <a:rPr kumimoji="0" sz="1900" b="0" i="0" u="none" strike="noStrike" kern="1200" cap="none" spc="0" normalizeH="0" baseline="0" noProof="0" dirty="0">
                <a:ln>
                  <a:noFill/>
                </a:ln>
                <a:solidFill>
                  <a:srgbClr val="FFFF00"/>
                </a:solidFill>
                <a:effectLst/>
                <a:uLnTx/>
                <a:uFillTx/>
                <a:latin typeface="Aptos"/>
                <a:ea typeface="+mn-ea"/>
                <a:cs typeface="+mn-cs"/>
              </a:rPr>
              <a:t>capture increasingly deep regularities</a:t>
            </a:r>
            <a:r>
              <a:rPr kumimoji="0" sz="1900" b="0" i="0" u="none" strike="noStrike" kern="1200" cap="none" spc="0" normalizeH="0" baseline="0" noProof="0" dirty="0">
                <a:ln>
                  <a:noFill/>
                </a:ln>
                <a:solidFill>
                  <a:srgbClr val="F0F4F8"/>
                </a:solidFill>
                <a:effectLst/>
                <a:uLnTx/>
                <a:uFillTx/>
                <a:latin typeface="Aptos"/>
                <a:ea typeface="+mn-ea"/>
                <a:cs typeface="+mn-cs"/>
              </a:rPr>
              <a:t> about relationships, concepts, causes, goals and the world described by language.</a:t>
            </a:r>
          </a:p>
        </p:txBody>
      </p:sp>
      <p:sp>
        <p:nvSpPr>
          <p:cNvPr id="14" name="TextBox 13"/>
          <p:cNvSpPr txBox="1"/>
          <p:nvPr/>
        </p:nvSpPr>
        <p:spPr>
          <a:xfrm>
            <a:off x="1051560" y="5074920"/>
            <a:ext cx="10058400" cy="6400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58D2F5"/>
                </a:solidFill>
                <a:latin typeface="Aptos"/>
              </a:defRPr>
            </a:pPr>
            <a:r>
              <a:rPr kumimoji="0" sz="1800" b="1" i="0" u="none" strike="noStrike" kern="1200" cap="none" spc="0" normalizeH="0" baseline="0" noProof="0" dirty="0">
                <a:ln>
                  <a:noFill/>
                </a:ln>
                <a:solidFill>
                  <a:srgbClr val="58D2F5"/>
                </a:solidFill>
                <a:effectLst/>
                <a:uLnTx/>
                <a:uFillTx/>
                <a:latin typeface="Aptos"/>
                <a:ea typeface="+mn-ea"/>
                <a:cs typeface="+mn-cs"/>
              </a:rPr>
              <a:t>But prediction success, internal representation, reasoning, and human thought </a:t>
            </a:r>
            <a:endParaRPr kumimoji="0" lang="en-US" sz="1800" b="1" i="0" u="none" strike="noStrike" kern="1200" cap="none" spc="0" normalizeH="0" baseline="0" noProof="0" dirty="0">
              <a:ln>
                <a:noFill/>
              </a:ln>
              <a:solidFill>
                <a:srgbClr val="58D2F5"/>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58D2F5"/>
                </a:solidFill>
                <a:latin typeface="Aptos"/>
              </a:defRPr>
            </a:pPr>
            <a:r>
              <a:rPr kumimoji="0" sz="1800" b="1" i="0" u="none" strike="noStrike" kern="1200" cap="none" spc="0" normalizeH="0" baseline="0" noProof="0" dirty="0">
                <a:ln>
                  <a:noFill/>
                </a:ln>
                <a:solidFill>
                  <a:srgbClr val="58D2F5"/>
                </a:solidFill>
                <a:effectLst/>
                <a:uLnTx/>
                <a:uFillTx/>
                <a:latin typeface="Aptos"/>
                <a:ea typeface="+mn-ea"/>
                <a:cs typeface="+mn-cs"/>
              </a:rPr>
              <a:t>are not yet unified by a complete theory.</a:t>
            </a:r>
          </a:p>
        </p:txBody>
      </p:sp>
      <p:sp>
        <p:nvSpPr>
          <p:cNvPr id="15" name="TextBox 14"/>
          <p:cNvSpPr txBox="1"/>
          <p:nvPr/>
        </p:nvSpPr>
        <p:spPr>
          <a:xfrm>
            <a:off x="792480" y="5989320"/>
            <a:ext cx="1060704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AFC3D6"/>
                </a:solidFill>
                <a:latin typeface="Aptos"/>
              </a:defRPr>
            </a:pPr>
            <a:r>
              <a:rPr kumimoji="0" sz="1500" b="0" i="0" u="none" strike="noStrike" kern="1200" cap="none" spc="0" normalizeH="0" baseline="0" noProof="0">
                <a:ln>
                  <a:noFill/>
                </a:ln>
                <a:solidFill>
                  <a:srgbClr val="AFC3D6"/>
                </a:solidFill>
                <a:effectLst/>
                <a:uLnTx/>
                <a:uFillTx/>
                <a:latin typeface="Aptos"/>
                <a:ea typeface="+mn-ea"/>
                <a:cs typeface="+mn-cs"/>
              </a:rPr>
              <a:t>Scaling may be telling us something fundamental about how complex capability can arise from many simple computations.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56032"/>
            <a:ext cx="11201400" cy="54864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SCALING — KEY RESEARCH BEHIND THESE IDEAS</a:t>
            </a:r>
          </a:p>
        </p:txBody>
      </p:sp>
      <p:sp>
        <p:nvSpPr>
          <p:cNvPr id="4" name="TextBox 3"/>
          <p:cNvSpPr txBox="1"/>
          <p:nvPr/>
        </p:nvSpPr>
        <p:spPr>
          <a:xfrm>
            <a:off x="777240" y="1325880"/>
            <a:ext cx="10698480" cy="438912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b="0">
                <a:solidFill>
                  <a:srgbClr val="F0F4F8"/>
                </a:solidFill>
                <a:latin typeface="Aptos"/>
              </a:defRPr>
            </a:pPr>
            <a:r>
              <a:rPr kumimoji="0" sz="1600" b="0" i="0" u="none" strike="noStrike" kern="1200" cap="none" spc="0" normalizeH="0" baseline="0" noProof="0" dirty="0">
                <a:ln>
                  <a:noFill/>
                </a:ln>
                <a:solidFill>
                  <a:srgbClr val="F0F4F8"/>
                </a:solidFill>
                <a:effectLst/>
                <a:uLnTx/>
                <a:uFillTx/>
                <a:latin typeface="Aptos"/>
                <a:ea typeface="+mn-ea"/>
                <a:cs typeface="+mn-cs"/>
              </a:rPr>
              <a:t>Kaplan et al. (2020) — Scaling Laws for Neural Language Models</a:t>
            </a: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Loss follows approximate power laws with model size, dataset size and training compute.</a:t>
            </a:r>
            <a:br>
              <a:rPr kumimoji="0" sz="1600" b="0" i="0" u="none" strike="noStrike" kern="1200" cap="none" spc="0" normalizeH="0" baseline="0" noProof="0" dirty="0">
                <a:ln>
                  <a:noFill/>
                </a:ln>
                <a:solidFill>
                  <a:srgbClr val="F0F4F8"/>
                </a:solidFill>
                <a:effectLst/>
                <a:uLnTx/>
                <a:uFillTx/>
                <a:latin typeface="Aptos"/>
                <a:ea typeface="+mn-ea"/>
                <a:cs typeface="+mn-cs"/>
              </a:rPr>
            </a:b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Wei et al. (2022) — Emergent Abilities of Large Language Models</a:t>
            </a: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Popularized the idea that some capabilities appear only beyond certain model scales.</a:t>
            </a:r>
            <a:br>
              <a:rPr kumimoji="0" sz="1600" b="0" i="0" u="none" strike="noStrike" kern="1200" cap="none" spc="0" normalizeH="0" baseline="0" noProof="0" dirty="0">
                <a:ln>
                  <a:noFill/>
                </a:ln>
                <a:solidFill>
                  <a:srgbClr val="F0F4F8"/>
                </a:solidFill>
                <a:effectLst/>
                <a:uLnTx/>
                <a:uFillTx/>
                <a:latin typeface="Aptos"/>
                <a:ea typeface="+mn-ea"/>
                <a:cs typeface="+mn-cs"/>
              </a:rPr>
            </a:b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Schaeffer, Miranda &amp; Koyejo (2023) — Are Emergent Abilities of Large Language Models a Mirage?</a:t>
            </a: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Showed that discontinuous evaluation metrics can make smooth improvement appear abruptly emergent.</a:t>
            </a:r>
            <a:br>
              <a:rPr kumimoji="0" sz="1600" b="0" i="0" u="none" strike="noStrike" kern="1200" cap="none" spc="0" normalizeH="0" baseline="0" noProof="0" dirty="0">
                <a:ln>
                  <a:noFill/>
                </a:ln>
                <a:solidFill>
                  <a:srgbClr val="F0F4F8"/>
                </a:solidFill>
                <a:effectLst/>
                <a:uLnTx/>
                <a:uFillTx/>
                <a:latin typeface="Aptos"/>
                <a:ea typeface="+mn-ea"/>
                <a:cs typeface="+mn-cs"/>
              </a:rPr>
            </a:b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OpenAI reasoning-model results (2024–2026)</a:t>
            </a:r>
            <a:br>
              <a:rPr kumimoji="0" sz="1600" b="0" i="0" u="none" strike="noStrike" kern="1200" cap="none" spc="0" normalizeH="0" baseline="0" noProof="0" dirty="0">
                <a:ln>
                  <a:noFill/>
                </a:ln>
                <a:solidFill>
                  <a:srgbClr val="F0F4F8"/>
                </a:solidFill>
                <a:effectLst/>
                <a:uLnTx/>
                <a:uFillTx/>
                <a:latin typeface="Aptos"/>
                <a:ea typeface="+mn-ea"/>
                <a:cs typeface="+mn-cs"/>
              </a:rPr>
            </a:br>
            <a:r>
              <a:rPr kumimoji="0" sz="1600" b="0" i="0" u="none" strike="noStrike" kern="1200" cap="none" spc="0" normalizeH="0" baseline="0" noProof="0" dirty="0">
                <a:ln>
                  <a:noFill/>
                </a:ln>
                <a:solidFill>
                  <a:srgbClr val="F0F4F8"/>
                </a:solidFill>
                <a:effectLst/>
                <a:uLnTx/>
                <a:uFillTx/>
                <a:latin typeface="Aptos"/>
                <a:ea typeface="+mn-ea"/>
                <a:cs typeface="+mn-cs"/>
              </a:rPr>
              <a:t>Performance can improve with additional test/inference-time computation on reasoning-heavy tasks.</a:t>
            </a:r>
          </a:p>
        </p:txBody>
      </p:sp>
      <p:sp>
        <p:nvSpPr>
          <p:cNvPr id="5" name="TextBox 4"/>
          <p:cNvSpPr txBox="1"/>
          <p:nvPr/>
        </p:nvSpPr>
        <p:spPr>
          <a:xfrm>
            <a:off x="822960" y="5943600"/>
            <a:ext cx="105156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AFC3D6"/>
                </a:solidFill>
                <a:latin typeface="Aptos"/>
              </a:defRPr>
            </a:pPr>
            <a:r>
              <a:rPr kumimoji="0" sz="1400" b="0" i="0" u="none" strike="noStrike" kern="1200" cap="none" spc="0" normalizeH="0" baseline="0" noProof="0">
                <a:ln>
                  <a:noFill/>
                </a:ln>
                <a:solidFill>
                  <a:srgbClr val="AFC3D6"/>
                </a:solidFill>
                <a:effectLst/>
                <a:uLnTx/>
                <a:uFillTx/>
                <a:latin typeface="Aptos"/>
                <a:ea typeface="+mn-ea"/>
                <a:cs typeface="+mn-cs"/>
              </a:rPr>
              <a:t>The evolution/human-cognition comparison in this deck is an explanatory analogy, not an empirical equivalence.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908928" y="256032"/>
            <a:ext cx="10389383" cy="507831"/>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sng" strike="noStrike" kern="1200" cap="none" spc="0" normalizeH="0" baseline="0" noProof="0" dirty="0">
                <a:ln>
                  <a:noFill/>
                </a:ln>
                <a:solidFill>
                  <a:srgbClr val="F4C34B"/>
                </a:solidFill>
                <a:effectLst/>
                <a:uLnTx/>
                <a:uFillTx/>
                <a:latin typeface="Georgia"/>
                <a:ea typeface="+mn-ea"/>
                <a:cs typeface="+mn-cs"/>
              </a:rPr>
              <a:t>HUMAN INTELLIGENCE — AN EMERGENT CAPABILITY</a:t>
            </a:r>
          </a:p>
        </p:txBody>
      </p:sp>
      <p:sp>
        <p:nvSpPr>
          <p:cNvPr id="4" name="TextBox 3"/>
          <p:cNvSpPr txBox="1"/>
          <p:nvPr/>
        </p:nvSpPr>
        <p:spPr>
          <a:xfrm>
            <a:off x="640080" y="841248"/>
            <a:ext cx="1092708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Extraordinary cognition arises from enormous numbers of interacting biological elements</a:t>
            </a:r>
          </a:p>
        </p:txBody>
      </p:sp>
      <p:sp>
        <p:nvSpPr>
          <p:cNvPr id="5" name="Rounded Rectangle 4"/>
          <p:cNvSpPr/>
          <p:nvPr/>
        </p:nvSpPr>
        <p:spPr>
          <a:xfrm>
            <a:off x="594360" y="1417320"/>
            <a:ext cx="2148840" cy="77724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BIOLOGICAL</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NEURONS</a:t>
            </a:r>
          </a:p>
        </p:txBody>
      </p:sp>
      <p:sp>
        <p:nvSpPr>
          <p:cNvPr id="6" name="TextBox 5"/>
          <p:cNvSpPr txBox="1"/>
          <p:nvPr/>
        </p:nvSpPr>
        <p:spPr>
          <a:xfrm>
            <a:off x="2761488" y="1536192"/>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C34B"/>
                </a:solidFill>
                <a:latin typeface="Aptos"/>
              </a:defRPr>
            </a:pPr>
            <a:r>
              <a:rPr kumimoji="0" sz="2500" b="1" i="0" u="none" strike="noStrike" kern="1200" cap="none" spc="0" normalizeH="0" baseline="0" noProof="0">
                <a:ln>
                  <a:noFill/>
                </a:ln>
                <a:solidFill>
                  <a:srgbClr val="F4C34B"/>
                </a:solidFill>
                <a:effectLst/>
                <a:uLnTx/>
                <a:uFillTx/>
                <a:latin typeface="Aptos"/>
                <a:ea typeface="+mn-ea"/>
                <a:cs typeface="+mn-cs"/>
              </a:rPr>
              <a:t>→</a:t>
            </a:r>
          </a:p>
        </p:txBody>
      </p:sp>
      <p:sp>
        <p:nvSpPr>
          <p:cNvPr id="7" name="Rounded Rectangle 6"/>
          <p:cNvSpPr/>
          <p:nvPr/>
        </p:nvSpPr>
        <p:spPr>
          <a:xfrm>
            <a:off x="3154680" y="1417320"/>
            <a:ext cx="2148840" cy="77724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NETWORKS +</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FEEDBACK</a:t>
            </a:r>
          </a:p>
        </p:txBody>
      </p:sp>
      <p:sp>
        <p:nvSpPr>
          <p:cNvPr id="8" name="TextBox 7"/>
          <p:cNvSpPr txBox="1"/>
          <p:nvPr/>
        </p:nvSpPr>
        <p:spPr>
          <a:xfrm>
            <a:off x="5321808" y="1536192"/>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C34B"/>
                </a:solidFill>
                <a:latin typeface="Aptos"/>
              </a:defRPr>
            </a:pPr>
            <a:r>
              <a:rPr kumimoji="0" sz="2500" b="1" i="0" u="none" strike="noStrike" kern="1200" cap="none" spc="0" normalizeH="0" baseline="0" noProof="0">
                <a:ln>
                  <a:noFill/>
                </a:ln>
                <a:solidFill>
                  <a:srgbClr val="F4C34B"/>
                </a:solidFill>
                <a:effectLst/>
                <a:uLnTx/>
                <a:uFillTx/>
                <a:latin typeface="Aptos"/>
                <a:ea typeface="+mn-ea"/>
                <a:cs typeface="+mn-cs"/>
              </a:rPr>
              <a:t>→</a:t>
            </a:r>
          </a:p>
        </p:txBody>
      </p:sp>
      <p:sp>
        <p:nvSpPr>
          <p:cNvPr id="9" name="Rounded Rectangle 8"/>
          <p:cNvSpPr/>
          <p:nvPr/>
        </p:nvSpPr>
        <p:spPr>
          <a:xfrm>
            <a:off x="5715000" y="1417320"/>
            <a:ext cx="2148840" cy="77724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LEARNING +</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EXPERIENCE</a:t>
            </a:r>
          </a:p>
        </p:txBody>
      </p:sp>
      <p:sp>
        <p:nvSpPr>
          <p:cNvPr id="10" name="TextBox 9"/>
          <p:cNvSpPr txBox="1"/>
          <p:nvPr/>
        </p:nvSpPr>
        <p:spPr>
          <a:xfrm>
            <a:off x="7882127" y="1536192"/>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C34B"/>
                </a:solidFill>
                <a:latin typeface="Aptos"/>
              </a:defRPr>
            </a:pPr>
            <a:r>
              <a:rPr kumimoji="0" sz="2500" b="1" i="0" u="none" strike="noStrike" kern="1200" cap="none" spc="0" normalizeH="0" baseline="0" noProof="0">
                <a:ln>
                  <a:noFill/>
                </a:ln>
                <a:solidFill>
                  <a:srgbClr val="F4C34B"/>
                </a:solidFill>
                <a:effectLst/>
                <a:uLnTx/>
                <a:uFillTx/>
                <a:latin typeface="Aptos"/>
                <a:ea typeface="+mn-ea"/>
                <a:cs typeface="+mn-cs"/>
              </a:rPr>
              <a:t>→</a:t>
            </a:r>
          </a:p>
        </p:txBody>
      </p:sp>
      <p:sp>
        <p:nvSpPr>
          <p:cNvPr id="11" name="Rounded Rectangle 10"/>
          <p:cNvSpPr/>
          <p:nvPr/>
        </p:nvSpPr>
        <p:spPr>
          <a:xfrm>
            <a:off x="8275320" y="1417320"/>
            <a:ext cx="3246120" cy="77724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0F4F8"/>
                </a:solidFill>
                <a:latin typeface="Aptos"/>
              </a:defRPr>
            </a:pPr>
            <a:r>
              <a:rPr kumimoji="0" sz="1600" b="1" i="0" u="none" strike="noStrike" kern="1200" cap="none" spc="0" normalizeH="0" baseline="0" noProof="0">
                <a:ln>
                  <a:noFill/>
                </a:ln>
                <a:solidFill>
                  <a:srgbClr val="F0F4F8"/>
                </a:solidFill>
                <a:effectLst/>
                <a:uLnTx/>
                <a:uFillTx/>
                <a:latin typeface="Aptos"/>
                <a:ea typeface="+mn-ea"/>
                <a:cs typeface="+mn-cs"/>
              </a:rPr>
              <a:t>LANGUAGE • REASONING</a:t>
            </a:r>
            <a:br>
              <a:rPr kumimoji="0" sz="1600" b="1" i="0" u="none" strike="noStrike" kern="1200" cap="none" spc="0" normalizeH="0" baseline="0" noProof="0">
                <a:ln>
                  <a:noFill/>
                </a:ln>
                <a:solidFill>
                  <a:srgbClr val="F0F4F8"/>
                </a:solidFill>
                <a:effectLst/>
                <a:uLnTx/>
                <a:uFillTx/>
                <a:latin typeface="Aptos"/>
                <a:ea typeface="+mn-ea"/>
                <a:cs typeface="+mn-cs"/>
              </a:rPr>
            </a:br>
            <a:r>
              <a:rPr kumimoji="0" sz="1600" b="1" i="0" u="none" strike="noStrike" kern="1200" cap="none" spc="0" normalizeH="0" baseline="0" noProof="0">
                <a:ln>
                  <a:noFill/>
                </a:ln>
                <a:solidFill>
                  <a:srgbClr val="F0F4F8"/>
                </a:solidFill>
                <a:effectLst/>
                <a:uLnTx/>
                <a:uFillTx/>
                <a:latin typeface="Aptos"/>
                <a:ea typeface="+mn-ea"/>
                <a:cs typeface="+mn-cs"/>
              </a:rPr>
              <a:t>PLANNING • CREATIVITY</a:t>
            </a:r>
          </a:p>
        </p:txBody>
      </p:sp>
      <p:sp>
        <p:nvSpPr>
          <p:cNvPr id="12" name="TextBox 11"/>
          <p:cNvSpPr txBox="1"/>
          <p:nvPr/>
        </p:nvSpPr>
        <p:spPr>
          <a:xfrm>
            <a:off x="822960" y="2743200"/>
            <a:ext cx="10515600" cy="65836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F4C34B"/>
                </a:solidFill>
                <a:latin typeface="Aptos"/>
              </a:defRPr>
            </a:pPr>
            <a:r>
              <a:rPr kumimoji="0" sz="2400" b="1" i="0" u="none" strike="noStrike" kern="1200" cap="none" spc="0" normalizeH="0" baseline="0" noProof="0">
                <a:ln>
                  <a:noFill/>
                </a:ln>
                <a:solidFill>
                  <a:srgbClr val="F4C34B"/>
                </a:solidFill>
                <a:effectLst/>
                <a:uLnTx/>
                <a:uFillTx/>
                <a:latin typeface="Aptos"/>
                <a:ea typeface="+mn-ea"/>
                <a:cs typeface="+mn-cs"/>
              </a:rPr>
              <a:t>No individual neuron contains a language, a theorem, or a plan.</a:t>
            </a:r>
          </a:p>
        </p:txBody>
      </p:sp>
      <p:sp>
        <p:nvSpPr>
          <p:cNvPr id="13" name="TextBox 12"/>
          <p:cNvSpPr txBox="1"/>
          <p:nvPr/>
        </p:nvSpPr>
        <p:spPr>
          <a:xfrm>
            <a:off x="914400" y="3657600"/>
            <a:ext cx="10332720" cy="11430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0">
                <a:solidFill>
                  <a:srgbClr val="F0F4F8"/>
                </a:solidFill>
                <a:latin typeface="Aptos"/>
              </a:defRPr>
            </a:pPr>
            <a:r>
              <a:rPr kumimoji="0" sz="2000" b="0" i="0" u="none" strike="noStrike" kern="1200" cap="none" spc="0" normalizeH="0" baseline="0" noProof="0">
                <a:ln>
                  <a:noFill/>
                </a:ln>
                <a:solidFill>
                  <a:srgbClr val="F0F4F8"/>
                </a:solidFill>
                <a:effectLst/>
                <a:uLnTx/>
                <a:uFillTx/>
                <a:latin typeface="Aptos"/>
                <a:ea typeface="+mn-ea"/>
                <a:cs typeface="+mn-cs"/>
              </a:rPr>
              <a:t>Human thought emerges from a biological system shaped by development, sensory experience, social learning, culture, and evolutionary history.</a:t>
            </a:r>
          </a:p>
        </p:txBody>
      </p:sp>
      <p:sp>
        <p:nvSpPr>
          <p:cNvPr id="14" name="TextBox 13"/>
          <p:cNvSpPr txBox="1"/>
          <p:nvPr/>
        </p:nvSpPr>
        <p:spPr>
          <a:xfrm>
            <a:off x="914400" y="507492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58D2F5"/>
                </a:solidFill>
                <a:latin typeface="Aptos"/>
              </a:defRPr>
            </a:pPr>
            <a:r>
              <a:rPr kumimoji="0" sz="2000" b="1" i="0" u="none" strike="noStrike" kern="1200" cap="none" spc="0" normalizeH="0" baseline="0" noProof="0">
                <a:ln>
                  <a:noFill/>
                </a:ln>
                <a:solidFill>
                  <a:srgbClr val="58D2F5"/>
                </a:solidFill>
                <a:effectLst/>
                <a:uLnTx/>
                <a:uFillTx/>
                <a:latin typeface="Aptos"/>
                <a:ea typeface="+mn-ea"/>
                <a:cs typeface="+mn-cs"/>
              </a:rPr>
              <a:t>Emergence: properties of the whole can be qualitatively different from the properties of the individual parts.</a:t>
            </a:r>
          </a:p>
        </p:txBody>
      </p:sp>
      <p:sp>
        <p:nvSpPr>
          <p:cNvPr id="15" name="TextBox 14"/>
          <p:cNvSpPr txBox="1"/>
          <p:nvPr/>
        </p:nvSpPr>
        <p:spPr>
          <a:xfrm>
            <a:off x="822960" y="5989320"/>
            <a:ext cx="1051560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0">
                <a:solidFill>
                  <a:srgbClr val="AFC3D6"/>
                </a:solidFill>
                <a:latin typeface="Aptos"/>
              </a:defRPr>
            </a:pPr>
            <a:r>
              <a:rPr kumimoji="0" sz="1400" b="0" i="0" u="none" strike="noStrike" kern="1200" cap="none" spc="0" normalizeH="0" baseline="0" noProof="0">
                <a:ln>
                  <a:noFill/>
                </a:ln>
                <a:solidFill>
                  <a:srgbClr val="AFC3D6"/>
                </a:solidFill>
                <a:effectLst/>
                <a:uLnTx/>
                <a:uFillTx/>
                <a:latin typeface="Aptos"/>
                <a:ea typeface="+mn-ea"/>
                <a:cs typeface="+mn-cs"/>
              </a:rPr>
              <a:t>This is an analogy for thinking about AI—not evidence that brains and LLMs use the same mechanism.</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57200" y="256032"/>
            <a:ext cx="11292840" cy="566928"/>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AI CAPABILITY — ANOTHER EMERGENT SYSTEM?</a:t>
            </a:r>
          </a:p>
        </p:txBody>
      </p:sp>
      <p:sp>
        <p:nvSpPr>
          <p:cNvPr id="4" name="TextBox 3"/>
          <p:cNvSpPr txBox="1"/>
          <p:nvPr/>
        </p:nvSpPr>
        <p:spPr>
          <a:xfrm>
            <a:off x="640080" y="841248"/>
            <a:ext cx="1092708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Modern LLMs combine simple numerical operations at enormous scale</a:t>
            </a:r>
          </a:p>
        </p:txBody>
      </p:sp>
      <p:sp>
        <p:nvSpPr>
          <p:cNvPr id="5" name="Rounded Rectangle 4"/>
          <p:cNvSpPr/>
          <p:nvPr/>
        </p:nvSpPr>
        <p:spPr>
          <a:xfrm>
            <a:off x="594360" y="1417320"/>
            <a:ext cx="2057400" cy="77724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NUMERICAL</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OPERATIONS</a:t>
            </a:r>
          </a:p>
        </p:txBody>
      </p:sp>
      <p:sp>
        <p:nvSpPr>
          <p:cNvPr id="6" name="TextBox 5"/>
          <p:cNvSpPr txBox="1"/>
          <p:nvPr/>
        </p:nvSpPr>
        <p:spPr>
          <a:xfrm>
            <a:off x="2670048" y="1536192"/>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C34B"/>
                </a:solidFill>
                <a:latin typeface="Aptos"/>
              </a:defRPr>
            </a:pPr>
            <a:r>
              <a:rPr kumimoji="0" sz="2500" b="1" i="0" u="none" strike="noStrike" kern="1200" cap="none" spc="0" normalizeH="0" baseline="0" noProof="0">
                <a:ln>
                  <a:noFill/>
                </a:ln>
                <a:solidFill>
                  <a:srgbClr val="F4C34B"/>
                </a:solidFill>
                <a:effectLst/>
                <a:uLnTx/>
                <a:uFillTx/>
                <a:latin typeface="Aptos"/>
                <a:ea typeface="+mn-ea"/>
                <a:cs typeface="+mn-cs"/>
              </a:rPr>
              <a:t>→</a:t>
            </a:r>
          </a:p>
        </p:txBody>
      </p:sp>
      <p:sp>
        <p:nvSpPr>
          <p:cNvPr id="7" name="Rounded Rectangle 6"/>
          <p:cNvSpPr/>
          <p:nvPr/>
        </p:nvSpPr>
        <p:spPr>
          <a:xfrm>
            <a:off x="3063240" y="1417320"/>
            <a:ext cx="2057400" cy="77724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BILLIONS OF</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PARAMETERS</a:t>
            </a:r>
          </a:p>
        </p:txBody>
      </p:sp>
      <p:sp>
        <p:nvSpPr>
          <p:cNvPr id="8" name="TextBox 7"/>
          <p:cNvSpPr txBox="1"/>
          <p:nvPr/>
        </p:nvSpPr>
        <p:spPr>
          <a:xfrm>
            <a:off x="5138928" y="1536192"/>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C34B"/>
                </a:solidFill>
                <a:latin typeface="Aptos"/>
              </a:defRPr>
            </a:pPr>
            <a:r>
              <a:rPr kumimoji="0" sz="2500" b="1" i="0" u="none" strike="noStrike" kern="1200" cap="none" spc="0" normalizeH="0" baseline="0" noProof="0">
                <a:ln>
                  <a:noFill/>
                </a:ln>
                <a:solidFill>
                  <a:srgbClr val="F4C34B"/>
                </a:solidFill>
                <a:effectLst/>
                <a:uLnTx/>
                <a:uFillTx/>
                <a:latin typeface="Aptos"/>
                <a:ea typeface="+mn-ea"/>
                <a:cs typeface="+mn-cs"/>
              </a:rPr>
              <a:t>→</a:t>
            </a:r>
          </a:p>
        </p:txBody>
      </p:sp>
      <p:sp>
        <p:nvSpPr>
          <p:cNvPr id="9" name="Rounded Rectangle 8"/>
          <p:cNvSpPr/>
          <p:nvPr/>
        </p:nvSpPr>
        <p:spPr>
          <a:xfrm>
            <a:off x="5532120" y="1417320"/>
            <a:ext cx="2057400" cy="77724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TRAINING +</a:t>
            </a:r>
            <a:br>
              <a:rPr kumimoji="0" sz="1800" b="1" i="0" u="none" strike="noStrike" kern="1200" cap="none" spc="0" normalizeH="0" baseline="0" noProof="0">
                <a:ln>
                  <a:noFill/>
                </a:ln>
                <a:solidFill>
                  <a:srgbClr val="F0F4F8"/>
                </a:solidFill>
                <a:effectLst/>
                <a:uLnTx/>
                <a:uFillTx/>
                <a:latin typeface="Aptos"/>
                <a:ea typeface="+mn-ea"/>
                <a:cs typeface="+mn-cs"/>
              </a:rPr>
            </a:br>
            <a:r>
              <a:rPr kumimoji="0" sz="1800" b="1" i="0" u="none" strike="noStrike" kern="1200" cap="none" spc="0" normalizeH="0" baseline="0" noProof="0">
                <a:ln>
                  <a:noFill/>
                </a:ln>
                <a:solidFill>
                  <a:srgbClr val="F0F4F8"/>
                </a:solidFill>
                <a:effectLst/>
                <a:uLnTx/>
                <a:uFillTx/>
                <a:latin typeface="Aptos"/>
                <a:ea typeface="+mn-ea"/>
                <a:cs typeface="+mn-cs"/>
              </a:rPr>
              <a:t>FEEDBACK</a:t>
            </a:r>
          </a:p>
        </p:txBody>
      </p:sp>
      <p:sp>
        <p:nvSpPr>
          <p:cNvPr id="10" name="TextBox 9"/>
          <p:cNvSpPr txBox="1"/>
          <p:nvPr/>
        </p:nvSpPr>
        <p:spPr>
          <a:xfrm>
            <a:off x="7607808" y="1536192"/>
            <a:ext cx="36576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C34B"/>
                </a:solidFill>
                <a:latin typeface="Aptos"/>
              </a:defRPr>
            </a:pPr>
            <a:r>
              <a:rPr kumimoji="0" sz="2500" b="1" i="0" u="none" strike="noStrike" kern="1200" cap="none" spc="0" normalizeH="0" baseline="0" noProof="0">
                <a:ln>
                  <a:noFill/>
                </a:ln>
                <a:solidFill>
                  <a:srgbClr val="F4C34B"/>
                </a:solidFill>
                <a:effectLst/>
                <a:uLnTx/>
                <a:uFillTx/>
                <a:latin typeface="Aptos"/>
                <a:ea typeface="+mn-ea"/>
                <a:cs typeface="+mn-cs"/>
              </a:rPr>
              <a:t>→</a:t>
            </a:r>
          </a:p>
        </p:txBody>
      </p:sp>
      <p:sp>
        <p:nvSpPr>
          <p:cNvPr id="11" name="Rounded Rectangle 10"/>
          <p:cNvSpPr/>
          <p:nvPr/>
        </p:nvSpPr>
        <p:spPr>
          <a:xfrm>
            <a:off x="8001000" y="1417320"/>
            <a:ext cx="3520440" cy="77724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0F4F8"/>
                </a:solidFill>
                <a:latin typeface="Aptos"/>
              </a:defRPr>
            </a:pPr>
            <a:r>
              <a:rPr kumimoji="0" sz="1600" b="1" i="0" u="none" strike="noStrike" kern="1200" cap="none" spc="0" normalizeH="0" baseline="0" noProof="0">
                <a:ln>
                  <a:noFill/>
                </a:ln>
                <a:solidFill>
                  <a:srgbClr val="F0F4F8"/>
                </a:solidFill>
                <a:effectLst/>
                <a:uLnTx/>
                <a:uFillTx/>
                <a:latin typeface="Aptos"/>
                <a:ea typeface="+mn-ea"/>
                <a:cs typeface="+mn-cs"/>
              </a:rPr>
              <a:t>LANGUAGE • CODING</a:t>
            </a:r>
            <a:br>
              <a:rPr kumimoji="0" sz="1600" b="1" i="0" u="none" strike="noStrike" kern="1200" cap="none" spc="0" normalizeH="0" baseline="0" noProof="0">
                <a:ln>
                  <a:noFill/>
                </a:ln>
                <a:solidFill>
                  <a:srgbClr val="F0F4F8"/>
                </a:solidFill>
                <a:effectLst/>
                <a:uLnTx/>
                <a:uFillTx/>
                <a:latin typeface="Aptos"/>
                <a:ea typeface="+mn-ea"/>
                <a:cs typeface="+mn-cs"/>
              </a:rPr>
            </a:br>
            <a:r>
              <a:rPr kumimoji="0" sz="1600" b="1" i="0" u="none" strike="noStrike" kern="1200" cap="none" spc="0" normalizeH="0" baseline="0" noProof="0">
                <a:ln>
                  <a:noFill/>
                </a:ln>
                <a:solidFill>
                  <a:srgbClr val="F0F4F8"/>
                </a:solidFill>
                <a:effectLst/>
                <a:uLnTx/>
                <a:uFillTx/>
                <a:latin typeface="Aptos"/>
                <a:ea typeface="+mn-ea"/>
                <a:cs typeface="+mn-cs"/>
              </a:rPr>
              <a:t>REASONING • TOOL USE</a:t>
            </a:r>
          </a:p>
        </p:txBody>
      </p:sp>
      <p:sp>
        <p:nvSpPr>
          <p:cNvPr id="12" name="TextBox 11"/>
          <p:cNvSpPr txBox="1"/>
          <p:nvPr/>
        </p:nvSpPr>
        <p:spPr>
          <a:xfrm>
            <a:off x="914400" y="2655660"/>
            <a:ext cx="10332720" cy="769441"/>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4C34B"/>
                </a:solidFill>
                <a:latin typeface="Aptos"/>
              </a:defRPr>
            </a:pPr>
            <a:r>
              <a:rPr kumimoji="0" sz="2200" b="1" i="0" u="none" strike="noStrike" kern="1200" cap="none" spc="0" normalizeH="0" baseline="0" noProof="0" dirty="0">
                <a:ln>
                  <a:noFill/>
                </a:ln>
                <a:solidFill>
                  <a:srgbClr val="F4C34B"/>
                </a:solidFill>
                <a:effectLst/>
                <a:uLnTx/>
                <a:uFillTx/>
                <a:latin typeface="Aptos"/>
                <a:ea typeface="+mn-ea"/>
                <a:cs typeface="+mn-cs"/>
              </a:rPr>
              <a:t>Scaling repeatedly produces capabilities </a:t>
            </a:r>
            <a:endParaRPr kumimoji="0" lang="en-US" sz="2200" b="1" i="0" u="none" strike="noStrike" kern="1200" cap="none" spc="0" normalizeH="0" baseline="0" noProof="0" dirty="0">
              <a:ln>
                <a:noFill/>
              </a:ln>
              <a:solidFill>
                <a:srgbClr val="F4C34B"/>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4C34B"/>
                </a:solidFill>
                <a:latin typeface="Aptos"/>
              </a:defRPr>
            </a:pPr>
            <a:r>
              <a:rPr kumimoji="0" sz="2200" b="1" i="0" u="none" strike="noStrike" kern="1200" cap="none" spc="0" normalizeH="0" baseline="0" noProof="0" dirty="0">
                <a:ln>
                  <a:noFill/>
                </a:ln>
                <a:solidFill>
                  <a:srgbClr val="F4C34B"/>
                </a:solidFill>
                <a:effectLst/>
                <a:uLnTx/>
                <a:uFillTx/>
                <a:latin typeface="Aptos"/>
                <a:ea typeface="+mn-ea"/>
                <a:cs typeface="+mn-cs"/>
              </a:rPr>
              <a:t>not obvious from inspecting one artificial unit.</a:t>
            </a:r>
          </a:p>
        </p:txBody>
      </p:sp>
      <p:sp>
        <p:nvSpPr>
          <p:cNvPr id="13" name="TextBox 12"/>
          <p:cNvSpPr txBox="1"/>
          <p:nvPr/>
        </p:nvSpPr>
        <p:spPr>
          <a:xfrm>
            <a:off x="914400" y="3611880"/>
            <a:ext cx="10332720" cy="10972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0">
                <a:solidFill>
                  <a:srgbClr val="F0F4F8"/>
                </a:solidFill>
                <a:latin typeface="Aptos"/>
              </a:defRPr>
            </a:pPr>
            <a:r>
              <a:rPr kumimoji="0" sz="1900" b="0" i="0" u="none" strike="noStrike" kern="1200" cap="none" spc="0" normalizeH="0" baseline="0" noProof="0">
                <a:ln>
                  <a:noFill/>
                </a:ln>
                <a:solidFill>
                  <a:srgbClr val="F0F4F8"/>
                </a:solidFill>
                <a:effectLst/>
                <a:uLnTx/>
                <a:uFillTx/>
                <a:latin typeface="Aptos"/>
                <a:ea typeface="+mn-ea"/>
                <a:cs typeface="+mn-cs"/>
              </a:rPr>
              <a:t>Some reported abilities appear suddenly at particular scales; other research shows that the apparent threshold can depend strongly on how performance is measured.</a:t>
            </a:r>
          </a:p>
        </p:txBody>
      </p:sp>
      <p:sp>
        <p:nvSpPr>
          <p:cNvPr id="14" name="TextBox 13"/>
          <p:cNvSpPr txBox="1"/>
          <p:nvPr/>
        </p:nvSpPr>
        <p:spPr>
          <a:xfrm>
            <a:off x="914400" y="4983480"/>
            <a:ext cx="103327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58D2F5"/>
                </a:solidFill>
                <a:latin typeface="Aptos"/>
              </a:defRPr>
            </a:pPr>
            <a:r>
              <a:rPr kumimoji="0" sz="1900" b="1" i="0" u="none" strike="noStrike" kern="1200" cap="none" spc="0" normalizeH="0" baseline="0" noProof="0">
                <a:ln>
                  <a:noFill/>
                </a:ln>
                <a:solidFill>
                  <a:srgbClr val="58D2F5"/>
                </a:solidFill>
                <a:effectLst/>
                <a:uLnTx/>
                <a:uFillTx/>
                <a:latin typeface="Aptos"/>
                <a:ea typeface="+mn-ea"/>
                <a:cs typeface="+mn-cs"/>
              </a:rPr>
              <a:t>The open question is not whether larger systems can become more capable—they can—but how far this process can continue and what mechanisms ultimately limit it.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57200" y="256032"/>
            <a:ext cx="11292840" cy="566928"/>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IF SCALING CONTINUES — WHAT EMERGES NEXT?</a:t>
            </a:r>
          </a:p>
        </p:txBody>
      </p:sp>
      <p:sp>
        <p:nvSpPr>
          <p:cNvPr id="4" name="TextBox 3"/>
          <p:cNvSpPr txBox="1"/>
          <p:nvPr/>
        </p:nvSpPr>
        <p:spPr>
          <a:xfrm>
            <a:off x="640080" y="841248"/>
            <a:ext cx="1092708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A scientific question, not a prediction</a:t>
            </a:r>
          </a:p>
        </p:txBody>
      </p:sp>
      <p:sp>
        <p:nvSpPr>
          <p:cNvPr id="5" name="Rounded Rectangle 4"/>
          <p:cNvSpPr/>
          <p:nvPr/>
        </p:nvSpPr>
        <p:spPr>
          <a:xfrm>
            <a:off x="640080" y="1417320"/>
            <a:ext cx="205740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MORE DATA</a:t>
            </a:r>
          </a:p>
        </p:txBody>
      </p:sp>
      <p:sp>
        <p:nvSpPr>
          <p:cNvPr id="6" name="Rounded Rectangle 5"/>
          <p:cNvSpPr/>
          <p:nvPr/>
        </p:nvSpPr>
        <p:spPr>
          <a:xfrm>
            <a:off x="2926080" y="1417320"/>
            <a:ext cx="205740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MORE COMPUTE</a:t>
            </a:r>
          </a:p>
        </p:txBody>
      </p:sp>
      <p:sp>
        <p:nvSpPr>
          <p:cNvPr id="7" name="Rounded Rectangle 6"/>
          <p:cNvSpPr/>
          <p:nvPr/>
        </p:nvSpPr>
        <p:spPr>
          <a:xfrm>
            <a:off x="5212080" y="1417320"/>
            <a:ext cx="205740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BETTER MODELS</a:t>
            </a:r>
          </a:p>
        </p:txBody>
      </p:sp>
      <p:sp>
        <p:nvSpPr>
          <p:cNvPr id="8" name="Rounded Rectangle 7"/>
          <p:cNvSpPr/>
          <p:nvPr/>
        </p:nvSpPr>
        <p:spPr>
          <a:xfrm>
            <a:off x="7498079" y="1417320"/>
            <a:ext cx="2057400" cy="73152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F0F4F8"/>
                </a:solidFill>
                <a:latin typeface="Aptos"/>
              </a:defRPr>
            </a:pPr>
            <a:r>
              <a:rPr kumimoji="0" sz="1600" b="1" i="0" u="none" strike="noStrike" kern="1200" cap="none" spc="0" normalizeH="0" baseline="0" noProof="0">
                <a:ln>
                  <a:noFill/>
                </a:ln>
                <a:solidFill>
                  <a:srgbClr val="F0F4F8"/>
                </a:solidFill>
                <a:effectLst/>
                <a:uLnTx/>
                <a:uFillTx/>
                <a:latin typeface="Aptos"/>
                <a:ea typeface="+mn-ea"/>
                <a:cs typeface="+mn-cs"/>
              </a:rPr>
              <a:t>MORE TEST-TIME</a:t>
            </a:r>
            <a:br>
              <a:rPr kumimoji="0" sz="1600" b="1" i="0" u="none" strike="noStrike" kern="1200" cap="none" spc="0" normalizeH="0" baseline="0" noProof="0">
                <a:ln>
                  <a:noFill/>
                </a:ln>
                <a:solidFill>
                  <a:srgbClr val="F0F4F8"/>
                </a:solidFill>
                <a:effectLst/>
                <a:uLnTx/>
                <a:uFillTx/>
                <a:latin typeface="Aptos"/>
                <a:ea typeface="+mn-ea"/>
                <a:cs typeface="+mn-cs"/>
              </a:rPr>
            </a:br>
            <a:r>
              <a:rPr kumimoji="0" sz="1600" b="1" i="0" u="none" strike="noStrike" kern="1200" cap="none" spc="0" normalizeH="0" baseline="0" noProof="0">
                <a:ln>
                  <a:noFill/>
                </a:ln>
                <a:solidFill>
                  <a:srgbClr val="F0F4F8"/>
                </a:solidFill>
                <a:effectLst/>
                <a:uLnTx/>
                <a:uFillTx/>
                <a:latin typeface="Aptos"/>
                <a:ea typeface="+mn-ea"/>
                <a:cs typeface="+mn-cs"/>
              </a:rPr>
              <a:t>COMPUTE</a:t>
            </a:r>
          </a:p>
        </p:txBody>
      </p:sp>
      <p:sp>
        <p:nvSpPr>
          <p:cNvPr id="9" name="TextBox 8"/>
          <p:cNvSpPr txBox="1"/>
          <p:nvPr/>
        </p:nvSpPr>
        <p:spPr>
          <a:xfrm>
            <a:off x="9646920" y="1536192"/>
            <a:ext cx="41148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600" b="1">
                <a:solidFill>
                  <a:srgbClr val="F4C34B"/>
                </a:solidFill>
                <a:latin typeface="Aptos"/>
              </a:defRPr>
            </a:pPr>
            <a:r>
              <a:rPr kumimoji="0" sz="2600" b="1" i="0" u="none" strike="noStrike" kern="1200" cap="none" spc="0" normalizeH="0" baseline="0" noProof="0">
                <a:ln>
                  <a:noFill/>
                </a:ln>
                <a:solidFill>
                  <a:srgbClr val="F4C34B"/>
                </a:solidFill>
                <a:effectLst/>
                <a:uLnTx/>
                <a:uFillTx/>
                <a:latin typeface="Aptos"/>
                <a:ea typeface="+mn-ea"/>
                <a:cs typeface="+mn-cs"/>
              </a:rPr>
              <a:t>→</a:t>
            </a:r>
          </a:p>
        </p:txBody>
      </p:sp>
      <p:sp>
        <p:nvSpPr>
          <p:cNvPr id="10" name="Rounded Rectangle 9"/>
          <p:cNvSpPr/>
          <p:nvPr/>
        </p:nvSpPr>
        <p:spPr>
          <a:xfrm>
            <a:off x="10058400" y="1298448"/>
            <a:ext cx="1508760" cy="96012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3400" b="1">
                <a:solidFill>
                  <a:srgbClr val="F0F4F8"/>
                </a:solidFill>
                <a:latin typeface="Aptos"/>
              </a:defRPr>
            </a:pPr>
            <a:r>
              <a:rPr kumimoji="0" sz="3400" b="1" i="0" u="none" strike="noStrike" kern="1200" cap="none" spc="0" normalizeH="0" baseline="0" noProof="0">
                <a:ln>
                  <a:noFill/>
                </a:ln>
                <a:solidFill>
                  <a:srgbClr val="F0F4F8"/>
                </a:solidFill>
                <a:effectLst/>
                <a:uLnTx/>
                <a:uFillTx/>
                <a:latin typeface="Aptos"/>
                <a:ea typeface="+mn-ea"/>
                <a:cs typeface="+mn-cs"/>
              </a:rPr>
              <a:t>?</a:t>
            </a:r>
          </a:p>
        </p:txBody>
      </p:sp>
      <p:sp>
        <p:nvSpPr>
          <p:cNvPr id="11" name="TextBox 10"/>
          <p:cNvSpPr txBox="1"/>
          <p:nvPr/>
        </p:nvSpPr>
        <p:spPr>
          <a:xfrm>
            <a:off x="914400" y="260604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300" b="1">
                <a:solidFill>
                  <a:srgbClr val="F4C34B"/>
                </a:solidFill>
                <a:latin typeface="Aptos"/>
              </a:defRPr>
            </a:pPr>
            <a:r>
              <a:rPr kumimoji="0" sz="2300" b="1" i="0" u="none" strike="noStrike" kern="1200" cap="none" spc="0" normalizeH="0" baseline="0" noProof="0">
                <a:ln>
                  <a:noFill/>
                </a:ln>
                <a:solidFill>
                  <a:srgbClr val="F4C34B"/>
                </a:solidFill>
                <a:effectLst/>
                <a:uLnTx/>
                <a:uFillTx/>
                <a:latin typeface="Aptos"/>
                <a:ea typeface="+mn-ea"/>
                <a:cs typeface="+mn-cs"/>
              </a:rPr>
              <a:t>“Give the trained model more computation while it is solving a problem.”</a:t>
            </a:r>
          </a:p>
        </p:txBody>
      </p:sp>
      <p:sp>
        <p:nvSpPr>
          <p:cNvPr id="12" name="TextBox 11"/>
          <p:cNvSpPr txBox="1"/>
          <p:nvPr/>
        </p:nvSpPr>
        <p:spPr>
          <a:xfrm>
            <a:off x="914400" y="3474720"/>
            <a:ext cx="10332720" cy="7315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More searching • more checking • more tool use • more alternative solutions • more revision</a:t>
            </a:r>
          </a:p>
        </p:txBody>
      </p:sp>
      <p:sp>
        <p:nvSpPr>
          <p:cNvPr id="13" name="TextBox 12"/>
          <p:cNvSpPr txBox="1"/>
          <p:nvPr/>
        </p:nvSpPr>
        <p:spPr>
          <a:xfrm>
            <a:off x="914400" y="443484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AFC3D6"/>
                </a:solidFill>
                <a:latin typeface="Aptos"/>
              </a:defRPr>
            </a:pPr>
            <a:r>
              <a:rPr kumimoji="0" sz="1800" b="1" i="0" u="none" strike="noStrike" kern="1200" cap="none" spc="0" normalizeH="0" baseline="0" noProof="0">
                <a:ln>
                  <a:noFill/>
                </a:ln>
                <a:solidFill>
                  <a:srgbClr val="AFC3D6"/>
                </a:solidFill>
                <a:effectLst/>
                <a:uLnTx/>
                <a:uFillTx/>
                <a:latin typeface="Aptos"/>
                <a:ea typeface="+mn-ea"/>
                <a:cs typeface="+mn-cs"/>
              </a:rPr>
              <a:t>Possible future result:</a:t>
            </a:r>
          </a:p>
        </p:txBody>
      </p:sp>
      <p:sp>
        <p:nvSpPr>
          <p:cNvPr id="14" name="TextBox 13"/>
          <p:cNvSpPr txBox="1"/>
          <p:nvPr/>
        </p:nvSpPr>
        <p:spPr>
          <a:xfrm>
            <a:off x="914400" y="489204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400" b="1">
                <a:solidFill>
                  <a:srgbClr val="58D2F5"/>
                </a:solidFill>
                <a:latin typeface="Aptos"/>
              </a:defRPr>
            </a:pPr>
            <a:r>
              <a:rPr kumimoji="0" sz="2400" b="1" i="0" u="none" strike="noStrike" kern="1200" cap="none" spc="0" normalizeH="0" baseline="0" noProof="0">
                <a:ln>
                  <a:noFill/>
                </a:ln>
                <a:solidFill>
                  <a:srgbClr val="58D2F5"/>
                </a:solidFill>
                <a:effectLst/>
                <a:uLnTx/>
                <a:uFillTx/>
                <a:latin typeface="Aptos"/>
                <a:ea typeface="+mn-ea"/>
                <a:cs typeface="+mn-cs"/>
              </a:rPr>
              <a:t>SUPERHUMAN PERFORMANCE ACROSS AN INCREASING RANGE OF COGNITIVE TASKS?</a:t>
            </a:r>
          </a:p>
        </p:txBody>
      </p:sp>
      <p:sp>
        <p:nvSpPr>
          <p:cNvPr id="15" name="TextBox 14"/>
          <p:cNvSpPr txBox="1"/>
          <p:nvPr/>
        </p:nvSpPr>
        <p:spPr>
          <a:xfrm>
            <a:off x="822960" y="5897880"/>
            <a:ext cx="1051560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1">
                <a:solidFill>
                  <a:srgbClr val="F28787"/>
                </a:solidFill>
                <a:latin typeface="Aptos"/>
              </a:defRPr>
            </a:pPr>
            <a:r>
              <a:rPr kumimoji="0" sz="1400" b="1" i="0" u="none" strike="noStrike" kern="1200" cap="none" spc="0" normalizeH="0" baseline="0" noProof="0">
                <a:ln>
                  <a:noFill/>
                </a:ln>
                <a:solidFill>
                  <a:srgbClr val="F28787"/>
                </a:solidFill>
                <a:effectLst/>
                <a:uLnTx/>
                <a:uFillTx/>
                <a:latin typeface="Aptos"/>
                <a:ea typeface="+mn-ea"/>
                <a:cs typeface="+mn-cs"/>
              </a:rPr>
              <a:t>Scaling laws support continued improvement over studied ranges; they do not prove unlimited scaling or inevitable superintelligence.</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247426" y="256032"/>
            <a:ext cx="11661289" cy="36779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1790" b="1" i="0" u="none" strike="noStrike" kern="1200" cap="none" spc="0" normalizeH="0" baseline="0" noProof="0" dirty="0">
                <a:ln>
                  <a:noFill/>
                </a:ln>
                <a:solidFill>
                  <a:srgbClr val="F4C34B"/>
                </a:solidFill>
                <a:effectLst/>
                <a:uLnTx/>
                <a:uFillTx/>
                <a:latin typeface="Georgia"/>
                <a:ea typeface="+mn-ea"/>
                <a:cs typeface="+mn-cs"/>
              </a:rPr>
              <a:t>SUPERHUMAN INTELLIGENCE — CAPABILITY IS NOT THE WHOLE QUESTION</a:t>
            </a:r>
          </a:p>
        </p:txBody>
      </p:sp>
      <p:sp>
        <p:nvSpPr>
          <p:cNvPr id="4" name="TextBox 3"/>
          <p:cNvSpPr txBox="1"/>
          <p:nvPr/>
        </p:nvSpPr>
        <p:spPr>
          <a:xfrm>
            <a:off x="640080" y="841248"/>
            <a:ext cx="1092708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What happens depends on more than how intelligent the system becomes</a:t>
            </a:r>
          </a:p>
        </p:txBody>
      </p:sp>
      <p:sp>
        <p:nvSpPr>
          <p:cNvPr id="5" name="Rounded Rectangle 4"/>
          <p:cNvSpPr/>
          <p:nvPr/>
        </p:nvSpPr>
        <p:spPr>
          <a:xfrm>
            <a:off x="685800" y="1508760"/>
            <a:ext cx="2331720" cy="914400"/>
          </a:xfrm>
          <a:prstGeom prst="roundRect">
            <a:avLst/>
          </a:prstGeom>
          <a:solidFill>
            <a:srgbClr val="0C1C2D"/>
          </a:solidFill>
          <a:ln w="19050">
            <a:solidFill>
              <a:srgbClr val="58D2F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0F4F8"/>
                </a:solidFill>
                <a:latin typeface="Aptos"/>
              </a:defRPr>
            </a:pPr>
            <a:r>
              <a:rPr kumimoji="0" sz="1900" b="1" i="0" u="none" strike="noStrike" kern="1200" cap="none" spc="0" normalizeH="0" baseline="0" noProof="0">
                <a:ln>
                  <a:noFill/>
                </a:ln>
                <a:solidFill>
                  <a:srgbClr val="F0F4F8"/>
                </a:solidFill>
                <a:effectLst/>
                <a:uLnTx/>
                <a:uFillTx/>
                <a:latin typeface="Aptos"/>
                <a:ea typeface="+mn-ea"/>
                <a:cs typeface="+mn-cs"/>
              </a:rPr>
              <a:t>CAPABILITY</a:t>
            </a:r>
          </a:p>
        </p:txBody>
      </p:sp>
      <p:sp>
        <p:nvSpPr>
          <p:cNvPr id="6" name="Rounded Rectangle 5"/>
          <p:cNvSpPr/>
          <p:nvPr/>
        </p:nvSpPr>
        <p:spPr>
          <a:xfrm>
            <a:off x="3474720" y="1508760"/>
            <a:ext cx="2331720" cy="914400"/>
          </a:xfrm>
          <a:prstGeom prst="roundRect">
            <a:avLst/>
          </a:prstGeom>
          <a:solidFill>
            <a:srgbClr val="0C1C2D"/>
          </a:solidFill>
          <a:ln w="19050">
            <a:solidFill>
              <a:srgbClr val="F4C34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0F4F8"/>
                </a:solidFill>
                <a:latin typeface="Aptos"/>
              </a:defRPr>
            </a:pPr>
            <a:r>
              <a:rPr kumimoji="0" sz="1900" b="1" i="0" u="none" strike="noStrike" kern="1200" cap="none" spc="0" normalizeH="0" baseline="0" noProof="0">
                <a:ln>
                  <a:noFill/>
                </a:ln>
                <a:solidFill>
                  <a:srgbClr val="F0F4F8"/>
                </a:solidFill>
                <a:effectLst/>
                <a:uLnTx/>
                <a:uFillTx/>
                <a:latin typeface="Aptos"/>
                <a:ea typeface="+mn-ea"/>
                <a:cs typeface="+mn-cs"/>
              </a:rPr>
              <a:t>GOALS</a:t>
            </a:r>
          </a:p>
        </p:txBody>
      </p:sp>
      <p:sp>
        <p:nvSpPr>
          <p:cNvPr id="7" name="Rounded Rectangle 6"/>
          <p:cNvSpPr/>
          <p:nvPr/>
        </p:nvSpPr>
        <p:spPr>
          <a:xfrm>
            <a:off x="6263640" y="1508760"/>
            <a:ext cx="2331720" cy="91440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0F4F8"/>
                </a:solidFill>
                <a:latin typeface="Aptos"/>
              </a:defRPr>
            </a:pPr>
            <a:r>
              <a:rPr kumimoji="0" sz="1900" b="1" i="0" u="none" strike="noStrike" kern="1200" cap="none" spc="0" normalizeH="0" baseline="0" noProof="0">
                <a:ln>
                  <a:noFill/>
                </a:ln>
                <a:solidFill>
                  <a:srgbClr val="F0F4F8"/>
                </a:solidFill>
                <a:effectLst/>
                <a:uLnTx/>
                <a:uFillTx/>
                <a:latin typeface="Aptos"/>
                <a:ea typeface="+mn-ea"/>
                <a:cs typeface="+mn-cs"/>
              </a:rPr>
              <a:t>AUTONOMY</a:t>
            </a:r>
          </a:p>
        </p:txBody>
      </p:sp>
      <p:sp>
        <p:nvSpPr>
          <p:cNvPr id="8" name="Rounded Rectangle 7"/>
          <p:cNvSpPr/>
          <p:nvPr/>
        </p:nvSpPr>
        <p:spPr>
          <a:xfrm>
            <a:off x="9052559" y="1508760"/>
            <a:ext cx="2331720" cy="914400"/>
          </a:xfrm>
          <a:prstGeom prst="roundRect">
            <a:avLst/>
          </a:prstGeom>
          <a:solidFill>
            <a:srgbClr val="0C1C2D"/>
          </a:solidFill>
          <a:ln w="19050">
            <a:solidFill>
              <a:srgbClr val="F28787"/>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F0F4F8"/>
                </a:solidFill>
                <a:latin typeface="Aptos"/>
              </a:defRPr>
            </a:pPr>
            <a:r>
              <a:rPr kumimoji="0" sz="1900" b="1" i="0" u="none" strike="noStrike" kern="1200" cap="none" spc="0" normalizeH="0" baseline="0" noProof="0">
                <a:ln>
                  <a:noFill/>
                </a:ln>
                <a:solidFill>
                  <a:srgbClr val="F0F4F8"/>
                </a:solidFill>
                <a:effectLst/>
                <a:uLnTx/>
                <a:uFillTx/>
                <a:latin typeface="Aptos"/>
                <a:ea typeface="+mn-ea"/>
                <a:cs typeface="+mn-cs"/>
              </a:rPr>
              <a:t>HUMAN</a:t>
            </a:r>
            <a:br>
              <a:rPr kumimoji="0" sz="1900" b="1" i="0" u="none" strike="noStrike" kern="1200" cap="none" spc="0" normalizeH="0" baseline="0" noProof="0">
                <a:ln>
                  <a:noFill/>
                </a:ln>
                <a:solidFill>
                  <a:srgbClr val="F0F4F8"/>
                </a:solidFill>
                <a:effectLst/>
                <a:uLnTx/>
                <a:uFillTx/>
                <a:latin typeface="Aptos"/>
                <a:ea typeface="+mn-ea"/>
                <a:cs typeface="+mn-cs"/>
              </a:rPr>
            </a:br>
            <a:r>
              <a:rPr kumimoji="0" sz="1900" b="1" i="0" u="none" strike="noStrike" kern="1200" cap="none" spc="0" normalizeH="0" baseline="0" noProof="0">
                <a:ln>
                  <a:noFill/>
                </a:ln>
                <a:solidFill>
                  <a:srgbClr val="F0F4F8"/>
                </a:solidFill>
                <a:effectLst/>
                <a:uLnTx/>
                <a:uFillTx/>
                <a:latin typeface="Aptos"/>
                <a:ea typeface="+mn-ea"/>
                <a:cs typeface="+mn-cs"/>
              </a:rPr>
              <a:t>CONTROL</a:t>
            </a:r>
          </a:p>
        </p:txBody>
      </p:sp>
      <p:sp>
        <p:nvSpPr>
          <p:cNvPr id="9" name="TextBox 8"/>
          <p:cNvSpPr txBox="1"/>
          <p:nvPr/>
        </p:nvSpPr>
        <p:spPr>
          <a:xfrm>
            <a:off x="914400" y="2777877"/>
            <a:ext cx="1033272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0">
                <a:solidFill>
                  <a:srgbClr val="F0F4F8"/>
                </a:solidFill>
                <a:latin typeface="Aptos"/>
              </a:defRPr>
            </a:pPr>
            <a:r>
              <a:rPr kumimoji="0" sz="2000" b="0" i="0" u="none" strike="noStrike" kern="1200" cap="none" spc="0" normalizeH="0" baseline="0" noProof="0" dirty="0">
                <a:ln>
                  <a:noFill/>
                </a:ln>
                <a:solidFill>
                  <a:srgbClr val="F0F4F8"/>
                </a:solidFill>
                <a:effectLst/>
                <a:uLnTx/>
                <a:uFillTx/>
                <a:latin typeface="Aptos"/>
                <a:ea typeface="+mn-ea"/>
                <a:cs typeface="+mn-cs"/>
              </a:rPr>
              <a:t>A highly capable system could be extraordinarily beneficial </a:t>
            </a:r>
            <a:endParaRPr kumimoji="0" lang="en-US" sz="2000" b="0" i="0" u="none" strike="noStrike" kern="1200" cap="none" spc="0" normalizeH="0" baseline="0" noProof="0" dirty="0">
              <a:ln>
                <a:noFill/>
              </a:ln>
              <a:solidFill>
                <a:srgbClr val="F0F4F8"/>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000" b="0">
                <a:solidFill>
                  <a:srgbClr val="F0F4F8"/>
                </a:solidFill>
                <a:latin typeface="Aptos"/>
              </a:defRPr>
            </a:pPr>
            <a:r>
              <a:rPr kumimoji="0" sz="2000" b="0" i="0" u="none" strike="noStrike" kern="1200" cap="none" spc="0" normalizeH="0" baseline="0" noProof="0" dirty="0">
                <a:ln>
                  <a:noFill/>
                </a:ln>
                <a:solidFill>
                  <a:srgbClr val="F0F4F8"/>
                </a:solidFill>
                <a:effectLst/>
                <a:uLnTx/>
                <a:uFillTx/>
                <a:latin typeface="Aptos"/>
                <a:ea typeface="+mn-ea"/>
                <a:cs typeface="+mn-cs"/>
              </a:rPr>
              <a:t>if its objectives and actions remain reliably directed.</a:t>
            </a:r>
          </a:p>
        </p:txBody>
      </p:sp>
      <p:sp>
        <p:nvSpPr>
          <p:cNvPr id="10" name="TextBox 9"/>
          <p:cNvSpPr txBox="1"/>
          <p:nvPr/>
        </p:nvSpPr>
        <p:spPr>
          <a:xfrm>
            <a:off x="914400" y="3692277"/>
            <a:ext cx="10332720" cy="70788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4C34B"/>
                </a:solidFill>
                <a:latin typeface="Aptos"/>
              </a:defRPr>
            </a:pPr>
            <a:r>
              <a:rPr kumimoji="0" sz="2000" b="1" i="0" u="none" strike="noStrike" kern="1200" cap="none" spc="0" normalizeH="0" baseline="0" noProof="0" dirty="0">
                <a:ln>
                  <a:noFill/>
                </a:ln>
                <a:solidFill>
                  <a:srgbClr val="F4C34B"/>
                </a:solidFill>
                <a:effectLst/>
                <a:uLnTx/>
                <a:uFillTx/>
                <a:latin typeface="Aptos"/>
                <a:ea typeface="+mn-ea"/>
                <a:cs typeface="+mn-cs"/>
              </a:rPr>
              <a:t>But greater problem-solving ability does not automatically imply </a:t>
            </a:r>
            <a:endParaRPr kumimoji="0" lang="en-US" sz="2000" b="1" i="0" u="none" strike="noStrike" kern="1200" cap="none" spc="0" normalizeH="0" baseline="0" noProof="0" dirty="0">
              <a:ln>
                <a:noFill/>
              </a:ln>
              <a:solidFill>
                <a:srgbClr val="F4C34B"/>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F4C34B"/>
                </a:solidFill>
                <a:latin typeface="Aptos"/>
              </a:defRPr>
            </a:pPr>
            <a:r>
              <a:rPr kumimoji="0" sz="2000" b="1" i="0" u="none" strike="noStrike" kern="1200" cap="none" spc="0" normalizeH="0" baseline="0" noProof="0" dirty="0">
                <a:ln>
                  <a:noFill/>
                </a:ln>
                <a:solidFill>
                  <a:srgbClr val="F4C34B"/>
                </a:solidFill>
                <a:effectLst/>
                <a:uLnTx/>
                <a:uFillTx/>
                <a:latin typeface="Aptos"/>
                <a:ea typeface="+mn-ea"/>
                <a:cs typeface="+mn-cs"/>
              </a:rPr>
              <a:t>greater agreement with human intentions or values.</a:t>
            </a:r>
          </a:p>
        </p:txBody>
      </p:sp>
      <p:sp>
        <p:nvSpPr>
          <p:cNvPr id="11" name="TextBox 10"/>
          <p:cNvSpPr txBox="1"/>
          <p:nvPr/>
        </p:nvSpPr>
        <p:spPr>
          <a:xfrm>
            <a:off x="914400" y="4663440"/>
            <a:ext cx="103327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900" b="1">
                <a:solidFill>
                  <a:srgbClr val="58D2F5"/>
                </a:solidFill>
                <a:latin typeface="Aptos"/>
              </a:defRPr>
            </a:pPr>
            <a:r>
              <a:rPr kumimoji="0" sz="1900" b="1" i="0" u="none" strike="noStrike" kern="1200" cap="none" spc="0" normalizeH="0" baseline="0" noProof="0">
                <a:ln>
                  <a:noFill/>
                </a:ln>
                <a:solidFill>
                  <a:srgbClr val="58D2F5"/>
                </a:solidFill>
                <a:effectLst/>
                <a:uLnTx/>
                <a:uFillTx/>
                <a:latin typeface="Aptos"/>
                <a:ea typeface="+mn-ea"/>
                <a:cs typeface="+mn-cs"/>
              </a:rPr>
              <a:t>The control problem asks whether humans can specify objectives, supervise behavior, correct mistakes, and retain meaningful authority as capability rises.</a:t>
            </a:r>
          </a:p>
        </p:txBody>
      </p:sp>
      <p:sp>
        <p:nvSpPr>
          <p:cNvPr id="12" name="TextBox 11"/>
          <p:cNvSpPr txBox="1"/>
          <p:nvPr/>
        </p:nvSpPr>
        <p:spPr>
          <a:xfrm>
            <a:off x="822960" y="5806440"/>
            <a:ext cx="1051560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AFC3D6"/>
                </a:solidFill>
                <a:latin typeface="Aptos"/>
              </a:defRPr>
            </a:pPr>
            <a:r>
              <a:rPr kumimoji="0" sz="1600" b="1" i="0" u="none" strike="noStrike" kern="1200" cap="none" spc="0" normalizeH="0" baseline="0" noProof="0">
                <a:ln>
                  <a:noFill/>
                </a:ln>
                <a:solidFill>
                  <a:srgbClr val="AFC3D6"/>
                </a:solidFill>
                <a:effectLst/>
                <a:uLnTx/>
                <a:uFillTx/>
                <a:latin typeface="Aptos"/>
                <a:ea typeface="+mn-ea"/>
                <a:cs typeface="+mn-cs"/>
              </a:rPr>
              <a:t>Intelligence ≠ goals.  Capability ≠ autonomy.  Superhuman performance ≠ inevitable loss of control.</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979461" y="256032"/>
            <a:ext cx="10248318" cy="338554"/>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1600" b="1" i="0" u="none" strike="noStrike" kern="1200" cap="none" spc="0" normalizeH="0" baseline="0" noProof="0" dirty="0">
                <a:ln>
                  <a:noFill/>
                </a:ln>
                <a:solidFill>
                  <a:srgbClr val="F4C34B"/>
                </a:solidFill>
                <a:effectLst/>
                <a:uLnTx/>
                <a:uFillTx/>
                <a:latin typeface="Georgia"/>
                <a:ea typeface="+mn-ea"/>
                <a:cs typeface="+mn-cs"/>
              </a:rPr>
              <a:t>POSSIBLE FUTURES — THE SAME CAPABILITY CAN LEAD TO VERY DIFFERENT OUTCOMES</a:t>
            </a:r>
          </a:p>
        </p:txBody>
      </p:sp>
      <p:sp>
        <p:nvSpPr>
          <p:cNvPr id="4" name="Rounded Rectangle 3"/>
          <p:cNvSpPr/>
          <p:nvPr/>
        </p:nvSpPr>
        <p:spPr>
          <a:xfrm>
            <a:off x="640080" y="1417320"/>
            <a:ext cx="3429000" cy="914400"/>
          </a:xfrm>
          <a:prstGeom prst="roundRect">
            <a:avLst/>
          </a:prstGeom>
          <a:solidFill>
            <a:srgbClr val="0C1C2D"/>
          </a:solidFill>
          <a:ln w="19050">
            <a:solidFill>
              <a:srgbClr val="70E1A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AMPLIFIER OF HUMAN CAPABILITY</a:t>
            </a:r>
          </a:p>
        </p:txBody>
      </p:sp>
      <p:sp>
        <p:nvSpPr>
          <p:cNvPr id="5" name="Rounded Rectangle 4"/>
          <p:cNvSpPr/>
          <p:nvPr/>
        </p:nvSpPr>
        <p:spPr>
          <a:xfrm>
            <a:off x="4389120" y="1417320"/>
            <a:ext cx="3429000" cy="914400"/>
          </a:xfrm>
          <a:prstGeom prst="roundRect">
            <a:avLst/>
          </a:prstGeom>
          <a:solidFill>
            <a:srgbClr val="0C1C2D"/>
          </a:solidFill>
          <a:ln w="19050">
            <a:solidFill>
              <a:srgbClr val="F4C34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COMPETITIVE PRESSURE</a:t>
            </a:r>
          </a:p>
        </p:txBody>
      </p:sp>
      <p:sp>
        <p:nvSpPr>
          <p:cNvPr id="6" name="Rounded Rectangle 5"/>
          <p:cNvSpPr/>
          <p:nvPr/>
        </p:nvSpPr>
        <p:spPr>
          <a:xfrm>
            <a:off x="8138160" y="1417320"/>
            <a:ext cx="3429000" cy="914400"/>
          </a:xfrm>
          <a:prstGeom prst="roundRect">
            <a:avLst/>
          </a:prstGeom>
          <a:solidFill>
            <a:srgbClr val="0C1C2D"/>
          </a:solidFill>
          <a:ln w="19050">
            <a:solidFill>
              <a:srgbClr val="F28787"/>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0F4F8"/>
                </a:solidFill>
                <a:latin typeface="Aptos"/>
              </a:defRPr>
            </a:pPr>
            <a:r>
              <a:rPr kumimoji="0" sz="1800" b="1" i="0" u="none" strike="noStrike" kern="1200" cap="none" spc="0" normalizeH="0" baseline="0" noProof="0">
                <a:ln>
                  <a:noFill/>
                </a:ln>
                <a:solidFill>
                  <a:srgbClr val="F0F4F8"/>
                </a:solidFill>
                <a:effectLst/>
                <a:uLnTx/>
                <a:uFillTx/>
                <a:latin typeface="Aptos"/>
                <a:ea typeface="+mn-ea"/>
                <a:cs typeface="+mn-cs"/>
              </a:rPr>
              <a:t>LOSS OF EFFECTIVE CONTROL</a:t>
            </a:r>
          </a:p>
        </p:txBody>
      </p:sp>
      <p:sp>
        <p:nvSpPr>
          <p:cNvPr id="7" name="TextBox 6"/>
          <p:cNvSpPr txBox="1"/>
          <p:nvPr/>
        </p:nvSpPr>
        <p:spPr>
          <a:xfrm>
            <a:off x="777240" y="2560320"/>
            <a:ext cx="3154680" cy="19659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solidFill>
                  <a:srgbClr val="F0F4F8"/>
                </a:solidFill>
                <a:latin typeface="Aptos"/>
              </a:defRPr>
            </a:pPr>
            <a:r>
              <a:rPr kumimoji="0" sz="1800" b="0" i="0" u="none" strike="noStrike" kern="1200" cap="none" spc="0" normalizeH="0" baseline="0" noProof="0">
                <a:ln>
                  <a:noFill/>
                </a:ln>
                <a:solidFill>
                  <a:srgbClr val="F0F4F8"/>
                </a:solidFill>
                <a:effectLst/>
                <a:uLnTx/>
                <a:uFillTx/>
                <a:latin typeface="Aptos"/>
                <a:ea typeface="+mn-ea"/>
                <a:cs typeface="+mn-cs"/>
              </a:rPr>
              <a:t>Science</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Medicine</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Engineering</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Education</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Productivity</a:t>
            </a:r>
          </a:p>
        </p:txBody>
      </p:sp>
      <p:sp>
        <p:nvSpPr>
          <p:cNvPr id="8" name="TextBox 7"/>
          <p:cNvSpPr txBox="1"/>
          <p:nvPr/>
        </p:nvSpPr>
        <p:spPr>
          <a:xfrm>
            <a:off x="4526280" y="2560320"/>
            <a:ext cx="3154680" cy="19659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solidFill>
                  <a:srgbClr val="F0F4F8"/>
                </a:solidFill>
                <a:latin typeface="Aptos"/>
              </a:defRPr>
            </a:pPr>
            <a:r>
              <a:rPr kumimoji="0" sz="1800" b="0" i="0" u="none" strike="noStrike" kern="1200" cap="none" spc="0" normalizeH="0" baseline="0" noProof="0">
                <a:ln>
                  <a:noFill/>
                </a:ln>
                <a:solidFill>
                  <a:srgbClr val="F0F4F8"/>
                </a:solidFill>
                <a:effectLst/>
                <a:uLnTx/>
                <a:uFillTx/>
                <a:latin typeface="Aptos"/>
                <a:ea typeface="+mn-ea"/>
                <a:cs typeface="+mn-cs"/>
              </a:rPr>
              <a:t>Companies</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Nations</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Military systems</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Economic competition</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Faster deployment</a:t>
            </a:r>
          </a:p>
        </p:txBody>
      </p:sp>
      <p:sp>
        <p:nvSpPr>
          <p:cNvPr id="9" name="TextBox 8"/>
          <p:cNvSpPr txBox="1"/>
          <p:nvPr/>
        </p:nvSpPr>
        <p:spPr>
          <a:xfrm>
            <a:off x="8275320" y="2560320"/>
            <a:ext cx="3154680" cy="19659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solidFill>
                  <a:srgbClr val="F0F4F8"/>
                </a:solidFill>
                <a:latin typeface="Aptos"/>
              </a:defRPr>
            </a:pPr>
            <a:r>
              <a:rPr kumimoji="0" sz="1800" b="0" i="0" u="none" strike="noStrike" kern="1200" cap="none" spc="0" normalizeH="0" baseline="0" noProof="0">
                <a:ln>
                  <a:noFill/>
                </a:ln>
                <a:solidFill>
                  <a:srgbClr val="F0F4F8"/>
                </a:solidFill>
                <a:effectLst/>
                <a:uLnTx/>
                <a:uFillTx/>
                <a:latin typeface="Aptos"/>
                <a:ea typeface="+mn-ea"/>
                <a:cs typeface="+mn-cs"/>
              </a:rPr>
              <a:t>Misaligned objectives</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Unintended strategies</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Power-seeking incentives</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Difficulty supervising</a:t>
            </a:r>
            <a:br>
              <a:rPr kumimoji="0" sz="1800" b="0" i="0" u="none" strike="noStrike" kern="1200" cap="none" spc="0" normalizeH="0" baseline="0" noProof="0">
                <a:ln>
                  <a:noFill/>
                </a:ln>
                <a:solidFill>
                  <a:srgbClr val="F0F4F8"/>
                </a:solidFill>
                <a:effectLst/>
                <a:uLnTx/>
                <a:uFillTx/>
                <a:latin typeface="Aptos"/>
                <a:ea typeface="+mn-ea"/>
                <a:cs typeface="+mn-cs"/>
              </a:rPr>
            </a:br>
            <a:r>
              <a:rPr kumimoji="0" sz="1800" b="0" i="0" u="none" strike="noStrike" kern="1200" cap="none" spc="0" normalizeH="0" baseline="0" noProof="0">
                <a:ln>
                  <a:noFill/>
                </a:ln>
                <a:solidFill>
                  <a:srgbClr val="F0F4F8"/>
                </a:solidFill>
                <a:effectLst/>
                <a:uLnTx/>
                <a:uFillTx/>
                <a:latin typeface="Aptos"/>
                <a:ea typeface="+mn-ea"/>
                <a:cs typeface="+mn-cs"/>
              </a:rPr>
              <a:t>Irreversible actions</a:t>
            </a:r>
          </a:p>
        </p:txBody>
      </p:sp>
      <p:sp>
        <p:nvSpPr>
          <p:cNvPr id="10" name="TextBox 9"/>
          <p:cNvSpPr txBox="1"/>
          <p:nvPr/>
        </p:nvSpPr>
        <p:spPr>
          <a:xfrm>
            <a:off x="914400" y="4983480"/>
            <a:ext cx="10332720" cy="68580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58D2F5"/>
                </a:solidFill>
                <a:latin typeface="Aptos"/>
              </a:defRPr>
            </a:pPr>
            <a:r>
              <a:rPr kumimoji="0" sz="2000" b="1" i="0" u="none" strike="noStrike" kern="1200" cap="none" spc="0" normalizeH="0" baseline="0" noProof="0">
                <a:ln>
                  <a:noFill/>
                </a:ln>
                <a:solidFill>
                  <a:srgbClr val="58D2F5"/>
                </a:solidFill>
                <a:effectLst/>
                <a:uLnTx/>
                <a:uFillTx/>
                <a:latin typeface="Aptos"/>
                <a:ea typeface="+mn-ea"/>
                <a:cs typeface="+mn-cs"/>
              </a:rPr>
              <a:t>These are scenarios studied in the literature—not forecasts that any one outcome will occur.</a:t>
            </a:r>
          </a:p>
        </p:txBody>
      </p:sp>
      <p:sp>
        <p:nvSpPr>
          <p:cNvPr id="11" name="TextBox 10"/>
          <p:cNvSpPr txBox="1"/>
          <p:nvPr/>
        </p:nvSpPr>
        <p:spPr>
          <a:xfrm>
            <a:off x="822960" y="5897880"/>
            <a:ext cx="10515600" cy="3657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AFC3D6"/>
                </a:solidFill>
                <a:latin typeface="Aptos"/>
              </a:defRPr>
            </a:pPr>
            <a:r>
              <a:rPr kumimoji="0" sz="1500" b="0" i="0" u="none" strike="noStrike" kern="1200" cap="none" spc="0" normalizeH="0" baseline="0" noProof="0">
                <a:ln>
                  <a:noFill/>
                </a:ln>
                <a:solidFill>
                  <a:srgbClr val="AFC3D6"/>
                </a:solidFill>
                <a:effectLst/>
                <a:uLnTx/>
                <a:uFillTx/>
                <a:latin typeface="Aptos"/>
                <a:ea typeface="+mn-ea"/>
                <a:cs typeface="+mn-cs"/>
              </a:rPr>
              <a:t>The future depends on technical design, institutions, deployment choices, incentives, and human decisions.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57200" y="256032"/>
            <a:ext cx="11292840" cy="566928"/>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700" b="1" i="0" u="none" strike="noStrike" kern="1200" cap="none" spc="0" normalizeH="0" baseline="0" noProof="0">
                <a:ln>
                  <a:noFill/>
                </a:ln>
                <a:solidFill>
                  <a:srgbClr val="F4C34B"/>
                </a:solidFill>
                <a:effectLst/>
                <a:uLnTx/>
                <a:uFillTx/>
                <a:latin typeface="Georgia"/>
                <a:ea typeface="+mn-ea"/>
                <a:cs typeface="+mn-cs"/>
              </a:rPr>
              <a:t>THE QUESTION AFTER SCALING</a:t>
            </a:r>
          </a:p>
        </p:txBody>
      </p:sp>
      <p:sp>
        <p:nvSpPr>
          <p:cNvPr id="4" name="TextBox 3"/>
          <p:cNvSpPr txBox="1"/>
          <p:nvPr/>
        </p:nvSpPr>
        <p:spPr>
          <a:xfrm>
            <a:off x="640080" y="841248"/>
            <a:ext cx="10927080" cy="41148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a:solidFill>
                  <a:srgbClr val="58D2F5"/>
                </a:solidFill>
                <a:latin typeface="Aptos"/>
              </a:defRPr>
            </a:pPr>
            <a:r>
              <a:rPr kumimoji="0" sz="1600" b="0" i="0" u="none" strike="noStrike" kern="1200" cap="none" spc="0" normalizeH="0" baseline="0" noProof="0">
                <a:ln>
                  <a:noFill/>
                </a:ln>
                <a:solidFill>
                  <a:srgbClr val="58D2F5"/>
                </a:solidFill>
                <a:effectLst/>
                <a:uLnTx/>
                <a:uFillTx/>
                <a:latin typeface="Aptos"/>
                <a:ea typeface="+mn-ea"/>
                <a:cs typeface="+mn-cs"/>
              </a:rPr>
              <a:t>From prediction to capability—and perhaps beyond human performance</a:t>
            </a:r>
          </a:p>
        </p:txBody>
      </p:sp>
      <p:sp>
        <p:nvSpPr>
          <p:cNvPr id="5" name="TextBox 4"/>
          <p:cNvSpPr txBox="1"/>
          <p:nvPr/>
        </p:nvSpPr>
        <p:spPr>
          <a:xfrm>
            <a:off x="914400" y="1325880"/>
            <a:ext cx="103327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0F4F8"/>
                </a:solidFill>
                <a:latin typeface="Aptos"/>
              </a:defRPr>
            </a:pPr>
            <a:r>
              <a:rPr kumimoji="0" sz="2200" b="1" i="0" u="none" strike="noStrike" kern="1200" cap="none" spc="0" normalizeH="0" baseline="0" noProof="0">
                <a:ln>
                  <a:noFill/>
                </a:ln>
                <a:solidFill>
                  <a:srgbClr val="F0F4F8"/>
                </a:solidFill>
                <a:effectLst/>
                <a:uLnTx/>
                <a:uFillTx/>
                <a:latin typeface="Aptos"/>
                <a:ea typeface="+mn-ea"/>
                <a:cs typeface="+mn-cs"/>
              </a:rPr>
              <a:t>SIMPLE OPERATIONS</a:t>
            </a:r>
          </a:p>
        </p:txBody>
      </p:sp>
      <p:sp>
        <p:nvSpPr>
          <p:cNvPr id="6" name="TextBox 5"/>
          <p:cNvSpPr txBox="1"/>
          <p:nvPr/>
        </p:nvSpPr>
        <p:spPr>
          <a:xfrm>
            <a:off x="5870448" y="1874519"/>
            <a:ext cx="45720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800" b="1">
                <a:solidFill>
                  <a:srgbClr val="F4C34B"/>
                </a:solidFill>
                <a:latin typeface="Aptos"/>
              </a:defRPr>
            </a:pPr>
            <a:r>
              <a:rPr kumimoji="0" sz="2800" b="1" i="0" u="none" strike="noStrike" kern="1200" cap="none" spc="0" normalizeH="0" baseline="0" noProof="0">
                <a:ln>
                  <a:noFill/>
                </a:ln>
                <a:solidFill>
                  <a:srgbClr val="F4C34B"/>
                </a:solidFill>
                <a:effectLst/>
                <a:uLnTx/>
                <a:uFillTx/>
                <a:latin typeface="Aptos"/>
                <a:ea typeface="+mn-ea"/>
                <a:cs typeface="+mn-cs"/>
              </a:rPr>
              <a:t>↓</a:t>
            </a:r>
          </a:p>
        </p:txBody>
      </p:sp>
      <p:sp>
        <p:nvSpPr>
          <p:cNvPr id="7" name="TextBox 6"/>
          <p:cNvSpPr txBox="1"/>
          <p:nvPr/>
        </p:nvSpPr>
        <p:spPr>
          <a:xfrm>
            <a:off x="914400" y="2240280"/>
            <a:ext cx="103327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58D2F5"/>
                </a:solidFill>
                <a:latin typeface="Aptos"/>
              </a:defRPr>
            </a:pPr>
            <a:r>
              <a:rPr kumimoji="0" sz="2200" b="1" i="0" u="none" strike="noStrike" kern="1200" cap="none" spc="0" normalizeH="0" baseline="0" noProof="0">
                <a:ln>
                  <a:noFill/>
                </a:ln>
                <a:solidFill>
                  <a:srgbClr val="58D2F5"/>
                </a:solidFill>
                <a:effectLst/>
                <a:uLnTx/>
                <a:uFillTx/>
                <a:latin typeface="Aptos"/>
                <a:ea typeface="+mn-ea"/>
                <a:cs typeface="+mn-cs"/>
              </a:rPr>
              <a:t>MASSIVE SCALE + TRAINING + FEEDBACK</a:t>
            </a:r>
          </a:p>
        </p:txBody>
      </p:sp>
      <p:sp>
        <p:nvSpPr>
          <p:cNvPr id="8" name="TextBox 7"/>
          <p:cNvSpPr txBox="1"/>
          <p:nvPr/>
        </p:nvSpPr>
        <p:spPr>
          <a:xfrm>
            <a:off x="5870448" y="2788920"/>
            <a:ext cx="45720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800" b="1">
                <a:solidFill>
                  <a:srgbClr val="F4C34B"/>
                </a:solidFill>
                <a:latin typeface="Aptos"/>
              </a:defRPr>
            </a:pPr>
            <a:r>
              <a:rPr kumimoji="0" sz="2800" b="1" i="0" u="none" strike="noStrike" kern="1200" cap="none" spc="0" normalizeH="0" baseline="0" noProof="0">
                <a:ln>
                  <a:noFill/>
                </a:ln>
                <a:solidFill>
                  <a:srgbClr val="F4C34B"/>
                </a:solidFill>
                <a:effectLst/>
                <a:uLnTx/>
                <a:uFillTx/>
                <a:latin typeface="Aptos"/>
                <a:ea typeface="+mn-ea"/>
                <a:cs typeface="+mn-cs"/>
              </a:rPr>
              <a:t>↓</a:t>
            </a:r>
          </a:p>
        </p:txBody>
      </p:sp>
      <p:sp>
        <p:nvSpPr>
          <p:cNvPr id="9" name="TextBox 8"/>
          <p:cNvSpPr txBox="1"/>
          <p:nvPr/>
        </p:nvSpPr>
        <p:spPr>
          <a:xfrm>
            <a:off x="914400" y="3154680"/>
            <a:ext cx="103327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0F4F8"/>
                </a:solidFill>
                <a:latin typeface="Aptos"/>
              </a:defRPr>
            </a:pPr>
            <a:r>
              <a:rPr kumimoji="0" sz="2200" b="1" i="0" u="none" strike="noStrike" kern="1200" cap="none" spc="0" normalizeH="0" baseline="0" noProof="0">
                <a:ln>
                  <a:noFill/>
                </a:ln>
                <a:solidFill>
                  <a:srgbClr val="F0F4F8"/>
                </a:solidFill>
                <a:effectLst/>
                <a:uLnTx/>
                <a:uFillTx/>
                <a:latin typeface="Aptos"/>
                <a:ea typeface="+mn-ea"/>
                <a:cs typeface="+mn-cs"/>
              </a:rPr>
              <a:t>EMERGENT CAPABILITIES</a:t>
            </a:r>
          </a:p>
        </p:txBody>
      </p:sp>
      <p:sp>
        <p:nvSpPr>
          <p:cNvPr id="10" name="TextBox 9"/>
          <p:cNvSpPr txBox="1"/>
          <p:nvPr/>
        </p:nvSpPr>
        <p:spPr>
          <a:xfrm>
            <a:off x="5870448" y="3703320"/>
            <a:ext cx="45720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800" b="1">
                <a:solidFill>
                  <a:srgbClr val="F4C34B"/>
                </a:solidFill>
                <a:latin typeface="Aptos"/>
              </a:defRPr>
            </a:pPr>
            <a:r>
              <a:rPr kumimoji="0" sz="2800" b="1" i="0" u="none" strike="noStrike" kern="1200" cap="none" spc="0" normalizeH="0" baseline="0" noProof="0">
                <a:ln>
                  <a:noFill/>
                </a:ln>
                <a:solidFill>
                  <a:srgbClr val="F4C34B"/>
                </a:solidFill>
                <a:effectLst/>
                <a:uLnTx/>
                <a:uFillTx/>
                <a:latin typeface="Aptos"/>
                <a:ea typeface="+mn-ea"/>
                <a:cs typeface="+mn-cs"/>
              </a:rPr>
              <a:t>↓</a:t>
            </a:r>
          </a:p>
        </p:txBody>
      </p:sp>
      <p:sp>
        <p:nvSpPr>
          <p:cNvPr id="11" name="TextBox 10"/>
          <p:cNvSpPr txBox="1"/>
          <p:nvPr/>
        </p:nvSpPr>
        <p:spPr>
          <a:xfrm>
            <a:off x="914400" y="4069080"/>
            <a:ext cx="10332720"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70E1A0"/>
                </a:solidFill>
                <a:latin typeface="Aptos"/>
              </a:defRPr>
            </a:pPr>
            <a:r>
              <a:rPr kumimoji="0" sz="2700" b="1" i="0" u="none" strike="noStrike" kern="1200" cap="none" spc="0" normalizeH="0" baseline="0" noProof="0">
                <a:ln>
                  <a:noFill/>
                </a:ln>
                <a:solidFill>
                  <a:srgbClr val="70E1A0"/>
                </a:solidFill>
                <a:effectLst/>
                <a:uLnTx/>
                <a:uFillTx/>
                <a:latin typeface="Aptos"/>
                <a:ea typeface="+mn-ea"/>
                <a:cs typeface="+mn-cs"/>
              </a:rPr>
              <a:t>SUPERHUMAN INTELLIGENCE?</a:t>
            </a:r>
          </a:p>
        </p:txBody>
      </p:sp>
      <p:sp>
        <p:nvSpPr>
          <p:cNvPr id="12" name="TextBox 11"/>
          <p:cNvSpPr txBox="1"/>
          <p:nvPr/>
        </p:nvSpPr>
        <p:spPr>
          <a:xfrm>
            <a:off x="914400" y="4892040"/>
            <a:ext cx="10332720" cy="7772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0">
                <a:solidFill>
                  <a:srgbClr val="AFC3D6"/>
                </a:solidFill>
                <a:latin typeface="Aptos"/>
              </a:defRPr>
            </a:pPr>
            <a:r>
              <a:rPr kumimoji="0" sz="1800" b="0" i="0" u="none" strike="noStrike" kern="1200" cap="none" spc="0" normalizeH="0" baseline="0" noProof="0">
                <a:ln>
                  <a:noFill/>
                </a:ln>
                <a:solidFill>
                  <a:srgbClr val="AFC3D6"/>
                </a:solidFill>
                <a:effectLst/>
                <a:uLnTx/>
                <a:uFillTx/>
                <a:latin typeface="Aptos"/>
                <a:ea typeface="+mn-ea"/>
                <a:cs typeface="+mn-cs"/>
              </a:rPr>
              <a:t>If it occurs, the central question may change from “How intelligent can AI become?” to:</a:t>
            </a:r>
          </a:p>
        </p:txBody>
      </p:sp>
      <p:sp>
        <p:nvSpPr>
          <p:cNvPr id="13" name="TextBox 12"/>
          <p:cNvSpPr txBox="1"/>
          <p:nvPr/>
        </p:nvSpPr>
        <p:spPr>
          <a:xfrm>
            <a:off x="914400" y="5532120"/>
            <a:ext cx="10332720" cy="5029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F4C34B"/>
                </a:solidFill>
                <a:latin typeface="Aptos"/>
              </a:defRPr>
            </a:pPr>
            <a:r>
              <a:rPr kumimoji="0" sz="2200" b="1" i="0" u="none" strike="noStrike" kern="1200" cap="none" spc="0" normalizeH="0" baseline="0" noProof="0">
                <a:ln>
                  <a:noFill/>
                </a:ln>
                <a:solidFill>
                  <a:srgbClr val="F4C34B"/>
                </a:solidFill>
                <a:effectLst/>
                <a:uLnTx/>
                <a:uFillTx/>
                <a:latin typeface="Aptos"/>
                <a:ea typeface="+mn-ea"/>
                <a:cs typeface="+mn-cs"/>
              </a:rPr>
              <a:t>HOW DO HUMANS USE, DIRECT, AND REMAIN RESPONSIBLE FOR IT?</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50C18"/>
        </a:solidFill>
        <a:effectLst/>
      </p:bgPr>
    </p:bg>
    <p:spTree>
      <p:nvGrpSpPr>
        <p:cNvPr id="1" name=""/>
        <p:cNvGrpSpPr/>
        <p:nvPr/>
      </p:nvGrpSpPr>
      <p:grpSpPr>
        <a:xfrm>
          <a:off x="0" y="0"/>
          <a:ext cx="0" cy="0"/>
          <a:chOff x="0" y="0"/>
          <a:chExt cx="0" cy="0"/>
        </a:xfrm>
      </p:grpSpPr>
      <p:sp>
        <p:nvSpPr>
          <p:cNvPr id="2" name="Rounded Rectangle 1"/>
          <p:cNvSpPr/>
          <p:nvPr/>
        </p:nvSpPr>
        <p:spPr>
          <a:xfrm>
            <a:off x="146304" y="137160"/>
            <a:ext cx="11887200" cy="6565392"/>
          </a:xfrm>
          <a:prstGeom prst="roundRect">
            <a:avLst/>
          </a:prstGeom>
          <a:noFill/>
          <a:ln w="13970">
            <a:solidFill>
              <a:srgbClr val="58D2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67301" y="256032"/>
            <a:ext cx="11272638" cy="430887"/>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F4C34B"/>
                </a:solidFill>
                <a:latin typeface="Georgia"/>
              </a:defRPr>
            </a:pPr>
            <a:r>
              <a:rPr kumimoji="0" sz="2200" b="1" i="0" u="none" strike="noStrike" kern="1200" cap="none" spc="0" normalizeH="0" baseline="0" noProof="0" dirty="0">
                <a:ln>
                  <a:noFill/>
                </a:ln>
                <a:solidFill>
                  <a:srgbClr val="F4C34B"/>
                </a:solidFill>
                <a:effectLst/>
                <a:uLnTx/>
                <a:uFillTx/>
                <a:latin typeface="Georgia"/>
                <a:ea typeface="+mn-ea"/>
                <a:cs typeface="+mn-cs"/>
              </a:rPr>
              <a:t>SELECTED RESEARCH — SUPERHUMAN AI, CONTROL, AND EMERGENCE</a:t>
            </a:r>
          </a:p>
        </p:txBody>
      </p:sp>
      <p:sp>
        <p:nvSpPr>
          <p:cNvPr id="4" name="TextBox 3"/>
          <p:cNvSpPr txBox="1"/>
          <p:nvPr/>
        </p:nvSpPr>
        <p:spPr>
          <a:xfrm>
            <a:off x="685800" y="1234440"/>
            <a:ext cx="10835640" cy="4526280"/>
          </a:xfrm>
          <a:prstGeom prst="rect">
            <a:avLst/>
          </a:prstGeom>
          <a:noFill/>
        </p:spPr>
        <p:txBody>
          <a:bodyPr wrap="squar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550" b="0">
                <a:solidFill>
                  <a:srgbClr val="F0F4F8"/>
                </a:solidFill>
                <a:latin typeface="Aptos"/>
              </a:defRPr>
            </a:pPr>
            <a:r>
              <a:rPr kumimoji="0" sz="1550" b="0" i="0" u="none" strike="noStrike" kern="1200" cap="none" spc="0" normalizeH="0" baseline="0" noProof="0" dirty="0">
                <a:ln>
                  <a:noFill/>
                </a:ln>
                <a:solidFill>
                  <a:srgbClr val="F0F4F8"/>
                </a:solidFill>
                <a:effectLst/>
                <a:uLnTx/>
                <a:uFillTx/>
                <a:latin typeface="Aptos"/>
                <a:ea typeface="+mn-ea"/>
                <a:cs typeface="+mn-cs"/>
              </a:rPr>
              <a:t>Hadfield-Menell et al. (2016) — The Off-Switch Game</a:t>
            </a: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Formalizes conditions under which an uncertain agent may permit human correction or shutdown.</a:t>
            </a:r>
            <a:br>
              <a:rPr kumimoji="0" sz="1550" b="0" i="0" u="none" strike="noStrike" kern="1200" cap="none" spc="0" normalizeH="0" baseline="0" noProof="0" dirty="0">
                <a:ln>
                  <a:noFill/>
                </a:ln>
                <a:solidFill>
                  <a:srgbClr val="F0F4F8"/>
                </a:solidFill>
                <a:effectLst/>
                <a:uLnTx/>
                <a:uFillTx/>
                <a:latin typeface="Aptos"/>
                <a:ea typeface="+mn-ea"/>
                <a:cs typeface="+mn-cs"/>
              </a:rPr>
            </a:b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Amodei et al. (2016) — Concrete Problems in AI Safety</a:t>
            </a: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Practical problems including reward hacking, scalable supervision, side effects and distribution shift.</a:t>
            </a:r>
            <a:br>
              <a:rPr kumimoji="0" sz="1550" b="0" i="0" u="none" strike="noStrike" kern="1200" cap="none" spc="0" normalizeH="0" baseline="0" noProof="0" dirty="0">
                <a:ln>
                  <a:noFill/>
                </a:ln>
                <a:solidFill>
                  <a:srgbClr val="F0F4F8"/>
                </a:solidFill>
                <a:effectLst/>
                <a:uLnTx/>
                <a:uFillTx/>
                <a:latin typeface="Aptos"/>
                <a:ea typeface="+mn-ea"/>
                <a:cs typeface="+mn-cs"/>
              </a:rPr>
            </a:b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Hendrycks (2023) — Natural Selection Favors AIs over Humans</a:t>
            </a: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Explores how competitive selection pressures could favor increasingly autonomous AI agents.</a:t>
            </a:r>
            <a:br>
              <a:rPr kumimoji="0" sz="1550" b="0" i="0" u="none" strike="noStrike" kern="1200" cap="none" spc="0" normalizeH="0" baseline="0" noProof="0" dirty="0">
                <a:ln>
                  <a:noFill/>
                </a:ln>
                <a:solidFill>
                  <a:srgbClr val="F0F4F8"/>
                </a:solidFill>
                <a:effectLst/>
                <a:uLnTx/>
                <a:uFillTx/>
                <a:latin typeface="Aptos"/>
                <a:ea typeface="+mn-ea"/>
                <a:cs typeface="+mn-cs"/>
              </a:rPr>
            </a:b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Hendrycks, Mazeika &amp; Woodside (2023) — An Overview of Catastrophic AI Risks</a:t>
            </a: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Organizes risk into malicious use, AI races, organizational risks and rogue AI.</a:t>
            </a:r>
            <a:br>
              <a:rPr kumimoji="0" sz="1550" b="0" i="0" u="none" strike="noStrike" kern="1200" cap="none" spc="0" normalizeH="0" baseline="0" noProof="0" dirty="0">
                <a:ln>
                  <a:noFill/>
                </a:ln>
                <a:solidFill>
                  <a:srgbClr val="F0F4F8"/>
                </a:solidFill>
                <a:effectLst/>
                <a:uLnTx/>
                <a:uFillTx/>
                <a:latin typeface="Aptos"/>
                <a:ea typeface="+mn-ea"/>
                <a:cs typeface="+mn-cs"/>
              </a:rPr>
            </a:b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Wei et al. (2022); Schaeffer et al. (2023)</a:t>
            </a:r>
            <a:br>
              <a:rPr kumimoji="0" sz="1550" b="0" i="0" u="none" strike="noStrike" kern="1200" cap="none" spc="0" normalizeH="0" baseline="0" noProof="0" dirty="0">
                <a:ln>
                  <a:noFill/>
                </a:ln>
                <a:solidFill>
                  <a:srgbClr val="F0F4F8"/>
                </a:solidFill>
                <a:effectLst/>
                <a:uLnTx/>
                <a:uFillTx/>
                <a:latin typeface="Aptos"/>
                <a:ea typeface="+mn-ea"/>
                <a:cs typeface="+mn-cs"/>
              </a:rPr>
            </a:br>
            <a:r>
              <a:rPr kumimoji="0" sz="1550" b="0" i="0" u="none" strike="noStrike" kern="1200" cap="none" spc="0" normalizeH="0" baseline="0" noProof="0" dirty="0">
                <a:ln>
                  <a:noFill/>
                </a:ln>
                <a:solidFill>
                  <a:srgbClr val="F0F4F8"/>
                </a:solidFill>
                <a:effectLst/>
                <a:uLnTx/>
                <a:uFillTx/>
                <a:latin typeface="Aptos"/>
                <a:ea typeface="+mn-ea"/>
                <a:cs typeface="+mn-cs"/>
              </a:rPr>
              <a:t>Competing interpretations of apparent emergent abilities as models scale.</a:t>
            </a:r>
          </a:p>
        </p:txBody>
      </p:sp>
      <p:sp>
        <p:nvSpPr>
          <p:cNvPr id="5" name="TextBox 4"/>
          <p:cNvSpPr txBox="1"/>
          <p:nvPr/>
        </p:nvSpPr>
        <p:spPr>
          <a:xfrm>
            <a:off x="777240" y="5989320"/>
            <a:ext cx="10607040"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b="0">
                <a:solidFill>
                  <a:srgbClr val="AFC3D6"/>
                </a:solidFill>
                <a:latin typeface="Aptos"/>
              </a:defRPr>
            </a:pPr>
            <a:r>
              <a:rPr kumimoji="0" sz="1350" b="0" i="0" u="none" strike="noStrike" kern="1200" cap="none" spc="0" normalizeH="0" baseline="0" noProof="0">
                <a:ln>
                  <a:noFill/>
                </a:ln>
                <a:solidFill>
                  <a:srgbClr val="AFC3D6"/>
                </a:solidFill>
                <a:effectLst/>
                <a:uLnTx/>
                <a:uFillTx/>
                <a:latin typeface="Aptos"/>
                <a:ea typeface="+mn-ea"/>
                <a:cs typeface="+mn-cs"/>
              </a:rPr>
              <a:t>These works analyze possibilities and mechanisms; they do not establish that superhuman general AI or any particular outcome is inevitable.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050B18"/>
        </a:solidFill>
        <a:effectLst/>
      </p:bgPr>
    </p:bg>
    <p:spTree>
      <p:nvGrpSpPr>
        <p:cNvPr id="1" name=""/>
        <p:cNvGrpSpPr/>
        <p:nvPr/>
      </p:nvGrpSpPr>
      <p:grpSpPr>
        <a:xfrm>
          <a:off x="0" y="0"/>
          <a:ext cx="0" cy="0"/>
          <a:chOff x="0" y="0"/>
          <a:chExt cx="0" cy="0"/>
        </a:xfrm>
      </p:grpSpPr>
      <p:sp>
        <p:nvSpPr>
          <p:cNvPr id="2" name="Rounded Rectangle 1"/>
          <p:cNvSpPr/>
          <p:nvPr/>
        </p:nvSpPr>
        <p:spPr>
          <a:xfrm>
            <a:off x="137160" y="128016"/>
            <a:ext cx="11914632" cy="6565392"/>
          </a:xfrm>
          <a:prstGeom prst="roundRect">
            <a:avLst/>
          </a:prstGeom>
          <a:noFill/>
          <a:ln w="1397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438912" y="246888"/>
            <a:ext cx="11292840" cy="502920"/>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500" b="1">
                <a:solidFill>
                  <a:srgbClr val="F4BE3E"/>
                </a:solidFill>
                <a:latin typeface="Aptos Display"/>
              </a:defRPr>
            </a:pPr>
            <a:r>
              <a:rPr kumimoji="0" sz="2500" b="1" i="0" u="none" strike="noStrike" kern="1200" cap="none" spc="0" normalizeH="0" baseline="0" noProof="0">
                <a:ln>
                  <a:noFill/>
                </a:ln>
                <a:solidFill>
                  <a:srgbClr val="F4BE3E"/>
                </a:solidFill>
                <a:effectLst/>
                <a:uLnTx/>
                <a:uFillTx/>
                <a:latin typeface="Aptos Display"/>
                <a:ea typeface="+mn-ea"/>
                <a:cs typeface="+mn-cs"/>
              </a:rPr>
              <a:t>FROM A VECTOR TO A MATRIX</a:t>
            </a:r>
          </a:p>
        </p:txBody>
      </p:sp>
      <p:sp>
        <p:nvSpPr>
          <p:cNvPr id="4" name="TextBox 3"/>
          <p:cNvSpPr txBox="1"/>
          <p:nvPr/>
        </p:nvSpPr>
        <p:spPr>
          <a:xfrm>
            <a:off x="685800" y="749808"/>
            <a:ext cx="10835640" cy="347472"/>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50">
                <a:solidFill>
                  <a:srgbClr val="B7C7D6"/>
                </a:solidFill>
                <a:latin typeface="Aptos"/>
              </a:defRPr>
            </a:pPr>
            <a:r>
              <a:rPr kumimoji="0" sz="1350" b="0" i="0" u="none" strike="noStrike" kern="1200" cap="none" spc="0" normalizeH="0" baseline="0" noProof="0">
                <a:ln>
                  <a:noFill/>
                </a:ln>
                <a:solidFill>
                  <a:srgbClr val="B7C7D6"/>
                </a:solidFill>
                <a:effectLst/>
                <a:uLnTx/>
                <a:uFillTx/>
                <a:latin typeface="Aptos"/>
                <a:ea typeface="+mn-ea"/>
                <a:cs typeface="+mn-cs"/>
              </a:rPr>
              <a:t>A simple visual bridge to understanding why Transformers fit GPUs so well</a:t>
            </a:r>
          </a:p>
        </p:txBody>
      </p:sp>
      <p:sp>
        <p:nvSpPr>
          <p:cNvPr id="5" name="Rounded Rectangle 4"/>
          <p:cNvSpPr/>
          <p:nvPr/>
        </p:nvSpPr>
        <p:spPr>
          <a:xfrm>
            <a:off x="594360" y="1325880"/>
            <a:ext cx="4343400" cy="3429000"/>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777240" y="1485341"/>
            <a:ext cx="3977639" cy="43088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46CAEE"/>
                </a:solidFill>
                <a:latin typeface="Aptos"/>
              </a:defRPr>
            </a:pPr>
            <a:r>
              <a:rPr kumimoji="0" sz="2200" b="1" i="0" u="none" strike="noStrike" kern="1200" cap="none" spc="0" normalizeH="0" baseline="0" noProof="0" dirty="0">
                <a:ln>
                  <a:noFill/>
                </a:ln>
                <a:solidFill>
                  <a:srgbClr val="46CAEE"/>
                </a:solidFill>
                <a:effectLst/>
                <a:uLnTx/>
                <a:uFillTx/>
                <a:latin typeface="Aptos"/>
                <a:ea typeface="+mn-ea"/>
                <a:cs typeface="+mn-cs"/>
              </a:rPr>
              <a:t>VECTOR</a:t>
            </a:r>
            <a:r>
              <a:rPr kumimoji="0" lang="en-US" sz="2200" b="1" i="0" u="none" strike="noStrike" kern="1200" cap="none" spc="0" normalizeH="0" baseline="0" noProof="0" dirty="0">
                <a:ln>
                  <a:noFill/>
                </a:ln>
                <a:solidFill>
                  <a:srgbClr val="46CAEE"/>
                </a:solidFill>
                <a:effectLst/>
                <a:uLnTx/>
                <a:uFillTx/>
                <a:latin typeface="Aptos"/>
                <a:ea typeface="+mn-ea"/>
                <a:cs typeface="+mn-cs"/>
              </a:rPr>
              <a:t> (Word)</a:t>
            </a:r>
            <a:endParaRPr kumimoji="0" sz="2200" b="1" i="0" u="none" strike="noStrike" kern="1200" cap="none" spc="0" normalizeH="0" baseline="0" noProof="0" dirty="0">
              <a:ln>
                <a:noFill/>
              </a:ln>
              <a:solidFill>
                <a:srgbClr val="46CAEE"/>
              </a:solidFill>
              <a:effectLst/>
              <a:uLnTx/>
              <a:uFillTx/>
              <a:latin typeface="Aptos"/>
              <a:ea typeface="+mn-ea"/>
              <a:cs typeface="+mn-cs"/>
            </a:endParaRPr>
          </a:p>
        </p:txBody>
      </p:sp>
      <p:sp>
        <p:nvSpPr>
          <p:cNvPr id="7" name="TextBox 6"/>
          <p:cNvSpPr txBox="1"/>
          <p:nvPr/>
        </p:nvSpPr>
        <p:spPr>
          <a:xfrm>
            <a:off x="841248" y="1874519"/>
            <a:ext cx="3840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F5F8FA"/>
                </a:solidFill>
                <a:latin typeface="Aptos"/>
              </a:defRPr>
            </a:pPr>
            <a:r>
              <a:rPr kumimoji="0" sz="1500" b="0" i="0" u="none" strike="noStrike" kern="1200" cap="none" spc="0" normalizeH="0" baseline="0" noProof="0">
                <a:ln>
                  <a:noFill/>
                </a:ln>
                <a:solidFill>
                  <a:srgbClr val="F5F8FA"/>
                </a:solidFill>
                <a:effectLst/>
                <a:uLnTx/>
                <a:uFillTx/>
                <a:latin typeface="Aptos"/>
                <a:ea typeface="+mn-ea"/>
                <a:cs typeface="+mn-cs"/>
              </a:rPr>
              <a:t>One ordered list of numbers</a:t>
            </a:r>
          </a:p>
        </p:txBody>
      </p:sp>
      <p:sp>
        <p:nvSpPr>
          <p:cNvPr id="8" name="Rounded Rectangle 7"/>
          <p:cNvSpPr/>
          <p:nvPr/>
        </p:nvSpPr>
        <p:spPr>
          <a:xfrm>
            <a:off x="1993392" y="239572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1993392" y="239572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0.2</a:t>
            </a:r>
          </a:p>
        </p:txBody>
      </p:sp>
      <p:sp>
        <p:nvSpPr>
          <p:cNvPr id="10" name="Rounded Rectangle 9"/>
          <p:cNvSpPr/>
          <p:nvPr/>
        </p:nvSpPr>
        <p:spPr>
          <a:xfrm>
            <a:off x="1993392" y="280720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993392" y="280720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−0.7</a:t>
            </a:r>
          </a:p>
        </p:txBody>
      </p:sp>
      <p:sp>
        <p:nvSpPr>
          <p:cNvPr id="12" name="Rounded Rectangle 11"/>
          <p:cNvSpPr/>
          <p:nvPr/>
        </p:nvSpPr>
        <p:spPr>
          <a:xfrm>
            <a:off x="1993392" y="321868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1993392" y="321868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1.1</a:t>
            </a:r>
          </a:p>
        </p:txBody>
      </p:sp>
      <p:sp>
        <p:nvSpPr>
          <p:cNvPr id="14" name="Rounded Rectangle 13"/>
          <p:cNvSpPr/>
          <p:nvPr/>
        </p:nvSpPr>
        <p:spPr>
          <a:xfrm>
            <a:off x="1993392" y="363016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1993392" y="363016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0.4</a:t>
            </a:r>
          </a:p>
        </p:txBody>
      </p:sp>
      <p:sp>
        <p:nvSpPr>
          <p:cNvPr id="16" name="Rounded Rectangle 15"/>
          <p:cNvSpPr/>
          <p:nvPr/>
        </p:nvSpPr>
        <p:spPr>
          <a:xfrm>
            <a:off x="1993392" y="4041648"/>
            <a:ext cx="1417320" cy="310896"/>
          </a:xfrm>
          <a:prstGeom prst="roundRect">
            <a:avLst/>
          </a:prstGeom>
          <a:solidFill>
            <a:srgbClr val="0E1D31"/>
          </a:solidFill>
          <a:ln w="19050">
            <a:solidFill>
              <a:srgbClr val="46CAEE"/>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1993392" y="4041648"/>
            <a:ext cx="1417320" cy="310896"/>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F5F8FA"/>
                </a:solidFill>
                <a:latin typeface="Aptos"/>
              </a:defRPr>
            </a:pPr>
            <a:r>
              <a:rPr kumimoji="0" sz="1300" b="1" i="0" u="none" strike="noStrike" kern="1200" cap="none" spc="0" normalizeH="0" baseline="0" noProof="0">
                <a:ln>
                  <a:noFill/>
                </a:ln>
                <a:solidFill>
                  <a:srgbClr val="F5F8FA"/>
                </a:solidFill>
                <a:effectLst/>
                <a:uLnTx/>
                <a:uFillTx/>
                <a:latin typeface="Aptos"/>
                <a:ea typeface="+mn-ea"/>
                <a:cs typeface="+mn-cs"/>
              </a:rPr>
              <a:t>0.9</a:t>
            </a:r>
          </a:p>
        </p:txBody>
      </p:sp>
      <p:sp>
        <p:nvSpPr>
          <p:cNvPr id="18" name="TextBox 17"/>
          <p:cNvSpPr txBox="1"/>
          <p:nvPr/>
        </p:nvSpPr>
        <p:spPr>
          <a:xfrm>
            <a:off x="932688" y="4526280"/>
            <a:ext cx="3639312"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B7C7D6"/>
                </a:solidFill>
                <a:latin typeface="Aptos"/>
              </a:defRPr>
            </a:pPr>
            <a:r>
              <a:rPr kumimoji="0" sz="1300" b="1" i="0" u="none" strike="noStrike" kern="1200" cap="none" spc="0" normalizeH="0" baseline="0" noProof="0">
                <a:ln>
                  <a:noFill/>
                </a:ln>
                <a:solidFill>
                  <a:srgbClr val="B7C7D6"/>
                </a:solidFill>
                <a:effectLst/>
                <a:uLnTx/>
                <a:uFillTx/>
                <a:latin typeface="Aptos"/>
                <a:ea typeface="+mn-ea"/>
                <a:cs typeface="+mn-cs"/>
              </a:rPr>
              <a:t>Think: ONE word represented numerically</a:t>
            </a:r>
          </a:p>
        </p:txBody>
      </p:sp>
      <p:sp>
        <p:nvSpPr>
          <p:cNvPr id="19" name="Rounded Rectangle 18"/>
          <p:cNvSpPr/>
          <p:nvPr/>
        </p:nvSpPr>
        <p:spPr>
          <a:xfrm>
            <a:off x="7242048" y="1325880"/>
            <a:ext cx="4343400" cy="342900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7424927" y="1485341"/>
            <a:ext cx="3977639" cy="430887"/>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200" b="1">
                <a:solidFill>
                  <a:srgbClr val="64DA91"/>
                </a:solidFill>
                <a:latin typeface="Aptos"/>
              </a:defRPr>
            </a:pPr>
            <a:r>
              <a:rPr kumimoji="0" sz="2200" b="1" i="0" u="none" strike="noStrike" kern="1200" cap="none" spc="0" normalizeH="0" baseline="0" noProof="0" dirty="0">
                <a:ln>
                  <a:noFill/>
                </a:ln>
                <a:solidFill>
                  <a:srgbClr val="64DA91"/>
                </a:solidFill>
                <a:effectLst/>
                <a:uLnTx/>
                <a:uFillTx/>
                <a:latin typeface="Aptos"/>
                <a:ea typeface="+mn-ea"/>
                <a:cs typeface="+mn-cs"/>
              </a:rPr>
              <a:t>MATRIX</a:t>
            </a:r>
            <a:r>
              <a:rPr kumimoji="0" lang="en-US" sz="2200" b="1" i="0" u="none" strike="noStrike" kern="1200" cap="none" spc="0" normalizeH="0" baseline="0" noProof="0" dirty="0">
                <a:ln>
                  <a:noFill/>
                </a:ln>
                <a:solidFill>
                  <a:srgbClr val="64DA91"/>
                </a:solidFill>
                <a:effectLst/>
                <a:uLnTx/>
                <a:uFillTx/>
                <a:latin typeface="Aptos"/>
                <a:ea typeface="+mn-ea"/>
                <a:cs typeface="+mn-cs"/>
              </a:rPr>
              <a:t> (Sentence)</a:t>
            </a:r>
            <a:endParaRPr kumimoji="0" sz="2200" b="1" i="0" u="none" strike="noStrike" kern="1200" cap="none" spc="0" normalizeH="0" baseline="0" noProof="0" dirty="0">
              <a:ln>
                <a:noFill/>
              </a:ln>
              <a:solidFill>
                <a:srgbClr val="64DA91"/>
              </a:solidFill>
              <a:effectLst/>
              <a:uLnTx/>
              <a:uFillTx/>
              <a:latin typeface="Aptos"/>
              <a:ea typeface="+mn-ea"/>
              <a:cs typeface="+mn-cs"/>
            </a:endParaRPr>
          </a:p>
        </p:txBody>
      </p:sp>
      <p:sp>
        <p:nvSpPr>
          <p:cNvPr id="21" name="TextBox 20"/>
          <p:cNvSpPr txBox="1"/>
          <p:nvPr/>
        </p:nvSpPr>
        <p:spPr>
          <a:xfrm>
            <a:off x="7479792" y="1874519"/>
            <a:ext cx="3840480" cy="41148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0">
                <a:solidFill>
                  <a:srgbClr val="F5F8FA"/>
                </a:solidFill>
                <a:latin typeface="Aptos"/>
              </a:defRPr>
            </a:pPr>
            <a:r>
              <a:rPr kumimoji="0" sz="1500" b="0" i="0" u="none" strike="noStrike" kern="1200" cap="none" spc="0" normalizeH="0" baseline="0" noProof="0">
                <a:ln>
                  <a:noFill/>
                </a:ln>
                <a:solidFill>
                  <a:srgbClr val="F5F8FA"/>
                </a:solidFill>
                <a:effectLst/>
                <a:uLnTx/>
                <a:uFillTx/>
                <a:latin typeface="Aptos"/>
                <a:ea typeface="+mn-ea"/>
                <a:cs typeface="+mn-cs"/>
              </a:rPr>
              <a:t>Many vectors arranged together</a:t>
            </a:r>
          </a:p>
        </p:txBody>
      </p:sp>
      <p:sp>
        <p:nvSpPr>
          <p:cNvPr id="22" name="Rounded Rectangle 21"/>
          <p:cNvSpPr/>
          <p:nvPr/>
        </p:nvSpPr>
        <p:spPr>
          <a:xfrm>
            <a:off x="7927848"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7927848"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24" name="Rounded Rectangle 23"/>
          <p:cNvSpPr/>
          <p:nvPr/>
        </p:nvSpPr>
        <p:spPr>
          <a:xfrm>
            <a:off x="8622792"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8622792"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−.7</a:t>
            </a:r>
          </a:p>
        </p:txBody>
      </p:sp>
      <p:sp>
        <p:nvSpPr>
          <p:cNvPr id="26" name="Rounded Rectangle 25"/>
          <p:cNvSpPr/>
          <p:nvPr/>
        </p:nvSpPr>
        <p:spPr>
          <a:xfrm>
            <a:off x="9317736"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9317736"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1.1</a:t>
            </a:r>
          </a:p>
        </p:txBody>
      </p:sp>
      <p:sp>
        <p:nvSpPr>
          <p:cNvPr id="28" name="Rounded Rectangle 27"/>
          <p:cNvSpPr/>
          <p:nvPr/>
        </p:nvSpPr>
        <p:spPr>
          <a:xfrm>
            <a:off x="10012680" y="2468880"/>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10012680" y="2468880"/>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.4</a:t>
            </a:r>
          </a:p>
        </p:txBody>
      </p:sp>
      <p:sp>
        <p:nvSpPr>
          <p:cNvPr id="30" name="Rounded Rectangle 29"/>
          <p:cNvSpPr/>
          <p:nvPr/>
        </p:nvSpPr>
        <p:spPr>
          <a:xfrm>
            <a:off x="7927848"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7927848"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.8</a:t>
            </a:r>
          </a:p>
        </p:txBody>
      </p:sp>
      <p:sp>
        <p:nvSpPr>
          <p:cNvPr id="32" name="Rounded Rectangle 31"/>
          <p:cNvSpPr/>
          <p:nvPr/>
        </p:nvSpPr>
        <p:spPr>
          <a:xfrm>
            <a:off x="8622792"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8622792"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.1</a:t>
            </a:r>
          </a:p>
        </p:txBody>
      </p:sp>
      <p:sp>
        <p:nvSpPr>
          <p:cNvPr id="34" name="Rounded Rectangle 33"/>
          <p:cNvSpPr/>
          <p:nvPr/>
        </p:nvSpPr>
        <p:spPr>
          <a:xfrm>
            <a:off x="9317736"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9317736"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−.3</a:t>
            </a:r>
          </a:p>
        </p:txBody>
      </p:sp>
      <p:sp>
        <p:nvSpPr>
          <p:cNvPr id="36" name="Rounded Rectangle 35"/>
          <p:cNvSpPr/>
          <p:nvPr/>
        </p:nvSpPr>
        <p:spPr>
          <a:xfrm>
            <a:off x="10012680" y="2907792"/>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0012680" y="2907792"/>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.9</a:t>
            </a:r>
          </a:p>
        </p:txBody>
      </p:sp>
      <p:sp>
        <p:nvSpPr>
          <p:cNvPr id="38" name="Rounded Rectangle 37"/>
          <p:cNvSpPr/>
          <p:nvPr/>
        </p:nvSpPr>
        <p:spPr>
          <a:xfrm>
            <a:off x="7927848"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7927848"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40" name="Rounded Rectangle 39"/>
          <p:cNvSpPr/>
          <p:nvPr/>
        </p:nvSpPr>
        <p:spPr>
          <a:xfrm>
            <a:off x="8622792"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Box 40"/>
          <p:cNvSpPr txBox="1"/>
          <p:nvPr/>
        </p:nvSpPr>
        <p:spPr>
          <a:xfrm>
            <a:off x="8622792"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.6</a:t>
            </a:r>
          </a:p>
        </p:txBody>
      </p:sp>
      <p:sp>
        <p:nvSpPr>
          <p:cNvPr id="42" name="Rounded Rectangle 41"/>
          <p:cNvSpPr/>
          <p:nvPr/>
        </p:nvSpPr>
        <p:spPr>
          <a:xfrm>
            <a:off x="9317736"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p:cNvSpPr txBox="1"/>
          <p:nvPr/>
        </p:nvSpPr>
        <p:spPr>
          <a:xfrm>
            <a:off x="9317736"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.5</a:t>
            </a:r>
          </a:p>
        </p:txBody>
      </p:sp>
      <p:sp>
        <p:nvSpPr>
          <p:cNvPr id="44" name="Rounded Rectangle 43"/>
          <p:cNvSpPr/>
          <p:nvPr/>
        </p:nvSpPr>
        <p:spPr>
          <a:xfrm>
            <a:off x="10012680" y="3346704"/>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10012680" y="3346704"/>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1.0</a:t>
            </a:r>
          </a:p>
        </p:txBody>
      </p:sp>
      <p:sp>
        <p:nvSpPr>
          <p:cNvPr id="46" name="Rounded Rectangle 45"/>
          <p:cNvSpPr/>
          <p:nvPr/>
        </p:nvSpPr>
        <p:spPr>
          <a:xfrm>
            <a:off x="7927848"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p:cNvSpPr txBox="1"/>
          <p:nvPr/>
        </p:nvSpPr>
        <p:spPr>
          <a:xfrm>
            <a:off x="7927848"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.7</a:t>
            </a:r>
          </a:p>
        </p:txBody>
      </p:sp>
      <p:sp>
        <p:nvSpPr>
          <p:cNvPr id="48" name="Rounded Rectangle 47"/>
          <p:cNvSpPr/>
          <p:nvPr/>
        </p:nvSpPr>
        <p:spPr>
          <a:xfrm>
            <a:off x="8622792"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8622792"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−.4</a:t>
            </a:r>
          </a:p>
        </p:txBody>
      </p:sp>
      <p:sp>
        <p:nvSpPr>
          <p:cNvPr id="50" name="Rounded Rectangle 49"/>
          <p:cNvSpPr/>
          <p:nvPr/>
        </p:nvSpPr>
        <p:spPr>
          <a:xfrm>
            <a:off x="9317736"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TextBox 50"/>
          <p:cNvSpPr txBox="1"/>
          <p:nvPr/>
        </p:nvSpPr>
        <p:spPr>
          <a:xfrm>
            <a:off x="9317736"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.2</a:t>
            </a:r>
          </a:p>
        </p:txBody>
      </p:sp>
      <p:sp>
        <p:nvSpPr>
          <p:cNvPr id="52" name="Rounded Rectangle 51"/>
          <p:cNvSpPr/>
          <p:nvPr/>
        </p:nvSpPr>
        <p:spPr>
          <a:xfrm>
            <a:off x="10012680" y="3785616"/>
            <a:ext cx="585216" cy="320040"/>
          </a:xfrm>
          <a:prstGeom prst="roundRect">
            <a:avLst/>
          </a:prstGeom>
          <a:solidFill>
            <a:srgbClr val="0E1D31"/>
          </a:solidFill>
          <a:ln w="19050">
            <a:solidFill>
              <a:srgbClr val="64DA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10012680" y="3785616"/>
            <a:ext cx="585216" cy="32004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F5F8FA"/>
                </a:solidFill>
                <a:latin typeface="Aptos"/>
              </a:defRPr>
            </a:pPr>
            <a:r>
              <a:rPr kumimoji="0" sz="1050" b="1" i="0" u="none" strike="noStrike" kern="1200" cap="none" spc="0" normalizeH="0" baseline="0" noProof="0">
                <a:ln>
                  <a:noFill/>
                </a:ln>
                <a:solidFill>
                  <a:srgbClr val="F5F8FA"/>
                </a:solidFill>
                <a:effectLst/>
                <a:uLnTx/>
                <a:uFillTx/>
                <a:latin typeface="Aptos"/>
                <a:ea typeface="+mn-ea"/>
                <a:cs typeface="+mn-cs"/>
              </a:rPr>
              <a:t>.3</a:t>
            </a:r>
          </a:p>
        </p:txBody>
      </p:sp>
      <p:sp>
        <p:nvSpPr>
          <p:cNvPr id="54" name="TextBox 53"/>
          <p:cNvSpPr txBox="1"/>
          <p:nvPr/>
        </p:nvSpPr>
        <p:spPr>
          <a:xfrm>
            <a:off x="7571231" y="4526280"/>
            <a:ext cx="3703320" cy="384048"/>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B7C7D6"/>
                </a:solidFill>
                <a:latin typeface="Aptos"/>
              </a:defRPr>
            </a:pPr>
            <a:r>
              <a:rPr kumimoji="0" sz="1300" b="1" i="0" u="none" strike="noStrike" kern="1200" cap="none" spc="0" normalizeH="0" baseline="0" noProof="0">
                <a:ln>
                  <a:noFill/>
                </a:ln>
                <a:solidFill>
                  <a:srgbClr val="B7C7D6"/>
                </a:solidFill>
                <a:effectLst/>
                <a:uLnTx/>
                <a:uFillTx/>
                <a:latin typeface="Aptos"/>
                <a:ea typeface="+mn-ea"/>
                <a:cs typeface="+mn-cs"/>
              </a:rPr>
              <a:t>Think: MANY words processed together</a:t>
            </a:r>
          </a:p>
        </p:txBody>
      </p:sp>
      <p:sp>
        <p:nvSpPr>
          <p:cNvPr id="55" name="TextBox 54"/>
          <p:cNvSpPr txBox="1"/>
          <p:nvPr/>
        </p:nvSpPr>
        <p:spPr>
          <a:xfrm>
            <a:off x="5138928" y="2240280"/>
            <a:ext cx="1874519" cy="5943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3600" b="1">
                <a:solidFill>
                  <a:srgbClr val="F4BE3E"/>
                </a:solidFill>
                <a:latin typeface="Aptos"/>
              </a:defRPr>
            </a:pPr>
            <a:r>
              <a:rPr kumimoji="0" sz="3600" b="1" i="0" u="none" strike="noStrike" kern="1200" cap="none" spc="0" normalizeH="0" baseline="0" noProof="0">
                <a:ln>
                  <a:noFill/>
                </a:ln>
                <a:solidFill>
                  <a:srgbClr val="F4BE3E"/>
                </a:solidFill>
                <a:effectLst/>
                <a:uLnTx/>
                <a:uFillTx/>
                <a:latin typeface="Aptos"/>
                <a:ea typeface="+mn-ea"/>
                <a:cs typeface="+mn-cs"/>
              </a:rPr>
              <a:t>→</a:t>
            </a:r>
          </a:p>
        </p:txBody>
      </p:sp>
      <p:sp>
        <p:nvSpPr>
          <p:cNvPr id="56" name="TextBox 55"/>
          <p:cNvSpPr txBox="1"/>
          <p:nvPr/>
        </p:nvSpPr>
        <p:spPr>
          <a:xfrm>
            <a:off x="5074920" y="2907792"/>
            <a:ext cx="1993392" cy="105156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4BE3E"/>
                </a:solidFill>
                <a:latin typeface="Aptos"/>
              </a:defRPr>
            </a:pPr>
            <a:r>
              <a:rPr kumimoji="0" sz="1800" b="1" i="0" u="none" strike="noStrike" kern="1200" cap="none" spc="0" normalizeH="0" baseline="0" noProof="0">
                <a:ln>
                  <a:noFill/>
                </a:ln>
                <a:solidFill>
                  <a:srgbClr val="F4BE3E"/>
                </a:solidFill>
                <a:effectLst/>
                <a:uLnTx/>
                <a:uFillTx/>
                <a:latin typeface="Aptos"/>
                <a:ea typeface="+mn-ea"/>
                <a:cs typeface="+mn-cs"/>
              </a:rPr>
              <a:t>ONE</a:t>
            </a:r>
            <a:br>
              <a:rPr kumimoji="0" sz="1800" b="1" i="0" u="none" strike="noStrike" kern="1200" cap="none" spc="0" normalizeH="0" baseline="0" noProof="0">
                <a:ln>
                  <a:noFill/>
                </a:ln>
                <a:solidFill>
                  <a:srgbClr val="F4BE3E"/>
                </a:solidFill>
                <a:effectLst/>
                <a:uLnTx/>
                <a:uFillTx/>
                <a:latin typeface="Aptos"/>
                <a:ea typeface="+mn-ea"/>
                <a:cs typeface="+mn-cs"/>
              </a:rPr>
            </a:br>
            <a:r>
              <a:rPr kumimoji="0" sz="1800" b="1" i="0" u="none" strike="noStrike" kern="1200" cap="none" spc="0" normalizeH="0" baseline="0" noProof="0">
                <a:ln>
                  <a:noFill/>
                </a:ln>
                <a:solidFill>
                  <a:srgbClr val="F4BE3E"/>
                </a:solidFill>
                <a:effectLst/>
                <a:uLnTx/>
                <a:uFillTx/>
                <a:latin typeface="Aptos"/>
                <a:ea typeface="+mn-ea"/>
                <a:cs typeface="+mn-cs"/>
              </a:rPr>
              <a:t>→</a:t>
            </a:r>
            <a:br>
              <a:rPr kumimoji="0" sz="1800" b="1" i="0" u="none" strike="noStrike" kern="1200" cap="none" spc="0" normalizeH="0" baseline="0" noProof="0">
                <a:ln>
                  <a:noFill/>
                </a:ln>
                <a:solidFill>
                  <a:srgbClr val="F4BE3E"/>
                </a:solidFill>
                <a:effectLst/>
                <a:uLnTx/>
                <a:uFillTx/>
                <a:latin typeface="Aptos"/>
                <a:ea typeface="+mn-ea"/>
                <a:cs typeface="+mn-cs"/>
              </a:rPr>
            </a:br>
            <a:r>
              <a:rPr kumimoji="0" sz="1800" b="1" i="0" u="none" strike="noStrike" kern="1200" cap="none" spc="0" normalizeH="0" baseline="0" noProof="0">
                <a:ln>
                  <a:noFill/>
                </a:ln>
                <a:solidFill>
                  <a:srgbClr val="F4BE3E"/>
                </a:solidFill>
                <a:effectLst/>
                <a:uLnTx/>
                <a:uFillTx/>
                <a:latin typeface="Aptos"/>
                <a:ea typeface="+mn-ea"/>
                <a:cs typeface="+mn-cs"/>
              </a:rPr>
              <a:t>MANY</a:t>
            </a:r>
          </a:p>
        </p:txBody>
      </p:sp>
      <p:sp>
        <p:nvSpPr>
          <p:cNvPr id="57" name="TextBox 56"/>
          <p:cNvSpPr txBox="1"/>
          <p:nvPr/>
        </p:nvSpPr>
        <p:spPr>
          <a:xfrm>
            <a:off x="804672" y="5193792"/>
            <a:ext cx="10561320" cy="512064"/>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800" b="1">
                <a:solidFill>
                  <a:srgbClr val="F5F8FA"/>
                </a:solidFill>
                <a:latin typeface="Aptos"/>
              </a:defRPr>
            </a:pPr>
            <a:r>
              <a:rPr kumimoji="0" sz="1800" b="1" i="0" u="none" strike="noStrike" kern="1200" cap="none" spc="0" normalizeH="0" baseline="0" noProof="0">
                <a:ln>
                  <a:noFill/>
                </a:ln>
                <a:solidFill>
                  <a:srgbClr val="F5F8FA"/>
                </a:solidFill>
                <a:effectLst/>
                <a:uLnTx/>
                <a:uFillTx/>
                <a:latin typeface="Aptos"/>
                <a:ea typeface="+mn-ea"/>
                <a:cs typeface="+mn-cs"/>
              </a:rPr>
              <a:t>A vector describes one item.  A matrix lets the computer work on many vectors at once.</a:t>
            </a:r>
          </a:p>
        </p:txBody>
      </p:sp>
      <p:sp>
        <p:nvSpPr>
          <p:cNvPr id="58" name="TextBox 57"/>
          <p:cNvSpPr txBox="1"/>
          <p:nvPr/>
        </p:nvSpPr>
        <p:spPr>
          <a:xfrm>
            <a:off x="1143000" y="5797296"/>
            <a:ext cx="9921240" cy="438912"/>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F4BE3E"/>
                </a:solidFill>
                <a:latin typeface="Aptos"/>
              </a:defRPr>
            </a:pPr>
            <a:r>
              <a:rPr kumimoji="0" sz="1500" b="1" i="0" u="none" strike="noStrike" kern="1200" cap="none" spc="0" normalizeH="0" baseline="0" noProof="0">
                <a:ln>
                  <a:noFill/>
                </a:ln>
                <a:solidFill>
                  <a:srgbClr val="F4BE3E"/>
                </a:solidFill>
                <a:effectLst/>
                <a:uLnTx/>
                <a:uFillTx/>
                <a:latin typeface="Aptos"/>
                <a:ea typeface="+mn-ea"/>
                <a:cs typeface="+mn-cs"/>
              </a:rPr>
              <a:t>That shift—from one-at-a-time to many-at-once—is the bridge to Transformer parallelism.</a:t>
            </a:r>
          </a:p>
        </p:txBody>
      </p:sp>
    </p:spTree>
    <p:extLst>
      <p:ext uri="{BB962C8B-B14F-4D97-AF65-F5344CB8AC3E}">
        <p14:creationId xmlns:p14="http://schemas.microsoft.com/office/powerpoint/2010/main" val="19472973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071022"/>
        </a:solidFill>
        <a:effectLst/>
      </p:bgPr>
    </p:bg>
    <p:spTree>
      <p:nvGrpSpPr>
        <p:cNvPr id="1" name=""/>
        <p:cNvGrpSpPr/>
        <p:nvPr/>
      </p:nvGrpSpPr>
      <p:grpSpPr>
        <a:xfrm>
          <a:off x="0" y="0"/>
          <a:ext cx="0" cy="0"/>
          <a:chOff x="0" y="0"/>
          <a:chExt cx="0" cy="0"/>
        </a:xfrm>
      </p:grpSpPr>
      <p:pic>
        <p:nvPicPr>
          <p:cNvPr id="2" name="QKV_Matrix_Multiplication_Quick_Brown_Fox.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7756"/>
            <a:ext cx="12191999" cy="6858000"/>
          </a:xfrm>
          <a:prstGeom prst="rect">
            <a:avLst/>
          </a:prstGeom>
        </p:spPr>
      </p:pic>
    </p:spTree>
    <p:extLst>
      <p:ext uri="{BB962C8B-B14F-4D97-AF65-F5344CB8AC3E}">
        <p14:creationId xmlns:p14="http://schemas.microsoft.com/office/powerpoint/2010/main" val="1271670680"/>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uman_Conceptualization_10000_Dot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54" y="11151"/>
            <a:ext cx="12191695" cy="6858000"/>
          </a:xfrm>
          <a:prstGeom prst="rect">
            <a:avLst/>
          </a:prstGeom>
        </p:spPr>
      </p:pic>
      <p:sp>
        <p:nvSpPr>
          <p:cNvPr id="3" name="TextBox 2">
            <a:extLst>
              <a:ext uri="{FF2B5EF4-FFF2-40B4-BE49-F238E27FC236}">
                <a16:creationId xmlns:a16="http://schemas.microsoft.com/office/drawing/2014/main" id="{ACEA18DE-0E28-46E3-0135-859F319E35B2}"/>
              </a:ext>
            </a:extLst>
          </p:cNvPr>
          <p:cNvSpPr txBox="1"/>
          <p:nvPr/>
        </p:nvSpPr>
        <p:spPr>
          <a:xfrm>
            <a:off x="8331448" y="4873674"/>
            <a:ext cx="2883097" cy="1631216"/>
          </a:xfrm>
          <a:prstGeom prst="rect">
            <a:avLst/>
          </a:prstGeom>
          <a:noFill/>
        </p:spPr>
        <p:txBody>
          <a:bodyPr wrap="none" rtlCol="0">
            <a:spAutoFit/>
          </a:bodyPr>
          <a:lstStyle/>
          <a:p>
            <a:r>
              <a:rPr lang="en-US" sz="2000" dirty="0">
                <a:solidFill>
                  <a:schemeClr val="bg1"/>
                </a:solidFill>
              </a:rPr>
              <a:t>In comparison, a LLM can </a:t>
            </a:r>
          </a:p>
          <a:p>
            <a:r>
              <a:rPr lang="en-US" sz="2000" dirty="0">
                <a:solidFill>
                  <a:schemeClr val="bg1"/>
                </a:solidFill>
              </a:rPr>
              <a:t>handle about 400 million</a:t>
            </a:r>
          </a:p>
          <a:p>
            <a:r>
              <a:rPr lang="en-US" sz="2000" dirty="0">
                <a:solidFill>
                  <a:schemeClr val="bg1"/>
                </a:solidFill>
              </a:rPr>
              <a:t>Numerical coordinates. </a:t>
            </a:r>
          </a:p>
          <a:p>
            <a:r>
              <a:rPr lang="en-US" sz="2000" dirty="0">
                <a:solidFill>
                  <a:schemeClr val="bg1"/>
                </a:solidFill>
              </a:rPr>
              <a:t>About 40,000 times more</a:t>
            </a:r>
          </a:p>
          <a:p>
            <a:r>
              <a:rPr lang="en-US" sz="2000" dirty="0">
                <a:solidFill>
                  <a:schemeClr val="bg1"/>
                </a:solidFill>
              </a:rPr>
              <a:t>than humans.</a:t>
            </a:r>
          </a:p>
        </p:txBody>
      </p:sp>
      <p:sp>
        <p:nvSpPr>
          <p:cNvPr id="4" name="TextBox 3">
            <a:extLst>
              <a:ext uri="{FF2B5EF4-FFF2-40B4-BE49-F238E27FC236}">
                <a16:creationId xmlns:a16="http://schemas.microsoft.com/office/drawing/2014/main" id="{F23D37C6-B88E-4348-4C23-5ED55900379E}"/>
              </a:ext>
            </a:extLst>
          </p:cNvPr>
          <p:cNvSpPr txBox="1"/>
          <p:nvPr/>
        </p:nvSpPr>
        <p:spPr>
          <a:xfrm>
            <a:off x="630666" y="122277"/>
            <a:ext cx="8451481" cy="461665"/>
          </a:xfrm>
          <a:prstGeom prst="rect">
            <a:avLst/>
          </a:prstGeom>
          <a:solidFill>
            <a:schemeClr val="tx1"/>
          </a:solidFill>
        </p:spPr>
        <p:txBody>
          <a:bodyPr wrap="none" rtlCol="0">
            <a:spAutoFit/>
          </a:bodyPr>
          <a:lstStyle/>
          <a:p>
            <a:r>
              <a:rPr lang="en-US" sz="2400" b="1" dirty="0">
                <a:solidFill>
                  <a:schemeClr val="bg1"/>
                </a:solidFill>
              </a:rPr>
              <a:t>A 10,000 Point Demonstration of Human Visual Reconstruction</a:t>
            </a:r>
          </a:p>
        </p:txBody>
      </p:sp>
      <p:sp>
        <p:nvSpPr>
          <p:cNvPr id="12" name="TextBox 11">
            <a:extLst>
              <a:ext uri="{FF2B5EF4-FFF2-40B4-BE49-F238E27FC236}">
                <a16:creationId xmlns:a16="http://schemas.microsoft.com/office/drawing/2014/main" id="{8FA1BA56-34EF-F823-BCB3-6321A70DDCE7}"/>
              </a:ext>
            </a:extLst>
          </p:cNvPr>
          <p:cNvSpPr txBox="1"/>
          <p:nvPr/>
        </p:nvSpPr>
        <p:spPr>
          <a:xfrm>
            <a:off x="9625983" y="100359"/>
            <a:ext cx="2456826" cy="830997"/>
          </a:xfrm>
          <a:prstGeom prst="rect">
            <a:avLst/>
          </a:prstGeom>
          <a:solidFill>
            <a:schemeClr val="tx1"/>
          </a:solidFill>
          <a:ln w="47625">
            <a:solidFill>
              <a:srgbClr val="7030A0"/>
            </a:solidFill>
          </a:ln>
        </p:spPr>
        <p:txBody>
          <a:bodyPr wrap="none" rtlCol="0">
            <a:spAutoFit/>
          </a:bodyPr>
          <a:lstStyle/>
          <a:p>
            <a:r>
              <a:rPr lang="en-US" sz="2400" b="1" dirty="0">
                <a:solidFill>
                  <a:srgbClr val="FFFF00"/>
                </a:solidFill>
              </a:rPr>
              <a:t>Limits of Human </a:t>
            </a:r>
          </a:p>
          <a:p>
            <a:r>
              <a:rPr lang="en-US" sz="2400" b="1" dirty="0">
                <a:solidFill>
                  <a:srgbClr val="FFFF00"/>
                </a:solidFill>
              </a:rPr>
              <a:t>Neural Processing</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61945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2C425-8628-F164-8EC4-919BFC5192FD}"/>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75358A96-9BC6-BF7A-611C-F37D1482E36D}"/>
              </a:ext>
            </a:extLst>
          </p:cNvPr>
          <p:cNvSpPr/>
          <p:nvPr/>
        </p:nvSpPr>
        <p:spPr>
          <a:xfrm>
            <a:off x="164592" y="164592"/>
            <a:ext cx="11859768" cy="6510528"/>
          </a:xfrm>
          <a:prstGeom prst="roundRect">
            <a:avLst/>
          </a:prstGeom>
          <a:noFill/>
          <a:ln w="12700">
            <a:solidFill>
              <a:srgbClr val="56D6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5A6C9616-2564-2BF3-DEF1-92C143E5EFED}"/>
              </a:ext>
            </a:extLst>
          </p:cNvPr>
          <p:cNvSpPr txBox="1"/>
          <p:nvPr/>
        </p:nvSpPr>
        <p:spPr>
          <a:xfrm>
            <a:off x="502920" y="314462"/>
            <a:ext cx="11201400" cy="523220"/>
          </a:xfrm>
          <a:prstGeom prst="rect">
            <a:avLst/>
          </a:prstGeom>
          <a:noFill/>
        </p:spPr>
        <p:txBody>
          <a:bodyPr wrap="square"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5C756"/>
                </a:solidFill>
                <a:effectLst/>
                <a:uLnTx/>
                <a:uFillTx/>
                <a:latin typeface="Georgia"/>
                <a:ea typeface="+mn-ea"/>
                <a:cs typeface="+mn-cs"/>
              </a:rPr>
              <a:t>Strength of Large Language Model Scientist?</a:t>
            </a:r>
            <a:endParaRPr kumimoji="0" sz="2800" b="1" i="0" u="none" strike="noStrike" kern="1200" cap="none" spc="0" normalizeH="0" baseline="0" noProof="0" dirty="0">
              <a:ln>
                <a:noFill/>
              </a:ln>
              <a:solidFill>
                <a:srgbClr val="F5C756"/>
              </a:solidFill>
              <a:effectLst/>
              <a:uLnTx/>
              <a:uFillTx/>
              <a:latin typeface="Georgia"/>
              <a:ea typeface="+mn-ea"/>
              <a:cs typeface="+mn-cs"/>
            </a:endParaRPr>
          </a:p>
        </p:txBody>
      </p:sp>
      <p:pic>
        <p:nvPicPr>
          <p:cNvPr id="7" name="Picture 6">
            <a:extLst>
              <a:ext uri="{FF2B5EF4-FFF2-40B4-BE49-F238E27FC236}">
                <a16:creationId xmlns:a16="http://schemas.microsoft.com/office/drawing/2014/main" id="{99BA50E2-3A4E-E114-5700-60B037F0BA94}"/>
              </a:ext>
            </a:extLst>
          </p:cNvPr>
          <p:cNvPicPr>
            <a:picLocks noChangeAspect="1"/>
          </p:cNvPicPr>
          <p:nvPr/>
        </p:nvPicPr>
        <p:blipFill>
          <a:blip r:embed="rId2"/>
          <a:stretch>
            <a:fillRect/>
          </a:stretch>
        </p:blipFill>
        <p:spPr>
          <a:xfrm>
            <a:off x="1654174" y="438531"/>
            <a:ext cx="8518525" cy="5962650"/>
          </a:xfrm>
          <a:prstGeom prst="rect">
            <a:avLst/>
          </a:prstGeom>
        </p:spPr>
      </p:pic>
    </p:spTree>
    <p:extLst>
      <p:ext uri="{BB962C8B-B14F-4D97-AF65-F5344CB8AC3E}">
        <p14:creationId xmlns:p14="http://schemas.microsoft.com/office/powerpoint/2010/main" val="119494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34706</TotalTime>
  <Words>7771</Words>
  <Application>Microsoft Office PowerPoint</Application>
  <PresentationFormat>Widescreen</PresentationFormat>
  <Paragraphs>1310</Paragraphs>
  <Slides>122</Slides>
  <Notes>16</Notes>
  <HiddenSlides>0</HiddenSlides>
  <MMClips>16</MMClips>
  <ScaleCrop>false</ScaleCrop>
  <HeadingPairs>
    <vt:vector size="8" baseType="variant">
      <vt:variant>
        <vt:lpstr>Fonts Used</vt:lpstr>
      </vt:variant>
      <vt:variant>
        <vt:i4>23</vt:i4>
      </vt:variant>
      <vt:variant>
        <vt:lpstr>Theme</vt:lpstr>
      </vt:variant>
      <vt:variant>
        <vt:i4>5</vt:i4>
      </vt:variant>
      <vt:variant>
        <vt:lpstr>Embedded OLE Servers</vt:lpstr>
      </vt:variant>
      <vt:variant>
        <vt:i4>1</vt:i4>
      </vt:variant>
      <vt:variant>
        <vt:lpstr>Slide Titles</vt:lpstr>
      </vt:variant>
      <vt:variant>
        <vt:i4>122</vt:i4>
      </vt:variant>
    </vt:vector>
  </HeadingPairs>
  <TitlesOfParts>
    <vt:vector size="151" baseType="lpstr">
      <vt:lpstr>Aptos</vt:lpstr>
      <vt:lpstr>Aptos Display</vt:lpstr>
      <vt:lpstr>Arial</vt:lpstr>
      <vt:lpstr>Arial Black</vt:lpstr>
      <vt:lpstr>Arial Narrow</vt:lpstr>
      <vt:lpstr>Bell MT</vt:lpstr>
      <vt:lpstr>Bierstadt Display</vt:lpstr>
      <vt:lpstr>Bodoni MT</vt:lpstr>
      <vt:lpstr>Calibri</vt:lpstr>
      <vt:lpstr>Calibri Light</vt:lpstr>
      <vt:lpstr>Cambria</vt:lpstr>
      <vt:lpstr>Cambria Math</vt:lpstr>
      <vt:lpstr>Chiller</vt:lpstr>
      <vt:lpstr>CLARENCE</vt:lpstr>
      <vt:lpstr>Comic Sans MS</vt:lpstr>
      <vt:lpstr>Congenial</vt:lpstr>
      <vt:lpstr>Courier New</vt:lpstr>
      <vt:lpstr>Dreaming Outloud Pro</vt:lpstr>
      <vt:lpstr>Elephant</vt:lpstr>
      <vt:lpstr>Georgia</vt:lpstr>
      <vt:lpstr>High Tower Text</vt:lpstr>
      <vt:lpstr>Stencil</vt:lpstr>
      <vt:lpstr>Times New Roman</vt:lpstr>
      <vt:lpstr>Office Theme</vt:lpstr>
      <vt:lpstr>1_Office Theme</vt:lpstr>
      <vt:lpstr>2_Office Theme</vt:lpstr>
      <vt:lpstr>3_Office Theme</vt:lpstr>
      <vt:lpstr>4_Office Theme</vt:lpstr>
      <vt:lpstr>Presentation</vt:lpstr>
      <vt:lpstr>PowerPoint Presentation</vt:lpstr>
      <vt:lpstr>PowerPoint Presentation</vt:lpstr>
      <vt:lpstr>PowerPoint Presentation</vt:lpstr>
      <vt:lpstr>Guidance Computer Integrated Circuits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ℕumber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ℕeuron – ℕeural ℕetwork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Thomas Kotowski</dc:creator>
  <cp:keywords/>
  <dc:description>generated using python-pptx</dc:description>
  <cp:lastModifiedBy>Thomas Kotowski</cp:lastModifiedBy>
  <cp:revision>181</cp:revision>
  <cp:lastPrinted>2026-09-27T17:58:47Z</cp:lastPrinted>
  <dcterms:created xsi:type="dcterms:W3CDTF">2013-01-27T09:14:16Z</dcterms:created>
  <dcterms:modified xsi:type="dcterms:W3CDTF">2026-10-23T21:42:46Z</dcterms:modified>
  <cp:category/>
</cp:coreProperties>
</file>